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7" r:id="rId1"/>
  </p:sldMasterIdLst>
  <p:notesMasterIdLst>
    <p:notesMasterId r:id="rId47"/>
  </p:notesMasterIdLst>
  <p:sldIdLst>
    <p:sldId id="256" r:id="rId2"/>
    <p:sldId id="325" r:id="rId3"/>
    <p:sldId id="295" r:id="rId4"/>
    <p:sldId id="257" r:id="rId5"/>
    <p:sldId id="297" r:id="rId6"/>
    <p:sldId id="293" r:id="rId7"/>
    <p:sldId id="326" r:id="rId8"/>
    <p:sldId id="294" r:id="rId9"/>
    <p:sldId id="330" r:id="rId10"/>
    <p:sldId id="331" r:id="rId11"/>
    <p:sldId id="334" r:id="rId12"/>
    <p:sldId id="329" r:id="rId13"/>
    <p:sldId id="328" r:id="rId14"/>
    <p:sldId id="299" r:id="rId15"/>
    <p:sldId id="341" r:id="rId16"/>
    <p:sldId id="327" r:id="rId17"/>
    <p:sldId id="263" r:id="rId18"/>
    <p:sldId id="301" r:id="rId19"/>
    <p:sldId id="300" r:id="rId20"/>
    <p:sldId id="335" r:id="rId21"/>
    <p:sldId id="336" r:id="rId22"/>
    <p:sldId id="338" r:id="rId23"/>
    <p:sldId id="339" r:id="rId24"/>
    <p:sldId id="322" r:id="rId25"/>
    <p:sldId id="307" r:id="rId26"/>
    <p:sldId id="302" r:id="rId27"/>
    <p:sldId id="308" r:id="rId28"/>
    <p:sldId id="312" r:id="rId29"/>
    <p:sldId id="311" r:id="rId30"/>
    <p:sldId id="310" r:id="rId31"/>
    <p:sldId id="313" r:id="rId32"/>
    <p:sldId id="315" r:id="rId33"/>
    <p:sldId id="314" r:id="rId34"/>
    <p:sldId id="316" r:id="rId35"/>
    <p:sldId id="309" r:id="rId36"/>
    <p:sldId id="277" r:id="rId37"/>
    <p:sldId id="319" r:id="rId38"/>
    <p:sldId id="324" r:id="rId39"/>
    <p:sldId id="317" r:id="rId40"/>
    <p:sldId id="292" r:id="rId41"/>
    <p:sldId id="288" r:id="rId42"/>
    <p:sldId id="318" r:id="rId43"/>
    <p:sldId id="289" r:id="rId44"/>
    <p:sldId id="321" r:id="rId45"/>
    <p:sldId id="337" r:id="rId4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6" autoAdjust="0"/>
    <p:restoredTop sz="92832" autoAdjust="0"/>
  </p:normalViewPr>
  <p:slideViewPr>
    <p:cSldViewPr>
      <p:cViewPr>
        <p:scale>
          <a:sx n="70" d="100"/>
          <a:sy n="70" d="100"/>
        </p:scale>
        <p:origin x="-105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M. FAYE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D66AA8D8-2D78-4D88-BB62-EFA24E6452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dirty="0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B56AA2C-0BDE-4996-BBC4-6D6815EB7F7A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</a:t>
            </a:fld>
            <a:endParaRPr lang="fr-FR" dirty="0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10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11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12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13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14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15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16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52FEE07-E996-4035-90B1-ADD99665627F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17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8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18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19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dirty="0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B56AA2C-0BDE-4996-BBC4-6D6815EB7F7A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</a:t>
            </a:fld>
            <a:endParaRPr lang="fr-FR" dirty="0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BF21E54-CEE1-473A-A434-2F7803A7542B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20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60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22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19F78D9-E53D-43CF-A8C3-7E6175DB013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23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26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27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28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29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r>
              <a:rPr lang="fr-FR" dirty="0" smtClean="0">
                <a:latin typeface="Times New Roman" pitchFamily="18" charset="0"/>
              </a:rPr>
              <a:t>Démonstration voir: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Esterina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Masiello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Theorie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ruine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fr-FR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Institut de Science </a:t>
            </a:r>
            <a:r>
              <a:rPr lang="fr-FR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Financiere</a:t>
            </a:r>
            <a:r>
              <a:rPr lang="fr-FR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et d'Assurances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Universite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Lyon 1,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octobre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2010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Charles SUQUET, Assurances et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probabilités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U.S.T.L. Lille 1 &amp; CNRS UMR 8524,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avril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2007</a:t>
            </a:r>
          </a:p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M. Denuit, A. Charpentier, </a:t>
            </a:r>
            <a:r>
              <a:rPr lang="fr-FR" sz="1200" i="1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Mathématiques de l’assurance non vie, tome 1 : Principes fondamentaux de théorie du risque. </a:t>
            </a:r>
            <a:r>
              <a:rPr lang="fr-FR" sz="1200" i="1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Economica</a:t>
            </a:r>
            <a:r>
              <a:rPr lang="fr-FR" sz="1200" i="1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2004.</a:t>
            </a:r>
          </a:p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C. </a:t>
            </a:r>
            <a:r>
              <a:rPr lang="fr-FR" sz="120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Partrat</a:t>
            </a:r>
            <a:r>
              <a:rPr lang="fr-FR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, J.-L. Besson, </a:t>
            </a:r>
            <a:r>
              <a:rPr lang="fr-FR" sz="1200" i="1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Assurance non-vie, modélisation, simulation. Assurance Audit Actuariat, </a:t>
            </a:r>
            <a:r>
              <a:rPr lang="fr-FR" sz="1200" i="1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Economica</a:t>
            </a:r>
            <a:r>
              <a:rPr lang="fr-FR" sz="1200" i="1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2005.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30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31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32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dirty="0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</a:t>
            </a:fld>
            <a:endParaRPr lang="fr-FR" dirty="0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33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34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35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9D54F9-E798-4FA4-AA17-74A0B4CBE50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36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37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9D54F9-E798-4FA4-AA17-74A0B4CBE50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38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39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9D54F9-E798-4FA4-AA17-74A0B4CBE50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40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9D54F9-E798-4FA4-AA17-74A0B4CBE50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41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42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dirty="0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</a:t>
            </a:fld>
            <a:endParaRPr lang="fr-FR" dirty="0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9D54F9-E798-4FA4-AA17-74A0B4CBE503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43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44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dirty="0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5</a:t>
            </a:fld>
            <a:endParaRPr lang="fr-FR" dirty="0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6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7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t>M. FAYE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6EF6C51-6287-4DEB-BB0B-53D98A37B698}" type="slidenum">
              <a:rPr lang="fr-FR" smtClean="0">
                <a:latin typeface="Times New Roman" pitchFamily="18" charset="0"/>
                <a:ea typeface="DejaVu Sans" charset="0"/>
                <a:cs typeface="DejaVu Sans" charset="0"/>
              </a:rPr>
              <a:pPr>
                <a:buFont typeface="Times New Roman" pitchFamily="18" charset="0"/>
                <a:buNone/>
              </a:pPr>
              <a:t>9</a:t>
            </a:fld>
            <a:endParaRPr lang="fr-FR" smtClean="0"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7053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94E53-4322-4BD7-8D3D-98B6EE80BD0B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F52E4-056C-4CD8-956B-186165B3029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D021A-F4F2-4375-83C3-4A7A131B5153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20CA6-EA16-487E-9E2C-A38E26565E2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43960-E17B-4B4F-BEAE-641077811E9D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6C70-DDD0-4DA4-B46D-058D510063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0D366-3890-45F3-8D59-82DF786B15D8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781F0-C258-41E0-B319-9772B4D5AF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9E211-EE39-4DAC-AC77-C8A0CFAEECD9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1CC70-CE0A-42AC-B3FA-49DCF2617F6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C5850-B318-4DDF-A2D1-BC8F92ABC88D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8E73B-304F-41F8-9655-C62B1B1FCF9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62591-12D5-430B-819E-E26F36ACCD35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9B92-D4EB-41F1-BBC1-8A859B1F942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CCFBA-D7CC-45B5-B97E-6893FDBB9E6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40FD4-6698-42C2-B9BE-5F9A2EB04A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15233-63BE-4C1A-8D77-9D1B2F470466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EEF0E-4090-4D89-BC7F-B8CDCCA608E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90C1-1027-41AE-A070-D372AD97DE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BBB93-EDDA-4B91-AD29-8DDE34FC7068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E31AA22-A4AC-417A-A174-460AE68708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E32A00E-DFF4-4BB1-B709-83AFFD764443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96A8E2-C848-4A73-9733-4A3000293D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6.gif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wm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71600" y="2895600"/>
            <a:ext cx="6400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900" b="1" dirty="0" smtClean="0">
                <a:solidFill>
                  <a:schemeClr val="tx1"/>
                </a:solidFill>
                <a:latin typeface="Georgia" pitchFamily="18" charset="0"/>
              </a:rPr>
              <a:t>Coordination d’agent dans les réseaux MANET</a:t>
            </a:r>
            <a:endParaRPr lang="fr-FR" sz="11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spcBef>
                <a:spcPts val="2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9600" b="1" dirty="0" smtClean="0">
                <a:solidFill>
                  <a:schemeClr val="accent2"/>
                </a:solidFill>
                <a:latin typeface="Times New Roman" pitchFamily="18" charset="0"/>
              </a:rPr>
              <a:t>Présentation</a:t>
            </a:r>
            <a:r>
              <a:rPr lang="fr-FR" sz="420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fr-FR" sz="42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0BF93-D6EF-4D78-92AF-2C9234E0DE59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E5353-E5B6-427D-998C-C968E6CD681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1750" y="990600"/>
            <a:ext cx="9112250" cy="539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 de coalition:</a:t>
            </a: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Participer dans plusieurs coalition simultanément - Désengagement ayant une pénalité proportionnelle au dommage induites - Dissolution et reformation de coalition.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[B. Wilson et al. 2007]</a:t>
            </a: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 de la coalition à proposer en se basant sur les préférence, sur l’historique des propositions et du calcul de la distance de Manhattan. Les ressources de chaque agent sont publiques.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[T.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Génin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2010]</a:t>
            </a: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Restructuration des coalitions en cas de modification topologique en identifiant plusieurs coalition possible et leur classement par préférence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[P. Caillou et al. 2002]</a:t>
            </a:r>
          </a:p>
          <a:p>
            <a:pPr marL="271463" lvl="1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Réduction du coup et accélération des formations de coalitions sans connaitre  le point de compromission optimal par la construction de l'arbre des structures de coalitions et d’intentions 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[S.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Aknine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2006]</a:t>
            </a:r>
            <a:endParaRPr lang="fr-F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Interdire ou obliger à être ensemble pour former la coalition  - Eviter la vérification de toutes les coalitions possibles et leur combinaison pour générer des structures de coalition valide.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[T.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Rahwan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2011]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1750" y="1447800"/>
            <a:ext cx="9036050" cy="447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 de coalition: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Utilisation d’ontologie permettant aux agents compétitifs en environnement ouvert, distribué et décentralisé de coordonner dynamiquement les interdépendances de leur interactions.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[B.  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Lithgow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-Smith et al. 2011]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Coalition auto-organisable de réseau structuré à visions partielles - Ajustement dynamique du degrés d'implication  en payant une pénalité pour rejoindre d'autres coalitions - Accord non révocable.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[Y. 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Dayong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2012].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Chevauchent de coalition pour la répartition des ressources entre plusieurs tâches - Profit réparties entre les participants grâce à un système de poids sur les agents et sur les tâches.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[Y. 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Zick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2012].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152400"/>
            <a:ext cx="8534400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Coordination dans les MANET </a:t>
            </a:r>
            <a:endParaRPr lang="fr-FR" sz="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Planification et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explicit anticipation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la résolution des conflits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nvironnement  déterministe et observables avec une description parfaitement clair.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[A.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Doniec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2008]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Discontinuité de service (ressources), optimisation ressources, efficacités coordination et optimisation temps de services dans les MANET. </a:t>
            </a:r>
          </a:p>
          <a:p>
            <a:pPr marL="1014413" lvl="1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Décentraliser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U. Mir et al. 2010], [R. Jennings et al. 2009].</a:t>
            </a:r>
          </a:p>
          <a:p>
            <a:pPr marL="1014413" lvl="1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Centraliser avec possibilité d’intégrer d’autre agent en MANET P2P.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[M. Wang et al. 2005].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Répartition et ordonnancement de tâches interdépendantes - Auto réorganisation des interconnexion d’agents hiérarchisé - Résolution de contrainte distribuée.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[C.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Theocharopoulou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2007]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Problème de localisation et d’adressage d’agents mobile de MANET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Nagamuta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1999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  [J.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Macker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et al. 2006 ].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Etude de performance et améliorations des effets et des actions de la coordination  SMA  MANET.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[J.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Dean et al. 2008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], [G.D. Nguyen et al. 2009].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 la meilleure solution en comparant les solutions des voisins - Tient compte de l’instabilité, de la croissance aléatoire de la topologie et des vitesses des liens.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[R. Paul et al. 2010]</a:t>
            </a:r>
          </a:p>
          <a:p>
            <a:pPr marL="271463" indent="-271463">
              <a:spcBef>
                <a:spcPts val="6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buClr>
                <a:srgbClr val="0F6FC6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indent="-27146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95400"/>
            <a:ext cx="903605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Synthèse des insuffisances par rapport à notre contexte: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Restructuration par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éclatement et renégociation.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Les agents sont disponible une fois la coalition formé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Les tâches sont invariantes une fois découvertes sauf dans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M. A. Khan et al. 2011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  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sans gère les ruptures de protocole ni la restructuration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Récompense dépendant du temps mais non utilisée pour motiver la participation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Pas de gestion de la mobilité par rapport à l’urgence et à l’évolution des tâches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indent="-271463">
              <a:spcBef>
                <a:spcPts val="12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152400"/>
            <a:ext cx="8534400" cy="762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5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914400"/>
            <a:ext cx="8891588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Motiver les agents à participer dans une tâche ou a devenir temporaire coopératif 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chemeClr val="accent1"/>
                </a:solidFill>
                <a:latin typeface="Georgia" pitchFamily="18" charset="0"/>
              </a:rPr>
              <a:t>Former et stabiliser 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les coalitions suivant la dynamique des ressources disponibles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err="1" smtClean="0">
                <a:solidFill>
                  <a:schemeClr val="accent1"/>
                </a:solidFill>
                <a:latin typeface="Georgia" pitchFamily="18" charset="0"/>
              </a:rPr>
              <a:t>Scalabilité</a:t>
            </a:r>
            <a:r>
              <a:rPr lang="fr-FR" sz="1600" dirty="0" smtClean="0">
                <a:solidFill>
                  <a:schemeClr val="accent1"/>
                </a:solidFill>
                <a:latin typeface="Georgia" pitchFamily="18" charset="0"/>
              </a:rPr>
              <a:t> des coalitions 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suivant l’amplification des tâches et du temps écoulée</a:t>
            </a:r>
            <a:endParaRPr lang="fr-FR" sz="1600" dirty="0" smtClean="0">
              <a:solidFill>
                <a:schemeClr val="accent6"/>
              </a:solidFill>
              <a:latin typeface="Georgia" pitchFamily="18" charset="0"/>
            </a:endParaRPr>
          </a:p>
          <a:p>
            <a:pPr marL="271463" lvl="1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Gestion du temps de résolution des tâches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Anticipation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des situations critiques</a:t>
            </a:r>
          </a:p>
          <a:p>
            <a:pPr marL="271463" indent="-271463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Gestion mobilité et disponibilité 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aléatoire des agents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A1758-135E-4EDF-A589-078220C3937E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3505200"/>
          <a:ext cx="9144002" cy="283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371600"/>
                <a:gridCol w="1371600"/>
                <a:gridCol w="1143000"/>
                <a:gridCol w="1447800"/>
                <a:gridCol w="1524000"/>
                <a:gridCol w="1447802"/>
              </a:tblGrid>
              <a:tr h="702644">
                <a:tc gridSpan="7"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Tableau comparatif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702644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Tâche  et environnement dynamique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Restructuration</a:t>
                      </a:r>
                      <a:r>
                        <a:rPr lang="fr-F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sans éclatement et renégociation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Tolérance</a:t>
                      </a:r>
                      <a:r>
                        <a:rPr lang="fr-F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au rupture de protocole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Récompense dynamique pour l’incitation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Répartition des ressources sans</a:t>
                      </a:r>
                      <a:r>
                        <a:rPr lang="fr-F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 notion de poids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Possibilité de  disparition</a:t>
                      </a:r>
                      <a:r>
                        <a:rPr lang="fr-F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l’agent initiateur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4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Etat de l’art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 seul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4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lang="fr-F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travaux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Oui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1323975" cy="10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7700" y="1143000"/>
            <a:ext cx="257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Coloriage camion de pompier a impri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1124535" cy="775268"/>
          </a:xfrm>
          <a:prstGeom prst="rect">
            <a:avLst/>
          </a:prstGeom>
          <a:noFill/>
        </p:spPr>
      </p:pic>
      <p:pic>
        <p:nvPicPr>
          <p:cNvPr id="220162" name="Picture 2" descr="Coloriage camion de pompier a impri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86200"/>
            <a:ext cx="1124535" cy="775268"/>
          </a:xfrm>
          <a:prstGeom prst="rect">
            <a:avLst/>
          </a:prstGeom>
          <a:noFill/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Exemple illustratif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52412" y="1219200"/>
            <a:ext cx="8891588" cy="520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E442B17A-D3BD-436A-97EC-938F8419E331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43000" y="63404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352800" y="5486400"/>
            <a:ext cx="381000" cy="688383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293" y="3017970"/>
            <a:ext cx="2497879" cy="1993580"/>
            <a:chOff x="805" y="2517"/>
            <a:chExt cx="1499" cy="1228"/>
          </a:xfrm>
        </p:grpSpPr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642" flipH="1">
              <a:off x="851" y="3109"/>
              <a:ext cx="229" cy="412"/>
            </a:xfrm>
            <a:prstGeom prst="rect">
              <a:avLst/>
            </a:prstGeom>
            <a:solidFill>
              <a:srgbClr val="003399"/>
            </a:solidFill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642" flipH="1">
              <a:off x="805" y="2536"/>
              <a:ext cx="234" cy="422"/>
            </a:xfrm>
            <a:prstGeom prst="rect">
              <a:avLst/>
            </a:prstGeom>
            <a:solidFill>
              <a:srgbClr val="003399"/>
            </a:solidFill>
          </p:spPr>
        </p:pic>
        <p:pic>
          <p:nvPicPr>
            <p:cNvPr id="54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86" y="2517"/>
              <a:ext cx="218" cy="394"/>
            </a:xfrm>
            <a:prstGeom prst="rect">
              <a:avLst/>
            </a:prstGeom>
            <a:noFill/>
          </p:spPr>
        </p:pic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5" y="3333"/>
              <a:ext cx="228" cy="412"/>
            </a:xfrm>
            <a:prstGeom prst="rect">
              <a:avLst/>
            </a:prstGeom>
            <a:noFill/>
          </p:spPr>
        </p:pic>
      </p:grp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42" flipH="1">
            <a:off x="4411569" y="6157030"/>
            <a:ext cx="388965" cy="70093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42" flipH="1">
            <a:off x="3657663" y="4495836"/>
            <a:ext cx="380872" cy="686349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42" flipH="1">
            <a:off x="8153478" y="1447843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599358">
            <a:off x="7307184" y="2895644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599358">
            <a:off x="8153479" y="2895643"/>
            <a:ext cx="465138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599358">
            <a:off x="5402168" y="5257837"/>
            <a:ext cx="388966" cy="700936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205832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3450" y="2990850"/>
            <a:ext cx="1276350" cy="895350"/>
          </a:xfrm>
          <a:prstGeom prst="rect">
            <a:avLst/>
          </a:prstGeom>
          <a:noFill/>
        </p:spPr>
      </p:pic>
      <p:pic>
        <p:nvPicPr>
          <p:cNvPr id="73" name="Image 72" descr="http://www.elektronique.fr/img/news/robotique/nao-robot-francais-apercu.png"/>
          <p:cNvPicPr/>
          <p:nvPr/>
        </p:nvPicPr>
        <p:blipFill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381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4953000"/>
            <a:ext cx="96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6" name="Picture 1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0" y="3203144"/>
            <a:ext cx="597560" cy="911656"/>
          </a:xfrm>
          <a:prstGeom prst="rect">
            <a:avLst/>
          </a:prstGeom>
          <a:noFill/>
        </p:spPr>
      </p:pic>
      <p:pic>
        <p:nvPicPr>
          <p:cNvPr id="82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5181600"/>
            <a:ext cx="1276350" cy="895350"/>
          </a:xfrm>
          <a:prstGeom prst="rect">
            <a:avLst/>
          </a:prstGeom>
          <a:noFill/>
        </p:spPr>
      </p:pic>
      <p:pic>
        <p:nvPicPr>
          <p:cNvPr id="84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9450" y="1905000"/>
            <a:ext cx="1276350" cy="895350"/>
          </a:xfrm>
          <a:prstGeom prst="rect">
            <a:avLst/>
          </a:prstGeom>
          <a:noFill/>
        </p:spPr>
      </p:pic>
      <p:sp>
        <p:nvSpPr>
          <p:cNvPr id="60" name="Forme libre 59"/>
          <p:cNvSpPr/>
          <p:nvPr/>
        </p:nvSpPr>
        <p:spPr>
          <a:xfrm>
            <a:off x="2209800" y="1981200"/>
            <a:ext cx="193140" cy="1048407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rme libre 73"/>
          <p:cNvSpPr/>
          <p:nvPr/>
        </p:nvSpPr>
        <p:spPr>
          <a:xfrm rot="-2100000">
            <a:off x="3002659" y="3112023"/>
            <a:ext cx="180762" cy="961697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orme libre 75"/>
          <p:cNvSpPr/>
          <p:nvPr/>
        </p:nvSpPr>
        <p:spPr>
          <a:xfrm rot="3120000">
            <a:off x="6415889" y="3747045"/>
            <a:ext cx="191376" cy="1116510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orme libre 76"/>
          <p:cNvSpPr/>
          <p:nvPr/>
        </p:nvSpPr>
        <p:spPr>
          <a:xfrm rot="-4020000">
            <a:off x="3868946" y="870290"/>
            <a:ext cx="285130" cy="2965777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orme libre 77"/>
          <p:cNvSpPr/>
          <p:nvPr/>
        </p:nvSpPr>
        <p:spPr>
          <a:xfrm rot="5580000">
            <a:off x="4501364" y="-571631"/>
            <a:ext cx="221570" cy="4189244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xplosion 1 78"/>
          <p:cNvSpPr/>
          <p:nvPr/>
        </p:nvSpPr>
        <p:spPr>
          <a:xfrm>
            <a:off x="0" y="2286000"/>
            <a:ext cx="1524000" cy="91440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Support aérien</a:t>
            </a:r>
            <a:endParaRPr lang="en-US" sz="1200" dirty="0"/>
          </a:p>
        </p:txBody>
      </p:sp>
      <p:sp>
        <p:nvSpPr>
          <p:cNvPr id="80" name="Explosion 1 79"/>
          <p:cNvSpPr/>
          <p:nvPr/>
        </p:nvSpPr>
        <p:spPr>
          <a:xfrm>
            <a:off x="4495800" y="2133600"/>
            <a:ext cx="1981200" cy="914400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Demande évacuation</a:t>
            </a:r>
            <a:endParaRPr lang="en-US" sz="1200" dirty="0"/>
          </a:p>
        </p:txBody>
      </p:sp>
      <p:sp>
        <p:nvSpPr>
          <p:cNvPr id="83" name="Explosion 1 82"/>
          <p:cNvSpPr/>
          <p:nvPr/>
        </p:nvSpPr>
        <p:spPr>
          <a:xfrm>
            <a:off x="2971800" y="3733800"/>
            <a:ext cx="1981200" cy="914400"/>
          </a:xfrm>
          <a:prstGeom prst="irregularSeal1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Demande évacuation</a:t>
            </a:r>
            <a:endParaRPr lang="en-US" sz="1200" dirty="0"/>
          </a:p>
        </p:txBody>
      </p:sp>
      <p:sp>
        <p:nvSpPr>
          <p:cNvPr id="86" name="Explosion 1 85"/>
          <p:cNvSpPr/>
          <p:nvPr/>
        </p:nvSpPr>
        <p:spPr>
          <a:xfrm>
            <a:off x="6019800" y="3276600"/>
            <a:ext cx="1905000" cy="838200"/>
          </a:xfrm>
          <a:prstGeom prst="irregularSeal1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Soutient</a:t>
            </a:r>
          </a:p>
          <a:p>
            <a:pPr algn="ctr"/>
            <a:r>
              <a:rPr lang="fr-FR" sz="1200" dirty="0" smtClean="0"/>
              <a:t>Logistique</a:t>
            </a:r>
            <a:endParaRPr lang="en-US" sz="1200" dirty="0"/>
          </a:p>
        </p:txBody>
      </p:sp>
      <p:sp>
        <p:nvSpPr>
          <p:cNvPr id="87" name="Forme libre 86"/>
          <p:cNvSpPr/>
          <p:nvPr/>
        </p:nvSpPr>
        <p:spPr>
          <a:xfrm rot="7200000">
            <a:off x="2461677" y="4554367"/>
            <a:ext cx="309756" cy="1521446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solidFill>
              <a:srgbClr val="FFC000"/>
            </a:solidFill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xplosion 1 87"/>
          <p:cNvSpPr/>
          <p:nvPr/>
        </p:nvSpPr>
        <p:spPr>
          <a:xfrm>
            <a:off x="457200" y="4800600"/>
            <a:ext cx="1981200" cy="914400"/>
          </a:xfrm>
          <a:prstGeom prst="irregularSeal1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Demande  assistance</a:t>
            </a:r>
            <a:endParaRPr lang="en-US" sz="1200" dirty="0"/>
          </a:p>
        </p:txBody>
      </p:sp>
      <p:sp>
        <p:nvSpPr>
          <p:cNvPr id="40" name="Forme libre 39"/>
          <p:cNvSpPr/>
          <p:nvPr/>
        </p:nvSpPr>
        <p:spPr>
          <a:xfrm rot="2280000" flipH="1">
            <a:off x="1180999" y="1517864"/>
            <a:ext cx="193140" cy="1048407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Coloriage camion de pompier a impri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" flipH="1">
            <a:off x="7321880" y="5615778"/>
            <a:ext cx="1124535" cy="775268"/>
          </a:xfrm>
          <a:prstGeom prst="rect">
            <a:avLst/>
          </a:prstGeom>
          <a:noFill/>
        </p:spPr>
      </p:pic>
      <p:sp>
        <p:nvSpPr>
          <p:cNvPr id="43" name="Forme libre 42"/>
          <p:cNvSpPr/>
          <p:nvPr/>
        </p:nvSpPr>
        <p:spPr>
          <a:xfrm rot="11520000">
            <a:off x="8204140" y="3821443"/>
            <a:ext cx="142761" cy="1236104"/>
          </a:xfrm>
          <a:custGeom>
            <a:avLst/>
            <a:gdLst>
              <a:gd name="connsiteX0" fmla="*/ 6581 w 180762"/>
              <a:gd name="connsiteY0" fmla="*/ 0 h 961697"/>
              <a:gd name="connsiteX1" fmla="*/ 22347 w 180762"/>
              <a:gd name="connsiteY1" fmla="*/ 457200 h 961697"/>
              <a:gd name="connsiteX2" fmla="*/ 69643 w 180762"/>
              <a:gd name="connsiteY2" fmla="*/ 425669 h 961697"/>
              <a:gd name="connsiteX3" fmla="*/ 116940 w 180762"/>
              <a:gd name="connsiteY3" fmla="*/ 346841 h 961697"/>
              <a:gd name="connsiteX4" fmla="*/ 164237 w 180762"/>
              <a:gd name="connsiteY4" fmla="*/ 315310 h 961697"/>
              <a:gd name="connsiteX5" fmla="*/ 164237 w 180762"/>
              <a:gd name="connsiteY5" fmla="*/ 961697 h 9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2" h="961697">
                <a:moveTo>
                  <a:pt x="6581" y="0"/>
                </a:moveTo>
                <a:cubicBezTo>
                  <a:pt x="11836" y="152400"/>
                  <a:pt x="0" y="306356"/>
                  <a:pt x="22347" y="457200"/>
                </a:cubicBezTo>
                <a:cubicBezTo>
                  <a:pt x="25124" y="475943"/>
                  <a:pt x="57806" y="440465"/>
                  <a:pt x="69643" y="425669"/>
                </a:cubicBezTo>
                <a:cubicBezTo>
                  <a:pt x="148190" y="327486"/>
                  <a:pt x="21709" y="423027"/>
                  <a:pt x="116940" y="346841"/>
                </a:cubicBezTo>
                <a:cubicBezTo>
                  <a:pt x="131736" y="335004"/>
                  <a:pt x="162784" y="296418"/>
                  <a:pt x="164237" y="315310"/>
                </a:cubicBezTo>
                <a:cubicBezTo>
                  <a:pt x="180762" y="530138"/>
                  <a:pt x="164237" y="746235"/>
                  <a:pt x="164237" y="961697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3">
            <a:schemeClr val="accent6"/>
          </a:lnRef>
          <a:fillRef idx="1003">
            <a:schemeClr val="dk1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 1 44"/>
          <p:cNvSpPr/>
          <p:nvPr/>
        </p:nvSpPr>
        <p:spPr>
          <a:xfrm>
            <a:off x="7010400" y="4876800"/>
            <a:ext cx="2133600" cy="1066800"/>
          </a:xfrm>
          <a:prstGeom prst="irregularSeal1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003">
            <a:schemeClr val="dk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Manque de ressources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8991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Exemple de coalitions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541462"/>
            <a:ext cx="8891588" cy="508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 indent="-271463">
              <a:lnSpc>
                <a:spcPct val="150000"/>
              </a:lnSpc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5867400" y="6418263"/>
            <a:ext cx="3043238" cy="363537"/>
          </a:xfrm>
        </p:spPr>
        <p:txBody>
          <a:bodyPr/>
          <a:lstStyle/>
          <a:p>
            <a:pPr>
              <a:defRPr/>
            </a:pPr>
            <a:fld id="{17BA1758-135E-4EDF-A589-078220C3937E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1" y="1219200"/>
            <a:ext cx="8947919" cy="52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Concepts</a:t>
            </a:r>
            <a:r>
              <a:rPr lang="fr-FR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79388" y="1219200"/>
            <a:ext cx="8750300" cy="528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Tâche T: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T={</a:t>
            </a:r>
            <a:r>
              <a:rPr lang="az-Latn-AZ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Ө</a:t>
            </a:r>
            <a:r>
              <a:rPr lang="fr-FR" sz="2000" b="1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 S</a:t>
            </a:r>
            <a:r>
              <a:rPr lang="fr-FR" sz="2000" b="1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l-GR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}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ou 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plusieurs sous tâches </a:t>
            </a:r>
            <a:r>
              <a:rPr lang="fr-FR" b="1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ti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inclus dans </a:t>
            </a:r>
            <a:r>
              <a:rPr lang="az-Latn-AZ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Ө</a:t>
            </a:r>
            <a:r>
              <a:rPr lang="fr-FR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={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t1, t2, …, </a:t>
            </a:r>
            <a:r>
              <a:rPr lang="fr-FR" i="1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tn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}</a:t>
            </a:r>
          </a:p>
          <a:p>
            <a:pPr lvl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a un état </a:t>
            </a:r>
            <a:r>
              <a:rPr lang="fr-FR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</a:t>
            </a:r>
            <a:r>
              <a:rPr lang="fr-FR" b="1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tel que S</a:t>
            </a:r>
            <a:r>
              <a:rPr lang="fr-FR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 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= {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</a:t>
            </a:r>
            <a:r>
              <a:rPr lang="fr-FR" i="1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t1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 s</a:t>
            </a:r>
            <a:r>
              <a:rPr lang="fr-FR" i="1" baseline="-25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t2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,… </a:t>
            </a:r>
            <a:r>
              <a:rPr lang="fr-FR" i="1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</a:t>
            </a:r>
            <a:r>
              <a:rPr lang="fr-FR" i="1" baseline="-25000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tn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}</a:t>
            </a:r>
          </a:p>
          <a:p>
            <a:pPr lvl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Une 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priorité </a:t>
            </a:r>
            <a:r>
              <a:rPr lang="el-G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/ </a:t>
            </a:r>
            <a:r>
              <a:rPr lang="el-G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={</a:t>
            </a:r>
            <a:r>
              <a:rPr lang="el-G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1, </a:t>
            </a:r>
            <a:r>
              <a:rPr lang="el-G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2, …, </a:t>
            </a:r>
            <a:r>
              <a:rPr lang="el-G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n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}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avec </a:t>
            </a:r>
            <a:r>
              <a:rPr lang="el-GR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π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priorité de la sous 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tâches </a:t>
            </a:r>
            <a:r>
              <a:rPr lang="fr-FR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ti.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fr-FR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Séquence logique basé 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sur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la priorité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                          (probabilité ruine)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chemeClr val="tx1"/>
              </a:solidFill>
              <a:latin typeface="Georgia" pitchFamily="18" charset="0"/>
              <a:ea typeface="Times New Roman"/>
            </a:endParaRP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Les coûts des désastres (</a:t>
            </a:r>
            <a:r>
              <a:rPr lang="fr-FR" i="1" dirty="0" err="1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Xk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) </a:t>
            </a:r>
            <a:r>
              <a:rPr lang="fr-FR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k ≥ 1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Intervalle de temps entre deux désastres (</a:t>
            </a:r>
            <a:r>
              <a:rPr lang="fr-FR" i="1" dirty="0" err="1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τk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) </a:t>
            </a:r>
            <a:r>
              <a:rPr lang="fr-FR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k ≥ 1 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indépendant les unes des autres et de loi exponentiel E (μ). 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Soit Nt le nombre de tâches qu’un agent à connu durant un intervalle [0, t].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     </a:t>
            </a:r>
            <a:r>
              <a:rPr lang="fr-FR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sym typeface="Wingdings"/>
              </a:rPr>
              <a:t>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(Nt) t ≥ 0 est un processus de </a:t>
            </a:r>
            <a:r>
              <a:rPr lang="fr-FR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Poisson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.</a:t>
            </a:r>
            <a:endParaRPr lang="fr-FR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A62B8-EB49-4C07-8EA8-301DF48865AB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698500" y="3516312"/>
          <a:ext cx="1497013" cy="522288"/>
        </p:xfrm>
        <a:graphic>
          <a:graphicData uri="http://schemas.openxmlformats.org/presentationml/2006/ole">
            <p:oleObj spid="_x0000_s198664" name="Équation" r:id="rId4" imgW="685800" imgH="241200" progId="Equation.3">
              <p:embed/>
            </p:oleObj>
          </a:graphicData>
        </a:graphic>
      </p:graphicFrame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562600"/>
            <a:ext cx="2779572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68" name="Object 12"/>
          <p:cNvGraphicFramePr>
            <a:graphicFrameLocks noChangeAspect="1"/>
          </p:cNvGraphicFramePr>
          <p:nvPr/>
        </p:nvGraphicFramePr>
        <p:xfrm>
          <a:off x="3276600" y="3505200"/>
          <a:ext cx="3352800" cy="577427"/>
        </p:xfrm>
        <a:graphic>
          <a:graphicData uri="http://schemas.openxmlformats.org/presentationml/2006/ole">
            <p:oleObj spid="_x0000_s198668" name="Équation" r:id="rId6" imgW="1714500" imgH="292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Concepts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990600"/>
            <a:ext cx="8891588" cy="551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Contraint sur une tâche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</a:t>
            </a:r>
            <a:r>
              <a:rPr lang="en-US" sz="2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Δ=(T,D, Cons, reward)</a:t>
            </a:r>
            <a:endParaRPr lang="fr-FR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Récompense dépendant du temps de participation et des contraintes de la tâche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Coalition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Ci</a:t>
            </a:r>
            <a:r>
              <a:rPr lang="en-US" sz="2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={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Aci</a:t>
            </a:r>
            <a:r>
              <a:rPr lang="en-US" sz="2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Bci</a:t>
            </a:r>
            <a:r>
              <a:rPr lang="en-US" sz="2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Rmin</a:t>
            </a:r>
            <a:r>
              <a:rPr lang="en-US" sz="2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T, D} 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où</a:t>
            </a:r>
            <a:endParaRPr lang="en-US" sz="24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Aci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= {a1, a2, ...,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ak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}: 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Un ensemble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d’agents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Bci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ea typeface="Times New Roman"/>
                <a:cs typeface="Times New Roman"/>
                <a:sym typeface="Symbol"/>
              </a:rPr>
              <a:t>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{B(a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 / x Є  , a</a:t>
            </a:r>
            <a:r>
              <a:rPr lang="en-US" sz="2000" i="1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Є A}: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But de la coalition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Rmin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= {R1, R2, ...,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Rm</a:t>
            </a: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}: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Nombres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ressources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minimum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 :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tâche</a:t>
            </a: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: Temps de resolution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stochastique</a:t>
            </a:r>
            <a:endParaRPr lang="fr-FR" sz="20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432109"/>
            <a:ext cx="2003946" cy="615891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BDE84-B543-475F-87B2-B052A9BB64E2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Concepts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600199"/>
            <a:ext cx="8891588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Temps de résolution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Délais de résolution approximatif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0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495800"/>
            <a:ext cx="2514600" cy="1113850"/>
          </a:xfrm>
          <a:prstGeom prst="rect">
            <a:avLst/>
          </a:prstGeom>
          <a:noFill/>
        </p:spPr>
      </p:pic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495800"/>
            <a:ext cx="3793067" cy="1219200"/>
          </a:xfrm>
          <a:prstGeom prst="rect">
            <a:avLst/>
          </a:prstGeom>
          <a:noFill/>
        </p:spPr>
      </p:pic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188573"/>
            <a:ext cx="1752600" cy="1164227"/>
          </a:xfrm>
          <a:prstGeom prst="rect">
            <a:avLst/>
          </a:prstGeom>
          <a:noFill/>
        </p:spPr>
      </p:pic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BD004-7271-4308-A484-478B077758F3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Contexte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Contraintes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Description du problème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</a:rPr>
              <a:t>Overview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Objectifs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Concepts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Nos principes et contraintes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</a:rPr>
              <a:t>Mécanisme</a:t>
            </a:r>
            <a:endParaRPr lang="fr-FR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455613"/>
            <a:ext cx="7772400" cy="68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</a:rPr>
              <a:t>Sommaire</a:t>
            </a:r>
            <a:r>
              <a:rPr lang="fr-FR" sz="540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0BF93-D6EF-4D78-92AF-2C9234E0DE59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E5353-E5B6-427D-998C-C968E6CD681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Principe et contraintes</a:t>
            </a:r>
            <a:r>
              <a:rPr lang="fr-FR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no-return </a:t>
            </a:r>
            <a:r>
              <a:rPr lang="fr-FR" sz="2000" b="1" dirty="0" err="1" smtClean="0">
                <a:solidFill>
                  <a:srgbClr val="000000"/>
                </a:solidFill>
                <a:latin typeface="Georgia" pitchFamily="18" charset="0"/>
              </a:rPr>
              <a:t>broadcast</a:t>
            </a:r>
            <a:r>
              <a:rPr lang="fr-FR" sz="2000" b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	Si </a:t>
            </a:r>
            <a:r>
              <a:rPr lang="fr-FR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une mise à jour de synchronisation relative à une situation</a:t>
            </a:r>
            <a:r>
              <a:rPr lang="fr-FR" sz="20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sz="2000" i="1" baseline="-250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fr-FR" sz="2000" b="1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arrive d’un agent </a:t>
            </a: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ai</a:t>
            </a: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fr-FR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ses agents voisins ne seront pas en mesure de lui renvoyer la même information de synchronisation relatives à la </a:t>
            </a: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situation </a:t>
            </a: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T</a:t>
            </a:r>
            <a:r>
              <a:rPr lang="fr-FR" sz="2000" i="1" baseline="-250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i</a:t>
            </a:r>
            <a:endParaRPr lang="fr-FR" sz="2000" b="1" i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i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Cela </a:t>
            </a:r>
            <a:r>
              <a:rPr lang="fr-FR" sz="20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nous permettra de contrôler la diffusion et d’éviter les messages de synchronisation </a:t>
            </a: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ou de diffusion en </a:t>
            </a:r>
            <a:r>
              <a:rPr lang="fr-FR" sz="20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boucle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73B6D-D597-44BF-97FD-A2420951EC13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2813" cy="914400"/>
          </a:xfrm>
        </p:spPr>
        <p:txBody>
          <a:bodyPr>
            <a:norm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Principe et contraintes</a:t>
            </a:r>
            <a:endParaRPr lang="en-US" sz="54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4B94F-6DCC-443E-A58E-B3FA4ABEB8BD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781F0-C258-41E0-B319-9772B4D5AF8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" name="Image 4" descr="http://www.elektronique.fr/img/news/robotique/nao-robot-francais-apercu.png"/>
          <p:cNvPicPr/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5837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38334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elektronique.fr/img/news/robotique/nao-robot-francais-apercu.png"/>
          <p:cNvPicPr/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5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3833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533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5334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avec flèche 15"/>
          <p:cNvCxnSpPr>
            <a:stCxn id="5" idx="1"/>
            <a:endCxn id="6" idx="3"/>
          </p:cNvCxnSpPr>
          <p:nvPr/>
        </p:nvCxnSpPr>
        <p:spPr bwMode="auto">
          <a:xfrm flipH="1" flipV="1">
            <a:off x="2135945" y="2857500"/>
            <a:ext cx="1597855" cy="4953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3"/>
          </p:cNvCxnSpPr>
          <p:nvPr/>
        </p:nvCxnSpPr>
        <p:spPr bwMode="auto">
          <a:xfrm flipV="1">
            <a:off x="4192172" y="2438400"/>
            <a:ext cx="379828" cy="914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2"/>
            <a:endCxn id="11" idx="3"/>
          </p:cNvCxnSpPr>
          <p:nvPr/>
        </p:nvCxnSpPr>
        <p:spPr bwMode="auto">
          <a:xfrm flipH="1">
            <a:off x="2440745" y="3733800"/>
            <a:ext cx="1522241" cy="914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2"/>
            <a:endCxn id="7" idx="0"/>
          </p:cNvCxnSpPr>
          <p:nvPr/>
        </p:nvCxnSpPr>
        <p:spPr bwMode="auto">
          <a:xfrm>
            <a:off x="3962986" y="3733800"/>
            <a:ext cx="685214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5" idx="3"/>
            <a:endCxn id="12" idx="1"/>
          </p:cNvCxnSpPr>
          <p:nvPr/>
        </p:nvCxnSpPr>
        <p:spPr bwMode="auto">
          <a:xfrm>
            <a:off x="4192172" y="3352800"/>
            <a:ext cx="198002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 rot="960000">
            <a:off x="3231434" y="2946589"/>
            <a:ext cx="409708" cy="282755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520000">
            <a:off x="4166875" y="3654487"/>
            <a:ext cx="353051" cy="291171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 rot="-3960000">
            <a:off x="4060013" y="2702731"/>
            <a:ext cx="332811" cy="274749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 rot="-1560000">
            <a:off x="3394516" y="3656341"/>
            <a:ext cx="407566" cy="284414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eaLnBrk="1" latinLnBrk="0" hangingPunct="1">
              <a:lnSpc>
                <a:spcPct val="100000"/>
              </a:lnSpc>
              <a:buFont typeface="Times New Roman" pitchFamily="18" charset="0"/>
              <a:buNone/>
              <a:tabLst/>
            </a:pPr>
            <a:endParaRPr lang="en-US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29200" y="3352800"/>
            <a:ext cx="381000" cy="22860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avec flèche 30"/>
          <p:cNvCxnSpPr>
            <a:stCxn id="11" idx="1"/>
            <a:endCxn id="8" idx="3"/>
          </p:cNvCxnSpPr>
          <p:nvPr/>
        </p:nvCxnSpPr>
        <p:spPr bwMode="auto">
          <a:xfrm flipH="1">
            <a:off x="992945" y="4648200"/>
            <a:ext cx="1064455" cy="6477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7" idx="3"/>
            <a:endCxn id="13" idx="0"/>
          </p:cNvCxnSpPr>
          <p:nvPr/>
        </p:nvCxnSpPr>
        <p:spPr bwMode="auto">
          <a:xfrm>
            <a:off x="4876800" y="4724400"/>
            <a:ext cx="458373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2" idx="0"/>
            <a:endCxn id="9" idx="2"/>
          </p:cNvCxnSpPr>
          <p:nvPr/>
        </p:nvCxnSpPr>
        <p:spPr bwMode="auto">
          <a:xfrm flipV="1">
            <a:off x="6438900" y="2286000"/>
            <a:ext cx="571500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2" idx="2"/>
            <a:endCxn id="14" idx="1"/>
          </p:cNvCxnSpPr>
          <p:nvPr/>
        </p:nvCxnSpPr>
        <p:spPr bwMode="auto">
          <a:xfrm>
            <a:off x="6438900" y="3733800"/>
            <a:ext cx="419100" cy="914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 bwMode="auto">
          <a:xfrm rot="-1920000">
            <a:off x="1646940" y="4901299"/>
            <a:ext cx="365150" cy="281108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eaLnBrk="1" latinLnBrk="0" hangingPunct="1">
              <a:lnSpc>
                <a:spcPct val="100000"/>
              </a:lnSpc>
              <a:buFont typeface="Times New Roman" pitchFamily="18" charset="0"/>
              <a:buNone/>
              <a:tabLst/>
            </a:pPr>
            <a:endParaRPr lang="en-US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-3060000">
            <a:off x="6168326" y="2625485"/>
            <a:ext cx="397658" cy="235430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 rot="3000000">
            <a:off x="4923687" y="4578211"/>
            <a:ext cx="347886" cy="284633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3900000">
            <a:off x="6191525" y="3853135"/>
            <a:ext cx="346485" cy="254255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Forme 35"/>
          <p:cNvCxnSpPr>
            <a:stCxn id="7" idx="1"/>
            <a:endCxn id="5" idx="2"/>
          </p:cNvCxnSpPr>
          <p:nvPr/>
        </p:nvCxnSpPr>
        <p:spPr bwMode="auto">
          <a:xfrm rot="10800000">
            <a:off x="3962986" y="3733800"/>
            <a:ext cx="456614" cy="990600"/>
          </a:xfrm>
          <a:prstGeom prst="curvedConnector2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Forme 37"/>
          <p:cNvCxnSpPr>
            <a:stCxn id="7" idx="2"/>
            <a:endCxn id="13" idx="1"/>
          </p:cNvCxnSpPr>
          <p:nvPr/>
        </p:nvCxnSpPr>
        <p:spPr bwMode="auto">
          <a:xfrm rot="16200000" flipH="1">
            <a:off x="4591050" y="5162550"/>
            <a:ext cx="571500" cy="457200"/>
          </a:xfrm>
          <a:prstGeom prst="curvedConnector2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 rot="2520000">
            <a:off x="3788070" y="4427039"/>
            <a:ext cx="356146" cy="276544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2520000">
            <a:off x="4401124" y="5440017"/>
            <a:ext cx="356147" cy="266220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cxnSp>
        <p:nvCxnSpPr>
          <p:cNvPr id="49" name="Forme 48"/>
          <p:cNvCxnSpPr>
            <a:stCxn id="5" idx="1"/>
            <a:endCxn id="6" idx="2"/>
          </p:cNvCxnSpPr>
          <p:nvPr/>
        </p:nvCxnSpPr>
        <p:spPr bwMode="auto">
          <a:xfrm rot="10800000">
            <a:off x="1944274" y="3276600"/>
            <a:ext cx="1789527" cy="76200"/>
          </a:xfrm>
          <a:prstGeom prst="curvedConnector2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5" idx="3"/>
            <a:endCxn id="10" idx="3"/>
          </p:cNvCxnSpPr>
          <p:nvPr/>
        </p:nvCxnSpPr>
        <p:spPr bwMode="auto">
          <a:xfrm flipV="1">
            <a:off x="4192172" y="2209800"/>
            <a:ext cx="760828" cy="1143000"/>
          </a:xfrm>
          <a:prstGeom prst="curvedConnector3">
            <a:avLst>
              <a:gd name="adj1" fmla="val 130046"/>
            </a:avLst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5" idx="3"/>
          </p:cNvCxnSpPr>
          <p:nvPr/>
        </p:nvCxnSpPr>
        <p:spPr bwMode="auto">
          <a:xfrm flipV="1">
            <a:off x="4192172" y="3124200"/>
            <a:ext cx="2208628" cy="228600"/>
          </a:xfrm>
          <a:prstGeom prst="curvedConnector3">
            <a:avLst>
              <a:gd name="adj1" fmla="val 34296"/>
            </a:avLst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en arc 55"/>
          <p:cNvCxnSpPr>
            <a:stCxn id="5" idx="1"/>
          </p:cNvCxnSpPr>
          <p:nvPr/>
        </p:nvCxnSpPr>
        <p:spPr bwMode="auto">
          <a:xfrm rot="10800000" flipV="1">
            <a:off x="2438400" y="3352800"/>
            <a:ext cx="1295400" cy="106680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 rot="4080000">
            <a:off x="5152183" y="2311823"/>
            <a:ext cx="356146" cy="276544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 rot="2520000">
            <a:off x="2561383" y="3969839"/>
            <a:ext cx="356146" cy="276544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332783" y="3360239"/>
            <a:ext cx="356146" cy="276544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 rot="-60000">
            <a:off x="5380783" y="2826837"/>
            <a:ext cx="356146" cy="276544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1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1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1295400"/>
            <a:ext cx="3733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no-return </a:t>
            </a:r>
            <a:r>
              <a:rPr lang="fr-FR" sz="2400" b="1" dirty="0" err="1" smtClean="0">
                <a:solidFill>
                  <a:srgbClr val="000000"/>
                </a:solidFill>
                <a:latin typeface="Georgia" pitchFamily="18" charset="0"/>
              </a:rPr>
              <a:t>broadcast</a:t>
            </a:r>
            <a:endParaRPr lang="fr-FR" sz="24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Georgia" pitchFamily="18" charset="0"/>
              </a:rPr>
              <a:t>TTL=1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Principe et contraintes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600199"/>
            <a:ext cx="8891588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Georgia" pitchFamily="18" charset="0"/>
              </a:rPr>
              <a:t>Contraint pour  pouvoir participer à sa résolution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i="1" dirty="0" smtClean="0">
                <a:solidFill>
                  <a:schemeClr val="tx1"/>
                </a:solidFill>
                <a:latin typeface="Georgia" pitchFamily="18" charset="0"/>
              </a:rPr>
              <a:t>Cons</a:t>
            </a:r>
            <a:r>
              <a:rPr lang="fr-FR" sz="2000" dirty="0" smtClean="0">
                <a:solidFill>
                  <a:schemeClr val="tx1"/>
                </a:solidFill>
                <a:latin typeface="Georgia" pitchFamily="18" charset="0"/>
              </a:rPr>
              <a:t> est évalué en fonction de l’énergie, ressources et disponibilité relative</a:t>
            </a:r>
            <a:endParaRPr lang="fr-FR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est la stabilité moyenne ceci est évalué localement par l’agent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fiabilité et disponibilité fréquente. 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1223963" y="4114800"/>
          <a:ext cx="2960687" cy="674688"/>
        </p:xfrm>
        <a:graphic>
          <a:graphicData uri="http://schemas.openxmlformats.org/presentationml/2006/ole">
            <p:oleObj spid="_x0000_s272386" name="Équation" r:id="rId4" imgW="1841400" imgH="419040" progId="Equation.3">
              <p:embed/>
            </p:oleObj>
          </a:graphicData>
        </a:graphic>
      </p:graphicFrame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9288A-0DD1-49B9-954B-EC57D55F0C6F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2286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Principe et contraintes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400" y="1341438"/>
            <a:ext cx="8777288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Probabilité d’instabilité (déconnexion, déplacement, …) Ps dans le prochaine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endParaRPr lang="fr-F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 on considère l’arrivé des déconnexions comme une loi de Poisson, on a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Alors on utilise la loi géométrique modifiée pour déterminer la probabilité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7154" name="Object 6"/>
          <p:cNvGraphicFramePr>
            <a:graphicFrameLocks noChangeAspect="1"/>
          </p:cNvGraphicFramePr>
          <p:nvPr/>
        </p:nvGraphicFramePr>
        <p:xfrm>
          <a:off x="1600200" y="2509837"/>
          <a:ext cx="1782763" cy="919163"/>
        </p:xfrm>
        <a:graphic>
          <a:graphicData uri="http://schemas.openxmlformats.org/presentationml/2006/ole">
            <p:oleObj spid="_x0000_s273410" name="Équation" r:id="rId4" imgW="1282680" imgH="660240" progId="Equation.3">
              <p:embed/>
            </p:oleObj>
          </a:graphicData>
        </a:graphic>
      </p:graphicFrame>
      <p:graphicFrame>
        <p:nvGraphicFramePr>
          <p:cNvPr id="177155" name="Object 4"/>
          <p:cNvGraphicFramePr>
            <a:graphicFrameLocks noChangeAspect="1"/>
          </p:cNvGraphicFramePr>
          <p:nvPr/>
        </p:nvGraphicFramePr>
        <p:xfrm>
          <a:off x="457200" y="2836862"/>
          <a:ext cx="1111250" cy="287338"/>
        </p:xfrm>
        <a:graphic>
          <a:graphicData uri="http://schemas.openxmlformats.org/presentationml/2006/ole">
            <p:oleObj spid="_x0000_s273411" name="Équation" r:id="rId5" imgW="774360" imgH="20304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191000" y="25818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Exemple</a:t>
            </a:r>
          </a:p>
          <a:p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taux d’arrivé des déconnexion en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K= nombre de minute de </a:t>
            </a:r>
            <a:r>
              <a:rPr lang="fr-F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177156" name="Object 1"/>
          <p:cNvGraphicFramePr>
            <a:graphicFrameLocks noChangeAspect="1"/>
          </p:cNvGraphicFramePr>
          <p:nvPr/>
        </p:nvGraphicFramePr>
        <p:xfrm>
          <a:off x="381000" y="4876800"/>
          <a:ext cx="1425575" cy="360362"/>
        </p:xfrm>
        <a:graphic>
          <a:graphicData uri="http://schemas.openxmlformats.org/presentationml/2006/ole">
            <p:oleObj spid="_x0000_s273412" name="Équation" r:id="rId6" imgW="787320" imgH="203040" progId="Equation.3">
              <p:embed/>
            </p:oleObj>
          </a:graphicData>
        </a:graphic>
      </p:graphicFrame>
      <p:graphicFrame>
        <p:nvGraphicFramePr>
          <p:cNvPr id="177157" name="Object 3"/>
          <p:cNvGraphicFramePr>
            <a:graphicFrameLocks noChangeAspect="1"/>
          </p:cNvGraphicFramePr>
          <p:nvPr/>
        </p:nvGraphicFramePr>
        <p:xfrm>
          <a:off x="1778000" y="4648200"/>
          <a:ext cx="2032000" cy="887412"/>
        </p:xfrm>
        <a:graphic>
          <a:graphicData uri="http://schemas.openxmlformats.org/presentationml/2006/ole">
            <p:oleObj spid="_x0000_s273413" name="Équation" r:id="rId7" imgW="1218960" imgH="53316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267200" y="4648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q=1-p</a:t>
            </a:r>
          </a:p>
          <a:p>
            <a:pPr>
              <a:buFont typeface="Arial" pitchFamily="34" charset="0"/>
              <a:buChar char="•"/>
            </a:pPr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petit plus le nœud est préféré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13012-17F0-4925-A9BB-0567AB9B9B5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76200"/>
            <a:ext cx="8532813" cy="990600"/>
          </a:xfrm>
        </p:spPr>
        <p:txBody>
          <a:bodyPr>
            <a:noAutofit/>
          </a:bodyPr>
          <a:lstStyle/>
          <a:p>
            <a:pPr lvl="0" algn="ctr"/>
            <a:r>
              <a:rPr lang="fr-FR" sz="5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5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Mécanismes</a:t>
            </a:r>
            <a:endParaRPr lang="en-US" sz="5400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4B94F-6DCC-443E-A58E-B3FA4ABEB8BD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781F0-C258-41E0-B319-9772B4D5AF8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5" name="Image 4" descr="http://www.elektronique.fr/img/news/robotique/nao-robot-francais-apercu.png"/>
          <p:cNvPicPr/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5837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38334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5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3833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533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5334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avec flèche 15"/>
          <p:cNvCxnSpPr>
            <a:stCxn id="5" idx="1"/>
            <a:endCxn id="6" idx="3"/>
          </p:cNvCxnSpPr>
          <p:nvPr/>
        </p:nvCxnSpPr>
        <p:spPr bwMode="auto">
          <a:xfrm flipH="1" flipV="1">
            <a:off x="2135945" y="2857500"/>
            <a:ext cx="1597855" cy="4953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>
            <a:stCxn id="5" idx="3"/>
          </p:cNvCxnSpPr>
          <p:nvPr/>
        </p:nvCxnSpPr>
        <p:spPr bwMode="auto">
          <a:xfrm flipV="1">
            <a:off x="4192172" y="2438400"/>
            <a:ext cx="379828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>
            <a:stCxn id="5" idx="2"/>
            <a:endCxn id="11" idx="3"/>
          </p:cNvCxnSpPr>
          <p:nvPr/>
        </p:nvCxnSpPr>
        <p:spPr bwMode="auto">
          <a:xfrm flipH="1">
            <a:off x="2440745" y="3733800"/>
            <a:ext cx="1522241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>
            <a:stCxn id="5" idx="2"/>
            <a:endCxn id="7" idx="0"/>
          </p:cNvCxnSpPr>
          <p:nvPr/>
        </p:nvCxnSpPr>
        <p:spPr bwMode="auto">
          <a:xfrm>
            <a:off x="3962986" y="3733800"/>
            <a:ext cx="685214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>
            <a:stCxn id="5" idx="3"/>
            <a:endCxn id="12" idx="1"/>
          </p:cNvCxnSpPr>
          <p:nvPr/>
        </p:nvCxnSpPr>
        <p:spPr bwMode="auto">
          <a:xfrm>
            <a:off x="4192172" y="3352800"/>
            <a:ext cx="19800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 rot="960000">
            <a:off x="2251412" y="2716688"/>
            <a:ext cx="1517735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Cfp</a:t>
            </a:r>
            <a:r>
              <a:rPr lang="en-US" sz="1100" dirty="0" smtClean="0"/>
              <a:t>(Δ, Rmin, x, TTL)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520000">
            <a:off x="4101733" y="3824186"/>
            <a:ext cx="1054585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Cfp</a:t>
            </a:r>
            <a:r>
              <a:rPr lang="en-US" sz="1100" dirty="0" smtClean="0"/>
              <a:t>(Δ, Rmin, x, TTL)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-3960000">
            <a:off x="3658016" y="2223236"/>
            <a:ext cx="1075588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Cfp</a:t>
            </a:r>
            <a:r>
              <a:rPr lang="en-US" sz="1100" dirty="0" smtClean="0"/>
              <a:t>(Δ, Rmin, x, TTL)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sz="11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-1800000">
            <a:off x="2404492" y="3779083"/>
            <a:ext cx="1498337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Cfp(Δ, Rmin, x, TTL)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2987040"/>
            <a:ext cx="1524000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Cfp</a:t>
            </a:r>
            <a:r>
              <a:rPr lang="en-US" sz="1100" dirty="0" smtClean="0"/>
              <a:t>(Δ, Rmin, x, TTL)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avec flèche 30"/>
          <p:cNvCxnSpPr>
            <a:stCxn id="11" idx="1"/>
            <a:endCxn id="8" idx="3"/>
          </p:cNvCxnSpPr>
          <p:nvPr/>
        </p:nvCxnSpPr>
        <p:spPr bwMode="auto">
          <a:xfrm flipH="1">
            <a:off x="992945" y="4648200"/>
            <a:ext cx="1064455" cy="6477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cteur droit avec flèche 32"/>
          <p:cNvCxnSpPr>
            <a:stCxn id="7" idx="3"/>
            <a:endCxn id="13" idx="0"/>
          </p:cNvCxnSpPr>
          <p:nvPr/>
        </p:nvCxnSpPr>
        <p:spPr bwMode="auto">
          <a:xfrm>
            <a:off x="4876800" y="4724400"/>
            <a:ext cx="458373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cteur droit avec flèche 34"/>
          <p:cNvCxnSpPr>
            <a:stCxn id="12" idx="0"/>
            <a:endCxn id="9" idx="2"/>
          </p:cNvCxnSpPr>
          <p:nvPr/>
        </p:nvCxnSpPr>
        <p:spPr bwMode="auto">
          <a:xfrm flipV="1">
            <a:off x="6438900" y="2286000"/>
            <a:ext cx="57150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onnecteur droit avec flèche 39"/>
          <p:cNvCxnSpPr>
            <a:stCxn id="12" idx="2"/>
            <a:endCxn id="14" idx="1"/>
          </p:cNvCxnSpPr>
          <p:nvPr/>
        </p:nvCxnSpPr>
        <p:spPr bwMode="auto">
          <a:xfrm>
            <a:off x="6438900" y="3733800"/>
            <a:ext cx="4191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 rot="-1920000">
            <a:off x="545481" y="5163773"/>
            <a:ext cx="1667632" cy="36576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fw(Δ, Rmin, x, </a:t>
            </a:r>
            <a:r>
              <a:rPr lang="en-US" sz="1100" dirty="0" smtClean="0">
                <a:solidFill>
                  <a:srgbClr val="FF0000"/>
                </a:solidFill>
              </a:rPr>
              <a:t>TTL-1</a:t>
            </a:r>
            <a:r>
              <a:rPr lang="en-US" sz="1100" dirty="0" smtClean="0"/>
              <a:t>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-3060000">
            <a:off x="5992036" y="2332085"/>
            <a:ext cx="1075588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fw</a:t>
            </a:r>
            <a:r>
              <a:rPr lang="en-US" sz="1100" dirty="0" smtClean="0"/>
              <a:t>(Δ, Rmin, x, </a:t>
            </a:r>
            <a:r>
              <a:rPr lang="en-US" sz="1100" dirty="0" smtClean="0">
                <a:solidFill>
                  <a:srgbClr val="FF0000"/>
                </a:solidFill>
              </a:rPr>
              <a:t>TTL-1</a:t>
            </a:r>
            <a:r>
              <a:rPr lang="en-US" sz="1100" dirty="0" smtClean="0"/>
              <a:t>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3000000">
            <a:off x="4743708" y="4988689"/>
            <a:ext cx="1636123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fw</a:t>
            </a:r>
            <a:r>
              <a:rPr lang="en-US" sz="1100" dirty="0" smtClean="0"/>
              <a:t>(Δ, Rmin, x, </a:t>
            </a:r>
            <a:r>
              <a:rPr lang="en-US" sz="1100" dirty="0" smtClean="0">
                <a:solidFill>
                  <a:srgbClr val="FF0000"/>
                </a:solidFill>
              </a:rPr>
              <a:t>TTL-1</a:t>
            </a:r>
            <a:r>
              <a:rPr lang="en-US" sz="1100" dirty="0" smtClean="0"/>
              <a:t>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3900000">
            <a:off x="5693197" y="4330916"/>
            <a:ext cx="1640023" cy="3657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 smtClean="0"/>
              <a:t>fw</a:t>
            </a:r>
            <a:r>
              <a:rPr lang="en-US" sz="1100" dirty="0" smtClean="0"/>
              <a:t>(Δ, Rmin, x, </a:t>
            </a:r>
            <a:r>
              <a:rPr lang="en-US" sz="1100" dirty="0" smtClean="0">
                <a:solidFill>
                  <a:srgbClr val="FF0000"/>
                </a:solidFill>
              </a:rPr>
              <a:t>TTL-1</a:t>
            </a:r>
            <a:r>
              <a:rPr lang="en-US" sz="1100" dirty="0" smtClean="0"/>
              <a:t>) 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3716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Annonce</a:t>
            </a:r>
            <a:r>
              <a:rPr lang="fr-FR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de la tâche</a:t>
            </a:r>
            <a:endParaRPr lang="en-US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2813" cy="838200"/>
          </a:xfrm>
        </p:spPr>
        <p:txBody>
          <a:bodyPr>
            <a:noAutofit/>
          </a:bodyPr>
          <a:lstStyle/>
          <a:p>
            <a:pPr lvl="0" algn="ctr"/>
            <a:r>
              <a:rPr lang="fr-FR" sz="5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5400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en-US" sz="5400" b="1" kern="1200" dirty="0" smtClean="0">
              <a:solidFill>
                <a:schemeClr val="accent2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4B94F-6DCC-443E-A58E-B3FA4ABEB8BD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781F0-C258-41E0-B319-9772B4D5AF8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5" name="Image 4" descr="http://www.elektronique.fr/img/news/robotique/nao-robot-francais-apercu.png"/>
          <p:cNvPicPr/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5837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38334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57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3833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533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45954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://www.elektronique.fr/img/news/robotique/nao-robot-francais-apercu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533400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avec flèche 15"/>
          <p:cNvCxnSpPr>
            <a:stCxn id="5" idx="1"/>
            <a:endCxn id="6" idx="3"/>
          </p:cNvCxnSpPr>
          <p:nvPr/>
        </p:nvCxnSpPr>
        <p:spPr bwMode="auto">
          <a:xfrm flipH="1" flipV="1">
            <a:off x="2135945" y="2857500"/>
            <a:ext cx="1597855" cy="495300"/>
          </a:xfrm>
          <a:prstGeom prst="straightConnector1">
            <a:avLst/>
          </a:prstGeom>
          <a:ln>
            <a:prstDash val="sysDash"/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2"/>
            <a:endCxn id="11" idx="3"/>
          </p:cNvCxnSpPr>
          <p:nvPr/>
        </p:nvCxnSpPr>
        <p:spPr bwMode="auto">
          <a:xfrm flipH="1">
            <a:off x="2440745" y="3733800"/>
            <a:ext cx="1522241" cy="914400"/>
          </a:xfrm>
          <a:prstGeom prst="straightConnector1">
            <a:avLst/>
          </a:prstGeom>
          <a:ln>
            <a:prstDash val="sysDash"/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2"/>
            <a:endCxn id="7" idx="0"/>
          </p:cNvCxnSpPr>
          <p:nvPr/>
        </p:nvCxnSpPr>
        <p:spPr bwMode="auto">
          <a:xfrm>
            <a:off x="3962986" y="3733800"/>
            <a:ext cx="685214" cy="609600"/>
          </a:xfrm>
          <a:prstGeom prst="straightConnector1">
            <a:avLst/>
          </a:prstGeom>
          <a:ln>
            <a:prstDash val="sysDash"/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 rot="1020000">
            <a:off x="2137241" y="2748352"/>
            <a:ext cx="1359318" cy="25899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lang="fr-FR" sz="11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520000">
            <a:off x="4186864" y="4154664"/>
            <a:ext cx="1367230" cy="2847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-1860000">
            <a:off x="2475245" y="4343721"/>
            <a:ext cx="1380606" cy="23005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-1920000">
            <a:off x="804561" y="3935095"/>
            <a:ext cx="1423264" cy="28115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-1800000">
            <a:off x="5271194" y="2075695"/>
            <a:ext cx="1364246" cy="2682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lang="en-US" sz="1100" b="1" dirty="0" smtClean="0"/>
          </a:p>
          <a:p>
            <a:pPr lvl="0"/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1380000">
            <a:off x="5522610" y="4077109"/>
            <a:ext cx="1429070" cy="30398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100" dirty="0" smtClean="0"/>
              <a:t>BID (</a:t>
            </a:r>
            <a:r>
              <a:rPr lang="en-US" sz="1100" dirty="0" err="1" smtClean="0"/>
              <a:t>R</a:t>
            </a:r>
            <a:r>
              <a:rPr lang="en-US" sz="1100" baseline="-25000" dirty="0" err="1" smtClean="0"/>
              <a:t>ai</a:t>
            </a:r>
            <a:r>
              <a:rPr lang="en-US" sz="1100" dirty="0" smtClean="0"/>
              <a:t>, Stab, Ps)</a:t>
            </a:r>
            <a:endParaRPr lang="en-US" sz="1100" b="1" dirty="0" smtClean="0"/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200" y="1447800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Chaque agent </a:t>
            </a:r>
            <a:r>
              <a:rPr lang="fr-F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vérifie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=?=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[j]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reward  ≥?  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Cons?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057400"/>
            <a:ext cx="304800" cy="277091"/>
          </a:xfrm>
          <a:prstGeom prst="rect">
            <a:avLst/>
          </a:prstGeom>
          <a:noFill/>
        </p:spPr>
      </p:pic>
      <p:cxnSp>
        <p:nvCxnSpPr>
          <p:cNvPr id="48" name="Connecteur droit avec flèche 47"/>
          <p:cNvCxnSpPr>
            <a:stCxn id="9" idx="1"/>
            <a:endCxn id="5" idx="3"/>
          </p:cNvCxnSpPr>
          <p:nvPr/>
        </p:nvCxnSpPr>
        <p:spPr bwMode="auto">
          <a:xfrm flipH="1">
            <a:off x="4192172" y="1905000"/>
            <a:ext cx="2589628" cy="144780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14" idx="1"/>
          </p:cNvCxnSpPr>
          <p:nvPr/>
        </p:nvCxnSpPr>
        <p:spPr bwMode="auto">
          <a:xfrm flipH="1" flipV="1">
            <a:off x="4191000" y="3505200"/>
            <a:ext cx="2667000" cy="11430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8" idx="3"/>
          </p:cNvCxnSpPr>
          <p:nvPr/>
        </p:nvCxnSpPr>
        <p:spPr bwMode="auto">
          <a:xfrm flipV="1">
            <a:off x="992945" y="3505200"/>
            <a:ext cx="2740855" cy="1790700"/>
          </a:xfrm>
          <a:prstGeom prst="curvedConnector3">
            <a:avLst>
              <a:gd name="adj1" fmla="val 21120"/>
            </a:avLst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0" y="114300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Réponse à l’annonce de la tâche.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30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305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95400"/>
            <a:ext cx="8891588" cy="505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Restructuration  de coalition actuelle: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Éviter le processus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fastidieux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la restructuration des coalitions???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CDA63-7509-4265-96B0-03787376388E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05800" y="6340475"/>
            <a:ext cx="762000" cy="365125"/>
          </a:xfrm>
        </p:spPr>
        <p:txBody>
          <a:bodyPr/>
          <a:lstStyle/>
          <a:p>
            <a:pPr algn="ctr">
              <a:defRPr/>
            </a:pPr>
            <a:fld id="{DB5F58A3-05F4-47AA-9E28-54E1A553B109}" type="slidenum">
              <a:rPr lang="fr-FR" smtClean="0"/>
              <a:pPr algn="ctr">
                <a:defRPr/>
              </a:pPr>
              <a:t>26</a:t>
            </a:fld>
            <a:endParaRPr lang="fr-FR" dirty="0"/>
          </a:p>
        </p:txBody>
      </p:sp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057400"/>
            <a:ext cx="2924175" cy="2773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068398"/>
            <a:ext cx="2971800" cy="28084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3124200" cy="29821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6858000" y="2590800"/>
            <a:ext cx="685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6248400" y="2438400"/>
            <a:ext cx="304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flipH="1">
            <a:off x="6400800" y="3048000"/>
            <a:ext cx="2286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flipV="1">
            <a:off x="7848600" y="2362200"/>
            <a:ext cx="6096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6553200" y="4419600"/>
            <a:ext cx="304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flipH="1" flipV="1">
            <a:off x="6705600" y="3200400"/>
            <a:ext cx="1524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>
            <a:off x="7239000" y="4419600"/>
            <a:ext cx="3810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Flèche droite 26"/>
          <p:cNvSpPr/>
          <p:nvPr/>
        </p:nvSpPr>
        <p:spPr bwMode="auto">
          <a:xfrm>
            <a:off x="7620000" y="3124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 rot="5400000">
            <a:off x="7239000" y="34290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 flipH="1">
            <a:off x="6781800" y="3124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 rot="16200000" flipV="1">
            <a:off x="7239000" y="28194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500"/>
                            </p:stCondLst>
                            <p:childTnLst>
                              <p:par>
                                <p:cTn id="91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6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9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5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1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0" grpId="4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143000"/>
            <a:ext cx="8891588" cy="512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résoudre le problème: 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agents primaire.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agents de secours.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backbone de la coalition: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p1ci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p2ci</a:t>
            </a:r>
            <a:r>
              <a:rPr lang="fr-FR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,….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pnci</a:t>
            </a:r>
            <a:r>
              <a:rPr lang="fr-FR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Ensemble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fini d’agents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pnci</a:t>
            </a:r>
            <a:r>
              <a:rPr lang="fr-FR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ayant permis l’obtention de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Rmin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la coalition.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CDA63-7509-4265-96B0-03787376388E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244738" name="Picture 2" descr="F:\clef usb 02_10_2011\reseaux_performance\My_search\Les SMA\Bico_Thèse\paperBICO\paperBICO\aamas2013_format\situation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88" y="3800475"/>
            <a:ext cx="2290888" cy="2600325"/>
          </a:xfrm>
          <a:prstGeom prst="rect">
            <a:avLst/>
          </a:prstGeom>
          <a:noFill/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776996"/>
            <a:ext cx="3200400" cy="25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92765"/>
            <a:ext cx="3505200" cy="26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2286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0012" y="1143000"/>
            <a:ext cx="9043988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sz="24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</a:p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1-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Georgia" pitchFamily="18" charset="0"/>
              </a:rPr>
              <a:t>Calcul de risque d’interruption (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Tâche insoluble,  destruction de nœuds</a:t>
            </a:r>
            <a:r>
              <a:rPr lang="fr-FR" sz="1600" b="1" dirty="0" smtClean="0">
                <a:solidFill>
                  <a:srgbClr val="000000"/>
                </a:solidFill>
                <a:latin typeface="Georgia" pitchFamily="18" charset="0"/>
              </a:rPr>
              <a:t>):</a:t>
            </a:r>
          </a:p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Variable aléatoire représentant le temps entre deux désastres:</a:t>
            </a:r>
          </a:p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        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  <a:sym typeface="Wingdings"/>
              </a:rPr>
              <a:t>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  <a:sym typeface="Wingdings"/>
              </a:rPr>
              <a:t> D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istribution exponentielle 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E (</a:t>
            </a:r>
            <a:r>
              <a:rPr lang="el-GR" i="1" dirty="0" smtClean="0">
                <a:solidFill>
                  <a:srgbClr val="000000"/>
                </a:solidFill>
                <a:latin typeface="Georgia" pitchFamily="18" charset="0"/>
              </a:rPr>
              <a:t>μ)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</a:p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i="1" dirty="0" smtClean="0">
                <a:solidFill>
                  <a:srgbClr val="000000"/>
                </a:solidFill>
                <a:latin typeface="Georgia" pitchFamily="18" charset="0"/>
              </a:rPr>
              <a:t>α= (λµ)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est le coût moyen des tâches (ressources/unité de temps). </a:t>
            </a:r>
          </a:p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i="1" dirty="0" smtClean="0">
                <a:solidFill>
                  <a:srgbClr val="000000"/>
                </a:solidFill>
                <a:latin typeface="Georgia" pitchFamily="18" charset="0"/>
              </a:rPr>
              <a:t>α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inférieur à un seuil critique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partagé par tous les agents de l'environnement.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En supposant que la destruction ne peut avoir lieu jusqu'à un instant </a:t>
            </a:r>
            <a:r>
              <a:rPr lang="fr-FR" dirty="0" err="1" smtClean="0">
                <a:solidFill>
                  <a:srgbClr val="000000"/>
                </a:solidFill>
                <a:latin typeface="Georgia" pitchFamily="18" charset="0"/>
              </a:rPr>
              <a:t>Tn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, la séquence de variables aléatoires représentant le temps noté: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            ,                                                          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       </a:t>
            </a:r>
            <a:r>
              <a:rPr lang="fr-FR" sz="2000" b="1" dirty="0" smtClean="0">
                <a:solidFill>
                  <a:schemeClr val="tx1"/>
                </a:solidFill>
                <a:latin typeface="Georgia" pitchFamily="18" charset="0"/>
              </a:rPr>
              <a:t>où  </a:t>
            </a:r>
            <a:r>
              <a:rPr lang="fr-FR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fr-FR" i="1" baseline="-25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k</a:t>
            </a:r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Georgia" pitchFamily="18" charset="0"/>
              </a:rPr>
              <a:t>est le coût des désastres </a:t>
            </a:r>
            <a:endParaRPr lang="fr-FR" sz="1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8595" name="Object 3"/>
          <p:cNvGraphicFramePr>
            <a:graphicFrameLocks noChangeAspect="1"/>
          </p:cNvGraphicFramePr>
          <p:nvPr/>
        </p:nvGraphicFramePr>
        <p:xfrm>
          <a:off x="5334000" y="4572000"/>
          <a:ext cx="320675" cy="457200"/>
        </p:xfrm>
        <a:graphic>
          <a:graphicData uri="http://schemas.openxmlformats.org/presentationml/2006/ole">
            <p:oleObj spid="_x0000_s252930" name="Équation" r:id="rId4" imgW="177480" imgH="253800" progId="Equation.3">
              <p:embed/>
            </p:oleObj>
          </a:graphicData>
        </a:graphic>
      </p:graphicFrame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228600" y="5029200"/>
          <a:ext cx="685800" cy="377190"/>
        </p:xfrm>
        <a:graphic>
          <a:graphicData uri="http://schemas.openxmlformats.org/presentationml/2006/ole">
            <p:oleObj spid="_x0000_s252931" name="Équation" r:id="rId5" imgW="444114" imgH="253780" progId="Equation.3">
              <p:embed/>
            </p:oleObj>
          </a:graphicData>
        </a:graphic>
      </p:graphicFrame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6789737" y="2133600"/>
          <a:ext cx="2278063" cy="381000"/>
        </p:xfrm>
        <a:graphic>
          <a:graphicData uri="http://schemas.openxmlformats.org/presentationml/2006/ole">
            <p:oleObj spid="_x0000_s252932" name="Équation" r:id="rId6" imgW="1384200" imgH="228600" progId="Equation.3">
              <p:embed/>
            </p:oleObj>
          </a:graphicData>
        </a:graphic>
      </p:graphicFrame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1066800" y="5029200"/>
          <a:ext cx="736600" cy="314325"/>
        </p:xfrm>
        <a:graphic>
          <a:graphicData uri="http://schemas.openxmlformats.org/presentationml/2006/ole">
            <p:oleObj spid="_x0000_s252933" name="Équation" r:id="rId7" imgW="444240" imgH="177480" progId="Equation.3">
              <p:embed/>
            </p:oleObj>
          </a:graphicData>
        </a:graphic>
      </p:graphicFrame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380530"/>
            <a:ext cx="3352800" cy="89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4800" y="152401"/>
            <a:ext cx="7620000" cy="990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447800"/>
            <a:ext cx="8891588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Démonstration: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Si p &lt;</a:t>
            </a:r>
            <a:r>
              <a:rPr lang="el-GR" dirty="0" smtClean="0">
                <a:solidFill>
                  <a:srgbClr val="000000"/>
                </a:solidFill>
                <a:latin typeface="Georgia" pitchFamily="18" charset="0"/>
              </a:rPr>
              <a:t>α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, le résultat découle de la loi des grands nombres. 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Si p =</a:t>
            </a:r>
            <a:r>
              <a:rPr lang="el-GR" dirty="0" smtClean="0">
                <a:solidFill>
                  <a:srgbClr val="000000"/>
                </a:solidFill>
                <a:latin typeface="Georgia" pitchFamily="18" charset="0"/>
              </a:rPr>
              <a:t>α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, on remarque que         est la somme des n variables aléatoires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Lorsque p &gt; α , on a clairement                                   et cela ce démontre par l’absurde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C’est a partir d'un historique des sinistres, qu’on estime le paramètre </a:t>
            </a:r>
            <a:r>
              <a:rPr lang="el-GR" dirty="0" smtClean="0">
                <a:solidFill>
                  <a:srgbClr val="000000"/>
                </a:solidFill>
                <a:latin typeface="Georgia" pitchFamily="18" charset="0"/>
              </a:rPr>
              <a:t>α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Ceci fournira des informations sur la façon de choisir p.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Sous cette hypothèse, on peut quantifier la probabilité de ruine.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679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6248400" cy="445254"/>
          </a:xfrm>
          <a:prstGeom prst="rect">
            <a:avLst/>
          </a:prstGeom>
          <a:noFill/>
        </p:spPr>
      </p:pic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6801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8305800" cy="420957"/>
          </a:xfrm>
          <a:prstGeom prst="rect">
            <a:avLst/>
          </a:prstGeom>
          <a:noFill/>
        </p:spPr>
      </p:pic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680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95600"/>
            <a:ext cx="5882640" cy="457200"/>
          </a:xfrm>
          <a:prstGeom prst="rect">
            <a:avLst/>
          </a:prstGeom>
          <a:noFill/>
        </p:spPr>
      </p:pic>
      <p:graphicFrame>
        <p:nvGraphicFramePr>
          <p:cNvPr id="246805" name="Object 3"/>
          <p:cNvGraphicFramePr>
            <a:graphicFrameLocks noChangeAspect="1"/>
          </p:cNvGraphicFramePr>
          <p:nvPr/>
        </p:nvGraphicFramePr>
        <p:xfrm>
          <a:off x="3200400" y="3962400"/>
          <a:ext cx="320675" cy="457200"/>
        </p:xfrm>
        <a:graphic>
          <a:graphicData uri="http://schemas.openxmlformats.org/presentationml/2006/ole">
            <p:oleObj spid="_x0000_s246805" name="Équation" r:id="rId7" imgW="177480" imgH="253800" progId="Equation.3">
              <p:embed/>
            </p:oleObj>
          </a:graphicData>
        </a:graphic>
      </p:graphicFrame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680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680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1561" y="4343400"/>
            <a:ext cx="1776047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Contexte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8891588" cy="508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MANET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Nœuds mobiles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Nœuds autonomes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Disponibilités aléatoires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Communication avec voisinage directe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Contraintes de bande passante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Ressources limitées</a:t>
            </a:r>
          </a:p>
          <a:p>
            <a:pPr marL="1014413" lvl="1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Etc.	</a:t>
            </a:r>
          </a:p>
          <a:p>
            <a:pPr marL="1014413" lvl="1" indent="-271463">
              <a:spcBef>
                <a:spcPts val="5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30836-7B20-49AB-827D-6356E29D70D5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8534400" cy="685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990600"/>
            <a:ext cx="8891588" cy="551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sz="24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fr-FR" sz="1600" b="1" dirty="0" smtClean="0">
                <a:solidFill>
                  <a:srgbClr val="000000"/>
                </a:solidFill>
                <a:latin typeface="Georgia" pitchFamily="18" charset="0"/>
              </a:rPr>
              <a:t>Calcul des probabilité d’états du système POMDP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248833" name="Picture 1" descr="F:\clef usb 02_10_2011\reseaux_performance\My_search\Les SMA\Bico_Thèse\paperBICO\paperBICO\aamas2013_format\mark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" y="1828800"/>
            <a:ext cx="5434013" cy="4649317"/>
          </a:xfrm>
          <a:prstGeom prst="rect">
            <a:avLst/>
          </a:prstGeom>
          <a:noFill/>
        </p:spPr>
      </p:pic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533" y="2362200"/>
            <a:ext cx="1682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0534" y="2971800"/>
            <a:ext cx="24505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999" y="3505200"/>
            <a:ext cx="3280025" cy="160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0534" y="5085460"/>
            <a:ext cx="1600200" cy="55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0534" y="5638800"/>
            <a:ext cx="22597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0534" y="6400800"/>
            <a:ext cx="21674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1904999"/>
            <a:ext cx="3200401" cy="4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3" name="Picture 7" descr="F:\clef usb 02_10_2011\reseaux_performance\My_search\Les SMA\Bico_Thèse\paperBICO\paperBICO\aamas2013_format\matr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3259947" cy="1524000"/>
          </a:xfrm>
          <a:prstGeom prst="rect">
            <a:avLst/>
          </a:prstGeom>
          <a:noFill/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-152400" y="2286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19200"/>
            <a:ext cx="8891588" cy="528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sz="24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2-</a:t>
            </a:r>
            <a:r>
              <a:rPr lang="fr-FR" sz="1600" b="1" dirty="0" smtClean="0">
                <a:solidFill>
                  <a:srgbClr val="000000"/>
                </a:solidFill>
                <a:latin typeface="Georgia" pitchFamily="18" charset="0"/>
              </a:rPr>
              <a:t>Calcul des probabilité d’états du système POMDP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Résolution de                          où                             et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I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est la matrice identité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P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est la matrice de  transition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Notre cas: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11400"/>
            <a:ext cx="1295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362200"/>
            <a:ext cx="1337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314575"/>
            <a:ext cx="128587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429473"/>
            <a:ext cx="2590800" cy="11425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228601"/>
            <a:ext cx="8534400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19200"/>
            <a:ext cx="9036050" cy="5638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sz="24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2400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  <a:endParaRPr lang="en-US" sz="24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</a:rPr>
              <a:t>3- </a:t>
            </a:r>
            <a:r>
              <a:rPr lang="en-US" sz="1600" b="1" dirty="0" smtClean="0">
                <a:solidFill>
                  <a:srgbClr val="000000"/>
                </a:solidFill>
                <a:latin typeface="Georgia" pitchFamily="18" charset="0"/>
              </a:rPr>
              <a:t>Propagation des </a:t>
            </a:r>
            <a:r>
              <a:rPr lang="en-US" sz="1600" b="1" dirty="0" err="1" smtClean="0">
                <a:solidFill>
                  <a:srgbClr val="000000"/>
                </a:solidFill>
                <a:latin typeface="Georgia" pitchFamily="18" charset="0"/>
              </a:rPr>
              <a:t>informations</a:t>
            </a:r>
            <a:endParaRPr lang="fr-FR" sz="16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>
              <a:spcBef>
                <a:spcPts val="12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b="1" dirty="0" smtClean="0">
                <a:solidFill>
                  <a:srgbClr val="000000"/>
                </a:solidFill>
                <a:latin typeface="Georgia" pitchFamily="18" charset="0"/>
              </a:rPr>
              <a:t>a) Définition du Contrat: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                                                     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b="1" i="1" dirty="0" smtClean="0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fr-FR" sz="1600" b="1" i="1" baseline="-25000" dirty="0" smtClean="0">
                <a:solidFill>
                  <a:srgbClr val="000000"/>
                </a:solidFill>
                <a:latin typeface="Georgia" pitchFamily="18" charset="0"/>
              </a:rPr>
              <a:t>i</a:t>
            </a:r>
            <a:r>
              <a:rPr lang="fr-FR" sz="1600" b="1" baseline="-250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est la tâche, </a:t>
            </a:r>
            <a:r>
              <a:rPr lang="fr-FR" sz="1600" b="1" i="1" dirty="0" err="1" smtClean="0">
                <a:solidFill>
                  <a:srgbClr val="000000"/>
                </a:solidFill>
                <a:latin typeface="Georgia" pitchFamily="18" charset="0"/>
              </a:rPr>
              <a:t>R</a:t>
            </a:r>
            <a:r>
              <a:rPr lang="fr-FR" sz="1600" b="1" i="1" baseline="-25000" dirty="0" err="1" smtClean="0">
                <a:solidFill>
                  <a:srgbClr val="000000"/>
                </a:solidFill>
                <a:latin typeface="Georgia" pitchFamily="18" charset="0"/>
              </a:rPr>
              <a:t>j</a:t>
            </a:r>
            <a:r>
              <a:rPr lang="fr-FR" sz="16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les ressources qu’il pourra mettre à la disposition si les autres sont dans le même cas de recherche de partenaire, </a:t>
            </a:r>
            <a:r>
              <a:rPr lang="fr-FR" sz="1600" b="1" i="1" dirty="0" err="1" smtClean="0">
                <a:solidFill>
                  <a:srgbClr val="000000"/>
                </a:solidFill>
                <a:latin typeface="Georgia" pitchFamily="18" charset="0"/>
              </a:rPr>
              <a:t>Rew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récompense dépendant des</a:t>
            </a: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az-Cyrl-AZ" sz="1600" i="1" dirty="0" smtClean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fr-FR" sz="1600" i="1" baseline="-25000" dirty="0" smtClean="0">
                <a:solidFill>
                  <a:srgbClr val="000000"/>
                </a:solidFill>
                <a:latin typeface="Georgia" pitchFamily="18" charset="0"/>
              </a:rPr>
              <a:t>i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el-GR" sz="1600" dirty="0" smtClean="0">
                <a:solidFill>
                  <a:srgbClr val="000000"/>
                </a:solidFill>
                <a:latin typeface="Georgia" pitchFamily="18" charset="0"/>
              </a:rPr>
              <a:t>Δ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t=</a:t>
            </a:r>
            <a:r>
              <a:rPr lang="fr-FR" sz="1600" dirty="0" err="1" smtClean="0">
                <a:solidFill>
                  <a:srgbClr val="000000"/>
                </a:solidFill>
                <a:latin typeface="Georgia" pitchFamily="18" charset="0"/>
              </a:rPr>
              <a:t>dt</a:t>
            </a:r>
            <a:r>
              <a:rPr lang="fr-FR" sz="1600" baseline="-25000" dirty="0" err="1" smtClean="0">
                <a:solidFill>
                  <a:srgbClr val="000000"/>
                </a:solidFill>
                <a:latin typeface="Georgia" pitchFamily="18" charset="0"/>
              </a:rPr>
              <a:t>n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-dt</a:t>
            </a:r>
            <a:r>
              <a:rPr lang="fr-FR" sz="1600" baseline="-25000" dirty="0" smtClean="0">
                <a:solidFill>
                  <a:srgbClr val="000000"/>
                </a:solidFill>
                <a:latin typeface="Georgia" pitchFamily="18" charset="0"/>
              </a:rPr>
              <a:t>0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baseline="-25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>
              <a:spcBef>
                <a:spcPts val="12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b) Envoi au voisinage </a:t>
            </a:r>
            <a:r>
              <a:rPr lang="el-GR" b="1" dirty="0" smtClean="0">
                <a:solidFill>
                  <a:srgbClr val="000000"/>
                </a:solidFill>
                <a:latin typeface="Georgia" pitchFamily="18" charset="0"/>
              </a:rPr>
              <a:t>υ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(ai) des informations  </a:t>
            </a:r>
          </a:p>
          <a:p>
            <a:pPr marL="457200" indent="-457200">
              <a:spcBef>
                <a:spcPts val="12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(       , {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fr-FR" i="1" baseline="-25000" dirty="0" smtClean="0">
                <a:solidFill>
                  <a:srgbClr val="000000"/>
                </a:solidFill>
                <a:latin typeface="Georgia" pitchFamily="18" charset="0"/>
              </a:rPr>
              <a:t>0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fr-FR" i="1" baseline="-25000" dirty="0" smtClean="0">
                <a:solidFill>
                  <a:srgbClr val="000000"/>
                </a:solidFill>
                <a:latin typeface="Georgia" pitchFamily="18" charset="0"/>
              </a:rPr>
              <a:t>1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,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fr-FR" i="1" baseline="-25000" dirty="0" smtClean="0">
                <a:solidFill>
                  <a:srgbClr val="000000"/>
                </a:solidFill>
                <a:latin typeface="Georgia" pitchFamily="18" charset="0"/>
              </a:rPr>
              <a:t>2</a:t>
            </a:r>
            <a:r>
              <a:rPr lang="az-Cyrl-AZ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}, {            ,             ,             }, </a:t>
            </a:r>
            <a:r>
              <a:rPr lang="fr-FR" i="1" dirty="0" err="1" smtClean="0">
                <a:solidFill>
                  <a:srgbClr val="000000"/>
                </a:solidFill>
                <a:latin typeface="Georgia" pitchFamily="18" charset="0"/>
              </a:rPr>
              <a:t>Contract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pPr marL="457200" indent="-457200"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c) Chaque agent intéressé peut: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Directement accepter 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Risque trop grand ?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Contrat favorable?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chercher à faire des propositions de contrat fondée sur ses objectifs et ressources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733" y="2362200"/>
            <a:ext cx="2878667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290513" y="3886200"/>
          <a:ext cx="471487" cy="495300"/>
        </p:xfrm>
        <a:graphic>
          <a:graphicData uri="http://schemas.openxmlformats.org/presentationml/2006/ole">
            <p:oleObj spid="_x0000_s263170" name="Équation" r:id="rId5" imgW="215640" imgH="228600" progId="Equation.3">
              <p:embed/>
            </p:oleObj>
          </a:graphicData>
        </a:graphic>
      </p:graphicFrame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038600"/>
            <a:ext cx="578304" cy="381000"/>
          </a:xfrm>
          <a:prstGeom prst="rect">
            <a:avLst/>
          </a:prstGeom>
          <a:noFill/>
        </p:spPr>
      </p:pic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4038600"/>
            <a:ext cx="609600" cy="401619"/>
          </a:xfrm>
          <a:prstGeom prst="rect">
            <a:avLst/>
          </a:prstGeom>
          <a:noFill/>
        </p:spPr>
      </p:pic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317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1" y="3962400"/>
            <a:ext cx="693964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6836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19200"/>
            <a:ext cx="8891588" cy="5410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  <a:endParaRPr lang="en-US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</a:rPr>
              <a:t>3- Propagation des </a:t>
            </a:r>
            <a:r>
              <a:rPr lang="en-US" b="1" dirty="0" err="1" smtClean="0">
                <a:solidFill>
                  <a:srgbClr val="000000"/>
                </a:solidFill>
                <a:latin typeface="Georgia" pitchFamily="18" charset="0"/>
              </a:rPr>
              <a:t>informations</a:t>
            </a: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12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d) Fin négociation coalitions :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(1) une solution complète qui prend en charge l'ensemble de ses objectifs est trouvée; 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(2) un accord sur une solution partielle qui comprend une partie de ses objectifs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 (3) un conflit et aucune concession avec les agent n’est possible 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(4) le délai d'attente pour la formation de la coalition est atteint.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e) Négociation terminé avec succès:</a:t>
            </a:r>
          </a:p>
          <a:p>
            <a:pPr marL="1014413" lvl="1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Validation négociation </a:t>
            </a:r>
          </a:p>
          <a:p>
            <a:pPr marL="1014413" lvl="1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Abandon négociation. </a:t>
            </a:r>
          </a:p>
          <a:p>
            <a:pPr marL="271463" indent="-271463">
              <a:spcBef>
                <a:spcPts val="18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Celui-ci a lieu soit parce que l'un ou plusieurs des agents impliqués peuvent pas garder leurs accords ou parce que le délai d'attente a expiré.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33400" y="5040868"/>
            <a:ext cx="12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Ou bien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799"/>
            <a:ext cx="8534400" cy="838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95400"/>
            <a:ext cx="8891588" cy="5562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Etablissement du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  de la coalition</a:t>
            </a:r>
            <a:endParaRPr lang="en-US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</a:rPr>
              <a:t>4- Validation de la coalition</a:t>
            </a:r>
          </a:p>
          <a:p>
            <a:pPr marL="342900" indent="-342900">
              <a:spcBef>
                <a:spcPts val="500"/>
              </a:spcBef>
              <a:buClrTx/>
              <a:buSzTx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err="1" smtClean="0">
                <a:solidFill>
                  <a:srgbClr val="000000"/>
                </a:solidFill>
                <a:latin typeface="Georgia" pitchFamily="18" charset="0"/>
              </a:rPr>
              <a:t>Pre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-</a:t>
            </a:r>
            <a:r>
              <a:rPr lang="fr-FR" b="1" dirty="0" err="1" smtClean="0">
                <a:solidFill>
                  <a:srgbClr val="000000"/>
                </a:solidFill>
                <a:latin typeface="Georgia" pitchFamily="18" charset="0"/>
              </a:rPr>
              <a:t>commitment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</a:p>
          <a:p>
            <a:pPr marL="1085850" lvl="1" indent="-342900">
              <a:spcBef>
                <a:spcPts val="500"/>
              </a:spcBef>
              <a:buClrTx/>
              <a:buSz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Engagement à fournir les ressources si la coalition est acceptée par l'agent initiateur, ou payer une pénalité  locale en cas de retrait. </a:t>
            </a:r>
          </a:p>
          <a:p>
            <a:pPr marL="1085850" lvl="1" indent="-342900">
              <a:spcBef>
                <a:spcPts val="500"/>
              </a:spcBef>
              <a:buClrTx/>
              <a:buSz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l'initiateur annonce que la proposition est soumise à des contraintes et qu’ils doivent tenir compte de ces contraintes dans leur stratégie de retrait.</a:t>
            </a:r>
          </a:p>
          <a:p>
            <a:pPr marL="342900" indent="-3429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indent="-3429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En attente des réponses, les participants sont considérés comme engagé localement. </a:t>
            </a:r>
          </a:p>
          <a:p>
            <a:pPr marL="342900" indent="-3429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L'initiateur s'engage à les rejoindre dans la coalition ou à les dédommager.</a:t>
            </a:r>
          </a:p>
          <a:p>
            <a:pPr marL="342900" indent="-3429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indent="-3429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b) Final </a:t>
            </a:r>
            <a:r>
              <a:rPr lang="fr-FR" b="1" dirty="0" err="1" smtClean="0">
                <a:solidFill>
                  <a:srgbClr val="000000"/>
                </a:solidFill>
                <a:latin typeface="Georgia" pitchFamily="18" charset="0"/>
              </a:rPr>
              <a:t>commitment</a:t>
            </a: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</a:p>
          <a:p>
            <a:pPr marL="1085850" lvl="1" indent="-3429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Informer participant pré-accepté qu'il est sélectionné en tant qu'agent primaire</a:t>
            </a:r>
          </a:p>
          <a:p>
            <a:pPr marL="1085850" lvl="1" indent="-3429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Il doit effectuer les actions requises et trouver un agent  de secours pour stabiliser le </a:t>
            </a:r>
            <a:r>
              <a:rPr lang="fr-FR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</a:p>
          <a:p>
            <a:pPr marL="342900" indent="-3429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-152400" y="533399"/>
            <a:ext cx="8534400" cy="685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5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6800" rIns="4572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B74EC3-E041-4004-9229-399FA8415A5F}" type="slidenum">
              <a:rPr lang="fr-FR" sz="1600">
                <a:solidFill>
                  <a:srgbClr val="08B7BF"/>
                </a:solidFill>
              </a:rPr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fr-FR" sz="1600">
              <a:solidFill>
                <a:srgbClr val="08B7BF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523999"/>
            <a:ext cx="8891588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Sélection 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de l’agent de secours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-76200"/>
            <a:ext cx="5181600" cy="69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/>
          <p:nvPr/>
        </p:nvSpPr>
        <p:spPr bwMode="auto">
          <a:xfrm>
            <a:off x="3810000" y="4114800"/>
            <a:ext cx="10668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Tâche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-76200" y="3048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r>
              <a:rPr lang="fr-FR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65100" y="1066800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dirty="0" smtClean="0">
                <a:solidFill>
                  <a:schemeClr val="accent2"/>
                </a:solidFill>
                <a:latin typeface="Georgia" pitchFamily="18" charset="0"/>
              </a:rPr>
              <a:t>Gestion amplification des tâches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Disponibilité permanente des ressources pour une tâche après la formation d'une coalition.</a:t>
            </a:r>
            <a:endParaRPr lang="fr-FR" sz="16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Forme 26"/>
          <p:cNvCxnSpPr/>
          <p:nvPr/>
        </p:nvCxnSpPr>
        <p:spPr bwMode="auto">
          <a:xfrm flipV="1">
            <a:off x="2438399" y="5581650"/>
            <a:ext cx="457201" cy="32683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Forme 47"/>
          <p:cNvCxnSpPr/>
          <p:nvPr/>
        </p:nvCxnSpPr>
        <p:spPr bwMode="auto">
          <a:xfrm>
            <a:off x="3886199" y="2479484"/>
            <a:ext cx="914401" cy="739966"/>
          </a:xfrm>
          <a:prstGeom prst="curvedConnector4">
            <a:avLst>
              <a:gd name="adj1" fmla="val 33333"/>
              <a:gd name="adj2" fmla="val 130893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Forme 49"/>
          <p:cNvCxnSpPr/>
          <p:nvPr/>
        </p:nvCxnSpPr>
        <p:spPr bwMode="auto">
          <a:xfrm rot="10800000">
            <a:off x="3695700" y="2209801"/>
            <a:ext cx="800100" cy="542925"/>
          </a:xfrm>
          <a:prstGeom prst="curvedConnector4">
            <a:avLst>
              <a:gd name="adj1" fmla="val 38095"/>
              <a:gd name="adj2" fmla="val 14210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Forme 95"/>
          <p:cNvCxnSpPr/>
          <p:nvPr/>
        </p:nvCxnSpPr>
        <p:spPr bwMode="auto">
          <a:xfrm rot="10800000" flipV="1">
            <a:off x="2247900" y="5114924"/>
            <a:ext cx="342900" cy="523875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Connecteur en arc 97"/>
          <p:cNvCxnSpPr/>
          <p:nvPr/>
        </p:nvCxnSpPr>
        <p:spPr bwMode="auto">
          <a:xfrm rot="16200000" flipV="1">
            <a:off x="2066925" y="3819525"/>
            <a:ext cx="895350" cy="762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Connecteur en arc 99"/>
          <p:cNvCxnSpPr/>
          <p:nvPr/>
        </p:nvCxnSpPr>
        <p:spPr bwMode="auto">
          <a:xfrm>
            <a:off x="3200400" y="5114925"/>
            <a:ext cx="1524000" cy="6096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Forme 101"/>
          <p:cNvCxnSpPr/>
          <p:nvPr/>
        </p:nvCxnSpPr>
        <p:spPr bwMode="auto">
          <a:xfrm rot="10800000" flipV="1">
            <a:off x="2438400" y="2752725"/>
            <a:ext cx="205740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Connecteur en arc 108"/>
          <p:cNvCxnSpPr/>
          <p:nvPr/>
        </p:nvCxnSpPr>
        <p:spPr bwMode="auto">
          <a:xfrm>
            <a:off x="5105400" y="2752725"/>
            <a:ext cx="914400" cy="1676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Forme 110"/>
          <p:cNvCxnSpPr>
            <a:endCxn id="187399" idx="0"/>
          </p:cNvCxnSpPr>
          <p:nvPr/>
        </p:nvCxnSpPr>
        <p:spPr bwMode="auto">
          <a:xfrm rot="10800000" flipH="1">
            <a:off x="1828800" y="2819401"/>
            <a:ext cx="304800" cy="466725"/>
          </a:xfrm>
          <a:prstGeom prst="curvedConnector4">
            <a:avLst>
              <a:gd name="adj1" fmla="val -75000"/>
              <a:gd name="adj2" fmla="val 14898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Forme 114"/>
          <p:cNvCxnSpPr>
            <a:endCxn id="187401" idx="0"/>
          </p:cNvCxnSpPr>
          <p:nvPr/>
        </p:nvCxnSpPr>
        <p:spPr bwMode="auto">
          <a:xfrm flipH="1" flipV="1">
            <a:off x="6324600" y="3962400"/>
            <a:ext cx="304800" cy="466725"/>
          </a:xfrm>
          <a:prstGeom prst="curvedConnector4">
            <a:avLst>
              <a:gd name="adj1" fmla="val -75000"/>
              <a:gd name="adj2" fmla="val 14898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Forme 116"/>
          <p:cNvCxnSpPr>
            <a:endCxn id="18" idx="0"/>
          </p:cNvCxnSpPr>
          <p:nvPr/>
        </p:nvCxnSpPr>
        <p:spPr bwMode="auto">
          <a:xfrm flipH="1" flipV="1">
            <a:off x="5029200" y="5257800"/>
            <a:ext cx="304800" cy="466725"/>
          </a:xfrm>
          <a:prstGeom prst="curvedConnector4">
            <a:avLst>
              <a:gd name="adj1" fmla="val -75000"/>
              <a:gd name="adj2" fmla="val 14898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9" name="Rectangle à coins arrondis 128"/>
          <p:cNvSpPr/>
          <p:nvPr/>
        </p:nvSpPr>
        <p:spPr bwMode="auto">
          <a:xfrm>
            <a:off x="4419600" y="3429000"/>
            <a:ext cx="838200" cy="304800"/>
          </a:xfrm>
          <a:prstGeom prst="wedgeRoundRectCallout">
            <a:avLst>
              <a:gd name="adj1" fmla="val 12653"/>
              <a:gd name="adj2" fmla="val -14453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Overload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à coins arrondis 129"/>
          <p:cNvSpPr/>
          <p:nvPr/>
        </p:nvSpPr>
        <p:spPr bwMode="auto">
          <a:xfrm>
            <a:off x="3581400" y="4953000"/>
            <a:ext cx="838200" cy="304800"/>
          </a:xfrm>
          <a:prstGeom prst="wedgeRoundRectCallout">
            <a:avLst>
              <a:gd name="adj1" fmla="val -101473"/>
              <a:gd name="adj2" fmla="val -7068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Overload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73A0-7DCB-4860-B1FC-B5D3A13F0C2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39" name="Espace réservé du pied de page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43" name="Flèche droite 42"/>
          <p:cNvSpPr/>
          <p:nvPr/>
        </p:nvSpPr>
        <p:spPr bwMode="auto">
          <a:xfrm>
            <a:off x="4724400" y="4267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Flèche droite 43"/>
          <p:cNvSpPr/>
          <p:nvPr/>
        </p:nvSpPr>
        <p:spPr bwMode="auto">
          <a:xfrm rot="5400000">
            <a:off x="4114800" y="4648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Flèche droite 44"/>
          <p:cNvSpPr/>
          <p:nvPr/>
        </p:nvSpPr>
        <p:spPr bwMode="auto">
          <a:xfrm flipH="1">
            <a:off x="3581400" y="4267201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Flèche droite 50"/>
          <p:cNvSpPr/>
          <p:nvPr/>
        </p:nvSpPr>
        <p:spPr bwMode="auto">
          <a:xfrm rot="16200000" flipV="1">
            <a:off x="4191000" y="3886201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3" name="Image 5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4572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 6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 61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 6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Image 64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457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45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46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533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43" grpId="0" animBg="1"/>
      <p:bldP spid="44" grpId="0" animBg="1"/>
      <p:bldP spid="45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76200"/>
            <a:ext cx="86836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914400"/>
            <a:ext cx="8999538" cy="512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</a:t>
            </a:r>
            <a:r>
              <a:rPr lang="fr-FR" sz="2000" dirty="0" smtClean="0">
                <a:solidFill>
                  <a:schemeClr val="accent2"/>
                </a:solidFill>
                <a:latin typeface="Georgia" pitchFamily="18" charset="0"/>
              </a:rPr>
              <a:t> Gestion amplification des tâches</a:t>
            </a: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1. Protocole  </a:t>
            </a:r>
            <a:r>
              <a:rPr lang="fr-FR" sz="2000" b="1" i="1" dirty="0" err="1" smtClean="0">
                <a:solidFill>
                  <a:srgbClr val="000000"/>
                </a:solidFill>
                <a:latin typeface="Georgia" pitchFamily="18" charset="0"/>
              </a:rPr>
              <a:t>D_Extension</a:t>
            </a: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Ressources  ajoutés par: </a:t>
            </a:r>
          </a:p>
          <a:p>
            <a:pPr marL="457200" indent="-4572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Agent du </a:t>
            </a:r>
            <a:r>
              <a:rPr lang="fr-FR" sz="20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marL="457200" indent="-4572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et/ou</a:t>
            </a:r>
          </a:p>
          <a:p>
            <a:pPr marL="457200" indent="-457200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Promotion agents secours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6200" y="155575"/>
            <a:ext cx="8534400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65100" y="1295400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dirty="0" smtClean="0">
                <a:solidFill>
                  <a:schemeClr val="accent2"/>
                </a:solidFill>
                <a:latin typeface="Georgia" pitchFamily="18" charset="0"/>
              </a:rPr>
              <a:t>Gestion amplification des tâches</a:t>
            </a: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Forme 95"/>
          <p:cNvCxnSpPr/>
          <p:nvPr/>
        </p:nvCxnSpPr>
        <p:spPr bwMode="auto">
          <a:xfrm rot="10800000" flipV="1">
            <a:off x="1790700" y="5343524"/>
            <a:ext cx="571500" cy="523875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Connecteur en arc 97"/>
          <p:cNvCxnSpPr/>
          <p:nvPr/>
        </p:nvCxnSpPr>
        <p:spPr bwMode="auto">
          <a:xfrm rot="16200000" flipV="1">
            <a:off x="1838325" y="4048125"/>
            <a:ext cx="112395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Connecteur en arc 99"/>
          <p:cNvCxnSpPr/>
          <p:nvPr/>
        </p:nvCxnSpPr>
        <p:spPr bwMode="auto">
          <a:xfrm>
            <a:off x="2971800" y="5343525"/>
            <a:ext cx="1752600" cy="381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Forme 101"/>
          <p:cNvCxnSpPr/>
          <p:nvPr/>
        </p:nvCxnSpPr>
        <p:spPr bwMode="auto">
          <a:xfrm rot="10800000" flipV="1">
            <a:off x="2438400" y="2752725"/>
            <a:ext cx="205740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onnecteur en arc 106"/>
          <p:cNvCxnSpPr/>
          <p:nvPr/>
        </p:nvCxnSpPr>
        <p:spPr bwMode="auto">
          <a:xfrm>
            <a:off x="5105400" y="2752725"/>
            <a:ext cx="1371600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Connecteur en arc 108"/>
          <p:cNvCxnSpPr/>
          <p:nvPr/>
        </p:nvCxnSpPr>
        <p:spPr bwMode="auto">
          <a:xfrm>
            <a:off x="5105400" y="2752725"/>
            <a:ext cx="914400" cy="1676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en arc 33"/>
          <p:cNvCxnSpPr/>
          <p:nvPr/>
        </p:nvCxnSpPr>
        <p:spPr bwMode="auto">
          <a:xfrm rot="16200000" flipH="1">
            <a:off x="6550322" y="4670127"/>
            <a:ext cx="261938" cy="713382"/>
          </a:xfrm>
          <a:prstGeom prst="curvedConnector3">
            <a:avLst>
              <a:gd name="adj1" fmla="val 187273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en arc 35"/>
          <p:cNvCxnSpPr/>
          <p:nvPr/>
        </p:nvCxnSpPr>
        <p:spPr bwMode="auto">
          <a:xfrm rot="16200000" flipH="1">
            <a:off x="5192179" y="6028270"/>
            <a:ext cx="338137" cy="664095"/>
          </a:xfrm>
          <a:prstGeom prst="curvedConnector3">
            <a:avLst>
              <a:gd name="adj1" fmla="val 167606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Forme 37"/>
          <p:cNvCxnSpPr/>
          <p:nvPr/>
        </p:nvCxnSpPr>
        <p:spPr bwMode="auto">
          <a:xfrm rot="10800000">
            <a:off x="695548" y="5843588"/>
            <a:ext cx="904652" cy="29349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Forme 39"/>
          <p:cNvCxnSpPr/>
          <p:nvPr/>
        </p:nvCxnSpPr>
        <p:spPr bwMode="auto">
          <a:xfrm rot="10800000">
            <a:off x="968896" y="2590801"/>
            <a:ext cx="859905" cy="695325"/>
          </a:xfrm>
          <a:prstGeom prst="curvedConnector4">
            <a:avLst>
              <a:gd name="adj1" fmla="val 37970"/>
              <a:gd name="adj2" fmla="val 132877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Forme 50"/>
          <p:cNvCxnSpPr/>
          <p:nvPr/>
        </p:nvCxnSpPr>
        <p:spPr bwMode="auto">
          <a:xfrm rot="10800000" flipV="1">
            <a:off x="543148" y="2883694"/>
            <a:ext cx="218852" cy="469106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cteur en arc 52"/>
          <p:cNvCxnSpPr/>
          <p:nvPr/>
        </p:nvCxnSpPr>
        <p:spPr bwMode="auto">
          <a:xfrm rot="10800000">
            <a:off x="3886200" y="2479485"/>
            <a:ext cx="609601" cy="27324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en arc 54"/>
          <p:cNvCxnSpPr/>
          <p:nvPr/>
        </p:nvCxnSpPr>
        <p:spPr bwMode="auto">
          <a:xfrm flipV="1">
            <a:off x="5900190" y="6160294"/>
            <a:ext cx="957810" cy="762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Connecteur en arc 61"/>
          <p:cNvCxnSpPr/>
          <p:nvPr/>
        </p:nvCxnSpPr>
        <p:spPr bwMode="auto">
          <a:xfrm>
            <a:off x="7086600" y="2905125"/>
            <a:ext cx="762000" cy="969169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Forme 63"/>
          <p:cNvCxnSpPr/>
          <p:nvPr/>
        </p:nvCxnSpPr>
        <p:spPr bwMode="auto">
          <a:xfrm flipV="1">
            <a:off x="7217963" y="4319587"/>
            <a:ext cx="945185" cy="583407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à coins arrondis 64"/>
          <p:cNvSpPr/>
          <p:nvPr/>
        </p:nvSpPr>
        <p:spPr bwMode="auto">
          <a:xfrm>
            <a:off x="4419600" y="3429000"/>
            <a:ext cx="838200" cy="304800"/>
          </a:xfrm>
          <a:prstGeom prst="wedgeRoundRectCallout">
            <a:avLst>
              <a:gd name="adj1" fmla="val 12653"/>
              <a:gd name="adj2" fmla="val -14453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Overload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à coins arrondis 65"/>
          <p:cNvSpPr/>
          <p:nvPr/>
        </p:nvSpPr>
        <p:spPr bwMode="auto">
          <a:xfrm>
            <a:off x="3352800" y="4876800"/>
            <a:ext cx="838200" cy="304800"/>
          </a:xfrm>
          <a:prstGeom prst="wedgeRoundRectCallout">
            <a:avLst>
              <a:gd name="adj1" fmla="val -96438"/>
              <a:gd name="adj2" fmla="val 5392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Overload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A8D71-442A-4306-A86E-967CCAA08690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79813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50" name="Ellipse 49"/>
          <p:cNvSpPr/>
          <p:nvPr/>
        </p:nvSpPr>
        <p:spPr bwMode="auto">
          <a:xfrm>
            <a:off x="3810000" y="4114800"/>
            <a:ext cx="10668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Tâche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Flèche droite 51"/>
          <p:cNvSpPr/>
          <p:nvPr/>
        </p:nvSpPr>
        <p:spPr bwMode="auto">
          <a:xfrm>
            <a:off x="4724400" y="4267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Flèche droite 53"/>
          <p:cNvSpPr/>
          <p:nvPr/>
        </p:nvSpPr>
        <p:spPr bwMode="auto">
          <a:xfrm rot="5400000">
            <a:off x="4114800" y="4648200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Flèche droite 55"/>
          <p:cNvSpPr/>
          <p:nvPr/>
        </p:nvSpPr>
        <p:spPr bwMode="auto">
          <a:xfrm flipH="1">
            <a:off x="3581400" y="4267201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Flèche droite 56"/>
          <p:cNvSpPr/>
          <p:nvPr/>
        </p:nvSpPr>
        <p:spPr bwMode="auto">
          <a:xfrm rot="16200000" flipV="1">
            <a:off x="4114800" y="3886201"/>
            <a:ext cx="381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8" name="Image 57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 6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 6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Image 6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Image 6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7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 68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Image 69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Image 70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Image 71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Image 7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Image 73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mage 74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Image 75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 76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533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2" grpId="0" animBg="1"/>
      <p:bldP spid="54" grpId="0" animBg="1"/>
      <p:bldP spid="56" grpId="0" animBg="1"/>
      <p:bldP spid="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228600"/>
            <a:ext cx="8534400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32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143000"/>
            <a:ext cx="8891588" cy="512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</a:t>
            </a:r>
            <a:r>
              <a:rPr lang="fr-FR" sz="2000" dirty="0" smtClean="0">
                <a:solidFill>
                  <a:schemeClr val="accent2"/>
                </a:solidFill>
                <a:latin typeface="Georgia" pitchFamily="18" charset="0"/>
              </a:rPr>
              <a:t> Gestion amplification des tâches</a:t>
            </a:r>
            <a:endParaRPr lang="fr-FR" sz="2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2. Protocole </a:t>
            </a:r>
            <a:r>
              <a:rPr lang="fr-FR" sz="2000" b="1" i="1" dirty="0" err="1" smtClean="0">
                <a:solidFill>
                  <a:srgbClr val="000000"/>
                </a:solidFill>
                <a:latin typeface="Georgia" pitchFamily="18" charset="0"/>
              </a:rPr>
              <a:t>W_Extension</a:t>
            </a: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Utilisé lorsque le protocole </a:t>
            </a:r>
            <a:r>
              <a:rPr lang="fr-FR" sz="1600" i="1" dirty="0" err="1" smtClean="0">
                <a:solidFill>
                  <a:srgbClr val="000000"/>
                </a:solidFill>
                <a:latin typeface="Georgia" pitchFamily="18" charset="0"/>
              </a:rPr>
              <a:t>Depth</a:t>
            </a: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-extension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échoue.  Associer d’autre agent qui ne sont pas des secours sans un éclatement de la coalition</a:t>
            </a: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433" y="2743200"/>
            <a:ext cx="799778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Contexte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8891588" cy="508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 algn="ctr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Déploiement des agents sur les nœuds du MANET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chemeClr val="tx1"/>
                </a:solidFill>
                <a:latin typeface="Georgia" pitchFamily="18" charset="0"/>
              </a:rPr>
              <a:t>Mobilité assujetti par les nœuds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Disponibilité dépendant de celle des nœuds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Capacité limitée par celle des nœuds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agent autonome 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voisinage assujetti par les nœuds</a:t>
            </a:r>
          </a:p>
          <a:p>
            <a:pPr marL="1014413" lvl="1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79357-4A81-4936-B59A-DD5EE7073D94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533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2400" y="76200"/>
            <a:ext cx="8534400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6200" y="936625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b="1" dirty="0" smtClean="0">
                <a:solidFill>
                  <a:schemeClr val="accent2"/>
                </a:solidFill>
                <a:latin typeface="Georgia" pitchFamily="18" charset="0"/>
              </a:rPr>
              <a:t>gestion de la mobilité</a:t>
            </a: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Épuisement ressources, etc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Connecteur en arc 97"/>
          <p:cNvCxnSpPr/>
          <p:nvPr/>
        </p:nvCxnSpPr>
        <p:spPr bwMode="auto">
          <a:xfrm rot="16200000" flipV="1">
            <a:off x="1838325" y="4048125"/>
            <a:ext cx="112395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0" name="Connecteur en arc 99"/>
          <p:cNvCxnSpPr/>
          <p:nvPr/>
        </p:nvCxnSpPr>
        <p:spPr bwMode="auto">
          <a:xfrm>
            <a:off x="2971800" y="5343525"/>
            <a:ext cx="1752600" cy="381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2" name="Forme 101"/>
          <p:cNvCxnSpPr/>
          <p:nvPr/>
        </p:nvCxnSpPr>
        <p:spPr bwMode="auto">
          <a:xfrm rot="10800000" flipV="1">
            <a:off x="2438400" y="2752725"/>
            <a:ext cx="205740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9" name="Connecteur en arc 108"/>
          <p:cNvCxnSpPr/>
          <p:nvPr/>
        </p:nvCxnSpPr>
        <p:spPr bwMode="auto">
          <a:xfrm>
            <a:off x="5105400" y="2752725"/>
            <a:ext cx="914400" cy="1676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4" name="Multiplier 53"/>
          <p:cNvSpPr/>
          <p:nvPr/>
        </p:nvSpPr>
        <p:spPr bwMode="auto">
          <a:xfrm>
            <a:off x="4495800" y="2590800"/>
            <a:ext cx="533400" cy="457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Connecteur en arc 56"/>
          <p:cNvCxnSpPr/>
          <p:nvPr/>
        </p:nvCxnSpPr>
        <p:spPr bwMode="auto">
          <a:xfrm rot="16200000" flipV="1">
            <a:off x="4438650" y="1924050"/>
            <a:ext cx="304800" cy="419100"/>
          </a:xfrm>
          <a:prstGeom prst="curvedConnector3">
            <a:avLst>
              <a:gd name="adj1" fmla="val 175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Forme 58"/>
          <p:cNvCxnSpPr/>
          <p:nvPr/>
        </p:nvCxnSpPr>
        <p:spPr bwMode="auto">
          <a:xfrm rot="16200000" flipH="1" flipV="1">
            <a:off x="4151408" y="2020792"/>
            <a:ext cx="269684" cy="190500"/>
          </a:xfrm>
          <a:prstGeom prst="curvedConnector4">
            <a:avLst>
              <a:gd name="adj1" fmla="val -84766"/>
              <a:gd name="adj2" fmla="val 22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/>
          <p:nvPr/>
        </p:nvCxnSpPr>
        <p:spPr bwMode="auto">
          <a:xfrm rot="10800000" flipV="1">
            <a:off x="2438400" y="2250883"/>
            <a:ext cx="1752600" cy="103524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onnecteur en arc 67"/>
          <p:cNvCxnSpPr/>
          <p:nvPr/>
        </p:nvCxnSpPr>
        <p:spPr bwMode="auto">
          <a:xfrm rot="16200000" flipH="1">
            <a:off x="4495800" y="2133600"/>
            <a:ext cx="1828800" cy="18288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à coins arrondis 69"/>
          <p:cNvSpPr/>
          <p:nvPr/>
        </p:nvSpPr>
        <p:spPr bwMode="auto">
          <a:xfrm>
            <a:off x="2667000" y="1219200"/>
            <a:ext cx="1600200" cy="533400"/>
          </a:xfrm>
          <a:prstGeom prst="wedgeRoundRectCallout">
            <a:avLst>
              <a:gd name="adj1" fmla="val 56293"/>
              <a:gd name="adj2" fmla="val 10320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Activation de la recherche de secours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4724400" y="1524000"/>
            <a:ext cx="2667000" cy="457200"/>
          </a:xfrm>
          <a:prstGeom prst="wedgeRoundRectCallout">
            <a:avLst>
              <a:gd name="adj1" fmla="val -39294"/>
              <a:gd name="adj2" fmla="val 16799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de demande de remplacement: </a:t>
            </a:r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Help(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Ri, S</a:t>
            </a:r>
            <a:r>
              <a:rPr lang="fr-FR" sz="1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CE2EC-2EC4-43D2-8D43-AB2C04433910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45" name="Image 44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 6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 61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Image 64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Image 6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 6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Image 70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533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Ellipse 72"/>
          <p:cNvSpPr/>
          <p:nvPr/>
        </p:nvSpPr>
        <p:spPr bwMode="auto">
          <a:xfrm>
            <a:off x="3505200" y="3886200"/>
            <a:ext cx="19812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Tâche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70" grpId="0" animBg="1"/>
      <p:bldP spid="39" grpId="0" animBg="1"/>
      <p:bldP spid="3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7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533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Ellipse 54"/>
          <p:cNvSpPr/>
          <p:nvPr/>
        </p:nvSpPr>
        <p:spPr bwMode="auto">
          <a:xfrm>
            <a:off x="3505200" y="3886200"/>
            <a:ext cx="19812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Tâche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0" y="0"/>
            <a:ext cx="8534400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65100" y="1295400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Connecteur en arc 97"/>
          <p:cNvCxnSpPr/>
          <p:nvPr/>
        </p:nvCxnSpPr>
        <p:spPr bwMode="auto">
          <a:xfrm rot="16200000" flipV="1">
            <a:off x="1838325" y="4048125"/>
            <a:ext cx="112395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0" name="Connecteur en arc 99"/>
          <p:cNvCxnSpPr/>
          <p:nvPr/>
        </p:nvCxnSpPr>
        <p:spPr bwMode="auto">
          <a:xfrm>
            <a:off x="2971800" y="5343525"/>
            <a:ext cx="1752600" cy="381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2" name="Forme 101"/>
          <p:cNvCxnSpPr/>
          <p:nvPr/>
        </p:nvCxnSpPr>
        <p:spPr bwMode="auto">
          <a:xfrm rot="10800000" flipV="1">
            <a:off x="2438400" y="2752725"/>
            <a:ext cx="205740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4" name="Multiplier 53"/>
          <p:cNvSpPr/>
          <p:nvPr/>
        </p:nvSpPr>
        <p:spPr bwMode="auto">
          <a:xfrm>
            <a:off x="6553200" y="2743200"/>
            <a:ext cx="533400" cy="457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6705600" y="1905000"/>
            <a:ext cx="2133600" cy="304800"/>
          </a:xfrm>
          <a:prstGeom prst="wedgeRoundRectCallout">
            <a:avLst>
              <a:gd name="adj1" fmla="val -39294"/>
              <a:gd name="adj2" fmla="val 16799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Message de demande d’aide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Forme 101"/>
          <p:cNvCxnSpPr/>
          <p:nvPr/>
        </p:nvCxnSpPr>
        <p:spPr bwMode="auto">
          <a:xfrm rot="10800000">
            <a:off x="5105400" y="2752725"/>
            <a:ext cx="1371600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5" name="Forme 101"/>
          <p:cNvCxnSpPr/>
          <p:nvPr/>
        </p:nvCxnSpPr>
        <p:spPr bwMode="auto">
          <a:xfrm rot="16200000" flipV="1">
            <a:off x="5191125" y="2828925"/>
            <a:ext cx="742950" cy="1524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1" name="Connecteur en arc 60"/>
          <p:cNvCxnSpPr/>
          <p:nvPr/>
        </p:nvCxnSpPr>
        <p:spPr bwMode="auto">
          <a:xfrm>
            <a:off x="7086600" y="2905125"/>
            <a:ext cx="762000" cy="969169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necteur en arc 66"/>
          <p:cNvCxnSpPr/>
          <p:nvPr/>
        </p:nvCxnSpPr>
        <p:spPr bwMode="auto">
          <a:xfrm rot="5400000" flipH="1">
            <a:off x="5634037" y="2224088"/>
            <a:ext cx="619125" cy="1676400"/>
          </a:xfrm>
          <a:prstGeom prst="curvedConnector4">
            <a:avLst>
              <a:gd name="adj1" fmla="val -36923"/>
              <a:gd name="adj2" fmla="val 59091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à coins arrondis 71"/>
          <p:cNvSpPr/>
          <p:nvPr/>
        </p:nvSpPr>
        <p:spPr bwMode="auto">
          <a:xfrm>
            <a:off x="5029200" y="1371600"/>
            <a:ext cx="1219200" cy="457200"/>
          </a:xfrm>
          <a:prstGeom prst="wedgeRoundRectCallout">
            <a:avLst>
              <a:gd name="adj1" fmla="val -46327"/>
              <a:gd name="adj2" fmla="val 16799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 indisponibilité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Connecteur en arc 73"/>
          <p:cNvCxnSpPr/>
          <p:nvPr/>
        </p:nvCxnSpPr>
        <p:spPr bwMode="auto">
          <a:xfrm>
            <a:off x="5105400" y="2752725"/>
            <a:ext cx="914400" cy="1676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Connecteur en arc 75"/>
          <p:cNvCxnSpPr/>
          <p:nvPr/>
        </p:nvCxnSpPr>
        <p:spPr bwMode="auto">
          <a:xfrm rot="16200000" flipH="1">
            <a:off x="6397922" y="4822527"/>
            <a:ext cx="338138" cy="484782"/>
          </a:xfrm>
          <a:prstGeom prst="curvedConnector3">
            <a:avLst>
              <a:gd name="adj1" fmla="val 167606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Forme 81"/>
          <p:cNvCxnSpPr/>
          <p:nvPr/>
        </p:nvCxnSpPr>
        <p:spPr bwMode="auto">
          <a:xfrm rot="5400000">
            <a:off x="3586163" y="2071687"/>
            <a:ext cx="66675" cy="2362200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Connecteur en arc 83"/>
          <p:cNvCxnSpPr/>
          <p:nvPr/>
        </p:nvCxnSpPr>
        <p:spPr bwMode="auto">
          <a:xfrm flipV="1">
            <a:off x="2438400" y="2655094"/>
            <a:ext cx="413790" cy="631031"/>
          </a:xfrm>
          <a:prstGeom prst="curvedConnector3">
            <a:avLst>
              <a:gd name="adj1" fmla="val 155245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Forme 90"/>
          <p:cNvCxnSpPr/>
          <p:nvPr/>
        </p:nvCxnSpPr>
        <p:spPr bwMode="auto">
          <a:xfrm flipH="1">
            <a:off x="2362200" y="3286125"/>
            <a:ext cx="76200" cy="2057400"/>
          </a:xfrm>
          <a:prstGeom prst="curvedConnector5">
            <a:avLst>
              <a:gd name="adj1" fmla="val -300000"/>
              <a:gd name="adj2" fmla="val 50000"/>
              <a:gd name="adj3" fmla="val 40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Connecteur en arc 92"/>
          <p:cNvCxnSpPr/>
          <p:nvPr/>
        </p:nvCxnSpPr>
        <p:spPr bwMode="auto">
          <a:xfrm rot="5400000">
            <a:off x="2197292" y="5784658"/>
            <a:ext cx="444117" cy="495300"/>
          </a:xfrm>
          <a:prstGeom prst="curvedConnector3">
            <a:avLst>
              <a:gd name="adj1" fmla="val 151473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Forme 94"/>
          <p:cNvCxnSpPr/>
          <p:nvPr/>
        </p:nvCxnSpPr>
        <p:spPr bwMode="auto">
          <a:xfrm rot="5400000" flipH="1" flipV="1">
            <a:off x="3652837" y="4738688"/>
            <a:ext cx="85725" cy="2057400"/>
          </a:xfrm>
          <a:prstGeom prst="curvedConnector4">
            <a:avLst>
              <a:gd name="adj1" fmla="val -266667"/>
              <a:gd name="adj2" fmla="val 57407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onnecteur en arc 96"/>
          <p:cNvCxnSpPr/>
          <p:nvPr/>
        </p:nvCxnSpPr>
        <p:spPr bwMode="auto">
          <a:xfrm rot="16200000" flipH="1">
            <a:off x="5077879" y="6142570"/>
            <a:ext cx="414337" cy="511695"/>
          </a:xfrm>
          <a:prstGeom prst="curvedConnector3">
            <a:avLst>
              <a:gd name="adj1" fmla="val 155172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Connecteur en arc 100"/>
          <p:cNvCxnSpPr/>
          <p:nvPr/>
        </p:nvCxnSpPr>
        <p:spPr bwMode="auto">
          <a:xfrm rot="10800000">
            <a:off x="1010096" y="5398294"/>
            <a:ext cx="971105" cy="58639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Connecteur en arc 103"/>
          <p:cNvCxnSpPr/>
          <p:nvPr/>
        </p:nvCxnSpPr>
        <p:spPr bwMode="auto">
          <a:xfrm flipV="1">
            <a:off x="5747790" y="6160294"/>
            <a:ext cx="1110210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onnecteur en arc 107"/>
          <p:cNvCxnSpPr/>
          <p:nvPr/>
        </p:nvCxnSpPr>
        <p:spPr bwMode="auto">
          <a:xfrm rot="16200000" flipV="1">
            <a:off x="264542" y="4521994"/>
            <a:ext cx="709613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Connecteur en arc 111"/>
          <p:cNvCxnSpPr/>
          <p:nvPr/>
        </p:nvCxnSpPr>
        <p:spPr bwMode="auto">
          <a:xfrm rot="10800000">
            <a:off x="4191000" y="2250885"/>
            <a:ext cx="304800" cy="501841"/>
          </a:xfrm>
          <a:prstGeom prst="curvedConnector3">
            <a:avLst>
              <a:gd name="adj1" fmla="val 175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4" name="Explosion 2 113"/>
          <p:cNvSpPr/>
          <p:nvPr/>
        </p:nvSpPr>
        <p:spPr bwMode="auto">
          <a:xfrm>
            <a:off x="2590800" y="2971800"/>
            <a:ext cx="3581400" cy="2514600"/>
          </a:xfrm>
          <a:prstGeom prst="irregularSeal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Exécution de 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algorithme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D_</a:t>
            </a:r>
            <a:r>
              <a:rPr kumimoji="0" lang="fr-F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fr-F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_extension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2400" y="99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b="1" dirty="0" smtClean="0">
                <a:solidFill>
                  <a:schemeClr val="accent2"/>
                </a:solidFill>
                <a:latin typeface="Georgia" pitchFamily="18" charset="0"/>
              </a:rPr>
              <a:t>gestion de la mobilité</a:t>
            </a:r>
            <a:endParaRPr lang="fr-FR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Épuisement ressources, etc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Sans agent secours</a:t>
            </a:r>
          </a:p>
        </p:txBody>
      </p:sp>
      <p:sp>
        <p:nvSpPr>
          <p:cNvPr id="52" name="Espace réservé de la date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B51CC-F9EE-4985-9247-6230569A96D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1" name="Espace réservé du pied de page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53" name="Espace réservé du numéro de diapositiv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56" name="Image 55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 61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 6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Image 64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Image 65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Image 6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Image 6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Image 7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Image 7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mage 74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533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70" grpId="0" animBg="1"/>
      <p:bldP spid="70" grpId="1" animBg="1"/>
      <p:bldP spid="72" grpId="0" animBg="1"/>
      <p:bldP spid="72" grpId="1" animBg="1"/>
      <p:bldP spid="1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-76200" y="76200"/>
            <a:ext cx="8836025" cy="838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838200"/>
            <a:ext cx="8891588" cy="543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b="1" dirty="0" smtClean="0">
                <a:solidFill>
                  <a:schemeClr val="accent2"/>
                </a:solidFill>
                <a:latin typeface="Georgia" pitchFamily="18" charset="0"/>
              </a:rPr>
              <a:t>gestion de la mobilité</a:t>
            </a:r>
            <a:endParaRPr lang="fr-FR" sz="20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457200" indent="-457200">
              <a:spcBef>
                <a:spcPts val="500"/>
              </a:spcBef>
              <a:buClrTx/>
              <a:buSz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Protocole</a:t>
            </a:r>
            <a:r>
              <a:rPr lang="fr-FR" sz="20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sz="2000" b="1" i="1" dirty="0" err="1" smtClean="0">
                <a:solidFill>
                  <a:srgbClr val="000000"/>
                </a:solidFill>
                <a:latin typeface="Georgia" pitchFamily="18" charset="0"/>
              </a:rPr>
              <a:t>plan_decommitment</a:t>
            </a: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indent="-457200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Quitter le </a:t>
            </a: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de la coalition sans mettre en danger les autres </a:t>
            </a:r>
            <a:r>
              <a:rPr lang="fr-FR" sz="1600" dirty="0" err="1" smtClean="0">
                <a:solidFill>
                  <a:srgbClr val="000000"/>
                </a:solidFill>
                <a:latin typeface="Georgia" pitchFamily="18" charset="0"/>
              </a:rPr>
              <a:t>partcipants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7582" y="2057400"/>
            <a:ext cx="53614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533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0" y="152400"/>
            <a:ext cx="8534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6200" y="990600"/>
            <a:ext cx="8750300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b="1" dirty="0" smtClean="0">
                <a:solidFill>
                  <a:schemeClr val="accent2"/>
                </a:solidFill>
                <a:latin typeface="Georgia" pitchFamily="18" charset="0"/>
              </a:rPr>
              <a:t>gestion de la mobilité</a:t>
            </a: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Hors service brutal.</a:t>
            </a:r>
          </a:p>
          <a:p>
            <a:pPr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Connecteur en arc 97"/>
          <p:cNvCxnSpPr/>
          <p:nvPr/>
        </p:nvCxnSpPr>
        <p:spPr bwMode="auto">
          <a:xfrm rot="16200000" flipV="1">
            <a:off x="1838325" y="4048125"/>
            <a:ext cx="112395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0" name="Connecteur en arc 99"/>
          <p:cNvCxnSpPr/>
          <p:nvPr/>
        </p:nvCxnSpPr>
        <p:spPr bwMode="auto">
          <a:xfrm>
            <a:off x="2971800" y="5343525"/>
            <a:ext cx="1752600" cy="381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02" name="Forme 101"/>
          <p:cNvCxnSpPr/>
          <p:nvPr/>
        </p:nvCxnSpPr>
        <p:spPr bwMode="auto">
          <a:xfrm rot="10800000" flipV="1">
            <a:off x="2438400" y="2752725"/>
            <a:ext cx="2057400" cy="533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4" name="Multiplier 53"/>
          <p:cNvSpPr/>
          <p:nvPr/>
        </p:nvSpPr>
        <p:spPr bwMode="auto">
          <a:xfrm>
            <a:off x="6477000" y="2743200"/>
            <a:ext cx="533400" cy="457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7315200" y="1524000"/>
            <a:ext cx="914400" cy="457200"/>
          </a:xfrm>
          <a:prstGeom prst="wedgeRoundRectCallout">
            <a:avLst>
              <a:gd name="adj1" fmla="val -79592"/>
              <a:gd name="adj2" fmla="val 15306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Problème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Forme 101"/>
          <p:cNvCxnSpPr/>
          <p:nvPr/>
        </p:nvCxnSpPr>
        <p:spPr bwMode="auto">
          <a:xfrm rot="10800000">
            <a:off x="5105400" y="2752725"/>
            <a:ext cx="1371600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5" name="Forme 101"/>
          <p:cNvCxnSpPr/>
          <p:nvPr/>
        </p:nvCxnSpPr>
        <p:spPr bwMode="auto">
          <a:xfrm rot="16200000" flipV="1">
            <a:off x="5191125" y="2828925"/>
            <a:ext cx="742950" cy="15240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2" name="Rectangle à coins arrondis 71"/>
          <p:cNvSpPr/>
          <p:nvPr/>
        </p:nvSpPr>
        <p:spPr bwMode="auto">
          <a:xfrm>
            <a:off x="5029200" y="1371600"/>
            <a:ext cx="1600200" cy="457200"/>
          </a:xfrm>
          <a:prstGeom prst="wedgeRoundRectCallout">
            <a:avLst>
              <a:gd name="adj1" fmla="val -46327"/>
              <a:gd name="adj2" fmla="val 16799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Transmission indisponibilité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Connecteur en arc 73"/>
          <p:cNvCxnSpPr/>
          <p:nvPr/>
        </p:nvCxnSpPr>
        <p:spPr bwMode="auto">
          <a:xfrm>
            <a:off x="5105400" y="2752725"/>
            <a:ext cx="914400" cy="1676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Connecteur en arc 75"/>
          <p:cNvCxnSpPr/>
          <p:nvPr/>
        </p:nvCxnSpPr>
        <p:spPr bwMode="auto">
          <a:xfrm rot="16200000" flipH="1">
            <a:off x="6397922" y="4822527"/>
            <a:ext cx="338138" cy="484782"/>
          </a:xfrm>
          <a:prstGeom prst="curvedConnector3">
            <a:avLst>
              <a:gd name="adj1" fmla="val 167606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Forme 81"/>
          <p:cNvCxnSpPr/>
          <p:nvPr/>
        </p:nvCxnSpPr>
        <p:spPr bwMode="auto">
          <a:xfrm rot="5400000">
            <a:off x="3586163" y="2071687"/>
            <a:ext cx="66675" cy="2362200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Connecteur en arc 83"/>
          <p:cNvCxnSpPr/>
          <p:nvPr/>
        </p:nvCxnSpPr>
        <p:spPr bwMode="auto">
          <a:xfrm flipV="1">
            <a:off x="2438400" y="2655094"/>
            <a:ext cx="413790" cy="631031"/>
          </a:xfrm>
          <a:prstGeom prst="curvedConnector3">
            <a:avLst>
              <a:gd name="adj1" fmla="val 155245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Forme 90"/>
          <p:cNvCxnSpPr/>
          <p:nvPr/>
        </p:nvCxnSpPr>
        <p:spPr bwMode="auto">
          <a:xfrm flipH="1">
            <a:off x="2362200" y="3286125"/>
            <a:ext cx="76200" cy="2057400"/>
          </a:xfrm>
          <a:prstGeom prst="curvedConnector5">
            <a:avLst>
              <a:gd name="adj1" fmla="val -300000"/>
              <a:gd name="adj2" fmla="val 50000"/>
              <a:gd name="adj3" fmla="val 40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Connecteur en arc 92"/>
          <p:cNvCxnSpPr/>
          <p:nvPr/>
        </p:nvCxnSpPr>
        <p:spPr bwMode="auto">
          <a:xfrm rot="5400000">
            <a:off x="2197292" y="5784658"/>
            <a:ext cx="444117" cy="495300"/>
          </a:xfrm>
          <a:prstGeom prst="curvedConnector3">
            <a:avLst>
              <a:gd name="adj1" fmla="val 151473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Forme 94"/>
          <p:cNvCxnSpPr/>
          <p:nvPr/>
        </p:nvCxnSpPr>
        <p:spPr bwMode="auto">
          <a:xfrm rot="5400000" flipH="1" flipV="1">
            <a:off x="3652837" y="4738688"/>
            <a:ext cx="85725" cy="2057400"/>
          </a:xfrm>
          <a:prstGeom prst="curvedConnector4">
            <a:avLst>
              <a:gd name="adj1" fmla="val -266667"/>
              <a:gd name="adj2" fmla="val 57407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onnecteur en arc 96"/>
          <p:cNvCxnSpPr/>
          <p:nvPr/>
        </p:nvCxnSpPr>
        <p:spPr bwMode="auto">
          <a:xfrm rot="16200000" flipH="1">
            <a:off x="5077879" y="6142570"/>
            <a:ext cx="414337" cy="511695"/>
          </a:xfrm>
          <a:prstGeom prst="curvedConnector3">
            <a:avLst>
              <a:gd name="adj1" fmla="val 155172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Connecteur en arc 100"/>
          <p:cNvCxnSpPr/>
          <p:nvPr/>
        </p:nvCxnSpPr>
        <p:spPr bwMode="auto">
          <a:xfrm rot="10800000">
            <a:off x="1010096" y="5398294"/>
            <a:ext cx="971105" cy="58639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Connecteur en arc 103"/>
          <p:cNvCxnSpPr/>
          <p:nvPr/>
        </p:nvCxnSpPr>
        <p:spPr bwMode="auto">
          <a:xfrm flipV="1">
            <a:off x="5747790" y="6160294"/>
            <a:ext cx="1110210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onnecteur en arc 107"/>
          <p:cNvCxnSpPr/>
          <p:nvPr/>
        </p:nvCxnSpPr>
        <p:spPr bwMode="auto">
          <a:xfrm rot="16200000" flipV="1">
            <a:off x="264542" y="4521994"/>
            <a:ext cx="709613" cy="1524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Connecteur en arc 111"/>
          <p:cNvCxnSpPr/>
          <p:nvPr/>
        </p:nvCxnSpPr>
        <p:spPr bwMode="auto">
          <a:xfrm rot="10800000">
            <a:off x="4191000" y="2250885"/>
            <a:ext cx="304800" cy="501841"/>
          </a:xfrm>
          <a:prstGeom prst="curvedConnector3">
            <a:avLst>
              <a:gd name="adj1" fmla="val 175000"/>
            </a:avLst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113C5-695D-42B3-A85A-66504D928D21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48" name="Espace réservé du pied de page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51" name="Espace réservé du numéro de diapositive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2" name="Image 51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Image 6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age 77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98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Image 78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Image 79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Image 80" descr="http://www.elektronique.fr/img/news/robotique/nao-robot-francais-apercu.pn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mage 82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Image 84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Image 85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533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Image 86" descr="http://www.elektronique.fr/img/news/robotique/nao-robot-francais-apercu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0"/>
            <a:ext cx="533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Ellipse 88"/>
          <p:cNvSpPr/>
          <p:nvPr/>
        </p:nvSpPr>
        <p:spPr bwMode="auto">
          <a:xfrm>
            <a:off x="3276600" y="3886200"/>
            <a:ext cx="19812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Tâche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Explosion 2 113"/>
          <p:cNvSpPr/>
          <p:nvPr/>
        </p:nvSpPr>
        <p:spPr bwMode="auto">
          <a:xfrm>
            <a:off x="2514600" y="2895600"/>
            <a:ext cx="3733800" cy="2667000"/>
          </a:xfrm>
          <a:prstGeom prst="irregularSeal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Exécution de 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algorithme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P_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puis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_extension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3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70" grpId="0" animBg="1"/>
      <p:bldP spid="70" grpId="1" animBg="1"/>
      <p:bldP spid="72" grpId="0" animBg="1"/>
      <p:bldP spid="72" grpId="1" animBg="1"/>
      <p:bldP spid="1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2400" y="152400"/>
            <a:ext cx="86836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6200" y="814387"/>
            <a:ext cx="8891588" cy="512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Coordination: </a:t>
            </a:r>
            <a:r>
              <a:rPr lang="fr-FR" sz="2000" b="1" dirty="0" smtClean="0">
                <a:solidFill>
                  <a:schemeClr val="accent2"/>
                </a:solidFill>
                <a:latin typeface="Georgia" pitchFamily="18" charset="0"/>
              </a:rPr>
              <a:t>gestion de la mobilité</a:t>
            </a:r>
            <a:endParaRPr lang="fr-FR" sz="20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271463" indent="-271463"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i="1" dirty="0" smtClean="0">
                <a:solidFill>
                  <a:srgbClr val="000000"/>
                </a:solidFill>
                <a:latin typeface="Georgia" pitchFamily="18" charset="0"/>
              </a:rPr>
              <a:t>2. </a:t>
            </a: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Protocole</a:t>
            </a:r>
            <a:r>
              <a:rPr lang="fr-FR" sz="2000" b="1" i="1" dirty="0" smtClean="0">
                <a:solidFill>
                  <a:srgbClr val="000000"/>
                </a:solidFill>
                <a:latin typeface="Georgia" pitchFamily="18" charset="0"/>
              </a:rPr>
              <a:t> unplan_decommitment </a:t>
            </a:r>
          </a:p>
          <a:p>
            <a:pPr marL="271463" indent="-271463"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Réaction du </a:t>
            </a:r>
            <a:r>
              <a:rPr lang="fr-FR" sz="1600" i="1" dirty="0" smtClean="0">
                <a:solidFill>
                  <a:srgbClr val="000000"/>
                </a:solidFill>
                <a:latin typeface="Georgia" pitchFamily="18" charset="0"/>
              </a:rPr>
              <a:t>backbone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si un agent est hors couverture sans prévenir.</a:t>
            </a: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E2AFD-414C-43AD-91E3-2AEEBCFA0424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1"/>
            <a:ext cx="711890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15233-63BE-4C1A-8D77-9D1B2F470466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00200" y="1676400"/>
            <a:ext cx="5978689" cy="3785652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 prstMaterial="dkEdge"/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Merci </a:t>
            </a:r>
          </a:p>
          <a:p>
            <a:pPr algn="ctr"/>
            <a:r>
              <a:rPr lang="fr-F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votre </a:t>
            </a:r>
          </a:p>
          <a:p>
            <a:pPr algn="ctr"/>
            <a:r>
              <a:rPr lang="fr-FR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</a:t>
            </a:r>
            <a:endParaRPr lang="fr-FR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Contraintes des agents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8891588" cy="508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Agents compétitifs et autonomes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Agents égoïstes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Agents hétérogènes 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B050"/>
                </a:solidFill>
                <a:latin typeface="Georgia" pitchFamily="18" charset="0"/>
              </a:rPr>
              <a:t>Tâches évolutifs </a:t>
            </a:r>
            <a:r>
              <a:rPr lang="fr-FR" sz="2000" dirty="0" smtClean="0">
                <a:solidFill>
                  <a:srgbClr val="000000"/>
                </a:solidFill>
                <a:latin typeface="Georgia" pitchFamily="18" charset="0"/>
              </a:rPr>
              <a:t>et </a:t>
            </a:r>
            <a:r>
              <a:rPr lang="fr-FR" sz="2000" dirty="0" smtClean="0">
                <a:solidFill>
                  <a:schemeClr val="accent1"/>
                </a:solidFill>
                <a:latin typeface="Georgia" pitchFamily="18" charset="0"/>
              </a:rPr>
              <a:t>critiques</a:t>
            </a:r>
          </a:p>
          <a:p>
            <a:pPr marL="1014413" lvl="1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FFC000"/>
                </a:solidFill>
                <a:latin typeface="Georgia" pitchFamily="18" charset="0"/>
              </a:rPr>
              <a:t>Disponibilités aléatoires</a:t>
            </a: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271463" indent="-271463">
              <a:spcBef>
                <a:spcPts val="5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F6A89-D6D1-40FF-9060-FBDBAD922B45}" type="datetime1">
              <a:rPr lang="en-US" smtClean="0"/>
              <a:pPr>
                <a:defRPr/>
              </a:pPr>
              <a:t>11/9/2012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Pascal FAYE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62075"/>
            <a:ext cx="1905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609600"/>
            <a:ext cx="1323975" cy="10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" y="990600"/>
            <a:ext cx="257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4920" y="4038600"/>
            <a:ext cx="18846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Coloriage camion de pompier a imprim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343400"/>
            <a:ext cx="1124535" cy="775268"/>
          </a:xfrm>
          <a:prstGeom prst="rect">
            <a:avLst/>
          </a:prstGeom>
          <a:noFill/>
        </p:spPr>
      </p:pic>
      <p:pic>
        <p:nvPicPr>
          <p:cNvPr id="220162" name="Picture 2" descr="Coloriage camion de pompier a imprim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429000"/>
            <a:ext cx="1124535" cy="775268"/>
          </a:xfrm>
          <a:prstGeom prst="rect">
            <a:avLst/>
          </a:prstGeom>
          <a:noFill/>
        </p:spPr>
      </p:pic>
      <p:pic>
        <p:nvPicPr>
          <p:cNvPr id="205840" name="Picture 16" descr="C:\Users\user\Download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943956"/>
            <a:ext cx="457200" cy="743913"/>
          </a:xfrm>
          <a:prstGeom prst="rect">
            <a:avLst/>
          </a:prstGeom>
          <a:noFill/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Exemple illustratif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295400"/>
            <a:ext cx="8891588" cy="520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50000"/>
              </a:lnSpc>
              <a:spcBef>
                <a:spcPts val="5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2B17A-D3BD-436A-97EC-938F8419E331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81000" y="11430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fr-FR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543800" y="2438400"/>
            <a:ext cx="468313" cy="846138"/>
          </a:xfrm>
          <a:prstGeom prst="rect">
            <a:avLst/>
          </a:prstGeom>
          <a:noFill/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43200" y="4648200"/>
            <a:ext cx="468313" cy="846138"/>
          </a:xfrm>
          <a:prstGeom prst="rect">
            <a:avLst/>
          </a:prstGeom>
          <a:noFill/>
        </p:spPr>
      </p:pic>
      <p:grpSp>
        <p:nvGrpSpPr>
          <p:cNvPr id="50" name="Group 21"/>
          <p:cNvGrpSpPr>
            <a:grpSpLocks/>
          </p:cNvGrpSpPr>
          <p:nvPr/>
        </p:nvGrpSpPr>
        <p:grpSpPr bwMode="auto">
          <a:xfrm>
            <a:off x="457143" y="2057398"/>
            <a:ext cx="2133712" cy="1771286"/>
            <a:chOff x="668" y="2160"/>
            <a:chExt cx="1455" cy="1502"/>
          </a:xfrm>
        </p:grpSpPr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642" flipH="1">
              <a:off x="668" y="2924"/>
              <a:ext cx="293" cy="528"/>
            </a:xfrm>
            <a:prstGeom prst="rect">
              <a:avLst/>
            </a:prstGeom>
            <a:solidFill>
              <a:srgbClr val="003399"/>
            </a:solidFill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642" flipH="1">
              <a:off x="1200" y="2160"/>
              <a:ext cx="293" cy="528"/>
            </a:xfrm>
            <a:prstGeom prst="rect">
              <a:avLst/>
            </a:prstGeom>
            <a:solidFill>
              <a:srgbClr val="003399"/>
            </a:solidFill>
          </p:spPr>
        </p:pic>
        <p:pic>
          <p:nvPicPr>
            <p:cNvPr id="54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28" y="2483"/>
              <a:ext cx="295" cy="533"/>
            </a:xfrm>
            <a:prstGeom prst="rect">
              <a:avLst/>
            </a:prstGeom>
            <a:noFill/>
          </p:spPr>
        </p:pic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76" y="3129"/>
              <a:ext cx="295" cy="533"/>
            </a:xfrm>
            <a:prstGeom prst="rect">
              <a:avLst/>
            </a:prstGeom>
            <a:noFill/>
          </p:spPr>
        </p:pic>
      </p:grpSp>
      <p:sp>
        <p:nvSpPr>
          <p:cNvPr id="58" name="AutoShape 24"/>
          <p:cNvSpPr>
            <a:spLocks noChangeArrowheads="1"/>
          </p:cNvSpPr>
          <p:nvPr/>
        </p:nvSpPr>
        <p:spPr bwMode="auto">
          <a:xfrm>
            <a:off x="228600" y="1905000"/>
            <a:ext cx="2667000" cy="2362200"/>
          </a:xfrm>
          <a:prstGeom prst="cloudCallout">
            <a:avLst>
              <a:gd name="adj1" fmla="val -20307"/>
              <a:gd name="adj2" fmla="val 7786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152400" y="4419600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kern="0" dirty="0" smtClean="0">
                <a:solidFill>
                  <a:srgbClr val="FF0000"/>
                </a:solidFill>
              </a:rPr>
              <a:t>Médaille!!!</a:t>
            </a:r>
            <a:r>
              <a: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br>
              <a: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r>
              <a:rPr kumimoji="0" lang="fr-F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Temps?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1" kern="0" dirty="0" smtClean="0">
                <a:solidFill>
                  <a:srgbClr val="FF0000"/>
                </a:solidFill>
              </a:rPr>
              <a:t>Risques!!!</a:t>
            </a:r>
            <a:endParaRPr kumimoji="0" lang="fr-FR" sz="10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1066800" y="5389602"/>
            <a:ext cx="99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1000" b="1" i="1" kern="0" dirty="0" smtClean="0">
                <a:solidFill>
                  <a:srgbClr val="FF0000"/>
                </a:solidFill>
              </a:rPr>
              <a:t>≈ 1heure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1000" b="1" i="1" kern="0" dirty="0" smtClean="0">
                <a:solidFill>
                  <a:srgbClr val="FF0000"/>
                </a:solidFill>
              </a:rPr>
              <a:t>Médaille?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1000" b="1" i="1" kern="0" dirty="0" smtClean="0">
                <a:solidFill>
                  <a:srgbClr val="FF0000"/>
                </a:solidFill>
              </a:rPr>
              <a:t>Risques!!! </a:t>
            </a: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599358">
            <a:off x="6248457" y="2819432"/>
            <a:ext cx="338680" cy="610317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42" flipH="1">
            <a:off x="4038651" y="2209828"/>
            <a:ext cx="304700" cy="549083"/>
          </a:xfrm>
          <a:prstGeom prst="rect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42" flipH="1">
            <a:off x="2819479" y="5867443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599358">
            <a:off x="4495851" y="3124228"/>
            <a:ext cx="304743" cy="549162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42" flipH="1">
            <a:off x="7315279" y="5638844"/>
            <a:ext cx="465138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42" flipH="1">
            <a:off x="6172278" y="4953043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599358">
            <a:off x="8458279" y="3886242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599358">
            <a:off x="8001078" y="4876844"/>
            <a:ext cx="465138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599358">
            <a:off x="4267278" y="4876843"/>
            <a:ext cx="465137" cy="83820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205832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3450" y="2590800"/>
            <a:ext cx="1276350" cy="895350"/>
          </a:xfrm>
          <a:prstGeom prst="rect">
            <a:avLst/>
          </a:prstGeom>
          <a:noFill/>
        </p:spPr>
      </p:pic>
      <p:pic>
        <p:nvPicPr>
          <p:cNvPr id="73" name="Image 72" descr="http://www.elektronique.fr/img/news/robotique/nao-robot-francais-apercu.png"/>
          <p:cNvPicPr/>
          <p:nvPr/>
        </p:nvPicPr>
        <p:blipFill>
          <a:blip r:embed="rId1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762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33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5105400"/>
            <a:ext cx="96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Pensées 74"/>
          <p:cNvSpPr/>
          <p:nvPr/>
        </p:nvSpPr>
        <p:spPr bwMode="auto">
          <a:xfrm>
            <a:off x="2209800" y="4267200"/>
            <a:ext cx="2819400" cy="2590800"/>
          </a:xfrm>
          <a:prstGeom prst="cloudCallout">
            <a:avLst>
              <a:gd name="adj1" fmla="val -84181"/>
              <a:gd name="adj2" fmla="val -14410"/>
            </a:avLst>
          </a:prstGeom>
          <a:noFill/>
          <a:ln w="762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836" name="Picture 1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3000" y="2590800"/>
            <a:ext cx="597560" cy="911656"/>
          </a:xfrm>
          <a:prstGeom prst="rect">
            <a:avLst/>
          </a:prstGeom>
          <a:noFill/>
        </p:spPr>
      </p:pic>
      <p:sp>
        <p:nvSpPr>
          <p:cNvPr id="81" name="Ellipse 80"/>
          <p:cNvSpPr/>
          <p:nvPr/>
        </p:nvSpPr>
        <p:spPr bwMode="auto">
          <a:xfrm>
            <a:off x="3810000" y="1219200"/>
            <a:ext cx="3200400" cy="2667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2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5257800"/>
            <a:ext cx="1276350" cy="895350"/>
          </a:xfrm>
          <a:prstGeom prst="rect">
            <a:avLst/>
          </a:prstGeom>
          <a:noFill/>
        </p:spPr>
      </p:pic>
      <p:pic>
        <p:nvPicPr>
          <p:cNvPr id="84" name="Picture 8" descr="C:\Users\user\Downloads\Gifs Animés Feu (115)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4648200"/>
            <a:ext cx="1276350" cy="895350"/>
          </a:xfrm>
          <a:prstGeom prst="rect">
            <a:avLst/>
          </a:prstGeom>
          <a:noFill/>
        </p:spPr>
      </p:pic>
      <p:sp>
        <p:nvSpPr>
          <p:cNvPr id="85" name="Ellipse 84"/>
          <p:cNvSpPr/>
          <p:nvPr/>
        </p:nvSpPr>
        <p:spPr bwMode="auto">
          <a:xfrm>
            <a:off x="5943600" y="3810000"/>
            <a:ext cx="2895600" cy="2590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Pensées 47"/>
          <p:cNvSpPr/>
          <p:nvPr/>
        </p:nvSpPr>
        <p:spPr>
          <a:xfrm>
            <a:off x="8001000" y="2895600"/>
            <a:ext cx="1371600" cy="762000"/>
          </a:xfrm>
          <a:prstGeom prst="cloudCallout">
            <a:avLst>
              <a:gd name="adj1" fmla="val -4913"/>
              <a:gd name="adj2" fmla="val 714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volontaire</a:t>
            </a:r>
            <a:endParaRPr lang="en-US" sz="1200" dirty="0"/>
          </a:p>
        </p:txBody>
      </p:sp>
      <p:sp>
        <p:nvSpPr>
          <p:cNvPr id="49" name="Pensées 48"/>
          <p:cNvSpPr/>
          <p:nvPr/>
        </p:nvSpPr>
        <p:spPr>
          <a:xfrm>
            <a:off x="7162800" y="1676400"/>
            <a:ext cx="1066800" cy="457200"/>
          </a:xfrm>
          <a:prstGeom prst="cloudCallout">
            <a:avLst>
              <a:gd name="adj1" fmla="val -5482"/>
              <a:gd name="adj2" fmla="val 959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????</a:t>
            </a:r>
            <a:endParaRPr lang="en-US" dirty="0"/>
          </a:p>
        </p:txBody>
      </p:sp>
      <p:sp>
        <p:nvSpPr>
          <p:cNvPr id="45" name="Pensées 44"/>
          <p:cNvSpPr/>
          <p:nvPr/>
        </p:nvSpPr>
        <p:spPr>
          <a:xfrm>
            <a:off x="7696200" y="228600"/>
            <a:ext cx="1066800" cy="457200"/>
          </a:xfrm>
          <a:prstGeom prst="cloudCallout">
            <a:avLst>
              <a:gd name="adj1" fmla="val -364"/>
              <a:gd name="adj2" fmla="val 9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????</a:t>
            </a:r>
            <a:endParaRPr lang="en-US" dirty="0"/>
          </a:p>
        </p:txBody>
      </p:sp>
      <p:sp>
        <p:nvSpPr>
          <p:cNvPr id="46" name="Pensées 45"/>
          <p:cNvSpPr/>
          <p:nvPr/>
        </p:nvSpPr>
        <p:spPr>
          <a:xfrm>
            <a:off x="0" y="533400"/>
            <a:ext cx="1066800" cy="457200"/>
          </a:xfrm>
          <a:prstGeom prst="cloudCallout">
            <a:avLst>
              <a:gd name="adj1" fmla="val 67440"/>
              <a:gd name="adj2" fmla="val 750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????</a:t>
            </a:r>
            <a:endParaRPr lang="en-US" dirty="0"/>
          </a:p>
        </p:txBody>
      </p:sp>
      <p:pic>
        <p:nvPicPr>
          <p:cNvPr id="221185" name="Picture 1" descr="C:\Users\user\Downloads\images (1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362200"/>
            <a:ext cx="682751" cy="685800"/>
          </a:xfrm>
          <a:prstGeom prst="rect">
            <a:avLst/>
          </a:prstGeom>
          <a:noFill/>
        </p:spPr>
      </p:pic>
      <p:pic>
        <p:nvPicPr>
          <p:cNvPr id="56" name="Picture 1" descr="C:\Users\user\Downloads\images (1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43600" y="1981200"/>
            <a:ext cx="762000" cy="765402"/>
          </a:xfrm>
          <a:prstGeom prst="rect">
            <a:avLst/>
          </a:prstGeom>
          <a:noFill/>
        </p:spPr>
      </p:pic>
      <p:pic>
        <p:nvPicPr>
          <p:cNvPr id="57" name="Picture 1" descr="C:\Users\user\Downloads\images (1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5400" y="3124200"/>
            <a:ext cx="685800" cy="688862"/>
          </a:xfrm>
          <a:prstGeom prst="rect">
            <a:avLst/>
          </a:prstGeom>
          <a:noFill/>
        </p:spPr>
      </p:pic>
      <p:pic>
        <p:nvPicPr>
          <p:cNvPr id="60" name="Picture 1" descr="C:\Users\user\Downloads\images (1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362200"/>
            <a:ext cx="761660" cy="7650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73025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Description du problème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07950" y="1600200"/>
            <a:ext cx="8891588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coordonner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pour exécuté des 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tâches collectives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dynamiques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1463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Optimiser les ressources</a:t>
            </a:r>
          </a:p>
          <a:p>
            <a:pPr marL="271463" indent="-271463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itchFamily="2" charset="2"/>
              <a:buChar char="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Optimiser le temps et les moyens de communication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2B17A-D3BD-436A-97EC-938F8419E331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152400"/>
            <a:ext cx="853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46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Georgia" pitchFamily="18" charset="0"/>
              </a:rPr>
              <a:t>Négociation: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Chaîne de négociations de tâches en milieu semi coopératif: choix de solution de la négociation; répartition optimale du temps entre négociations.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[Z.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Xiaoqin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2007] 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Négociation avec les voisins pour le routage efficace s’adaptant à la dynamique des réseaux MANET.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[S.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Shahbazi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Négociation semi-compétitif,  communications et données MANET entièrement distribuées. Se base sur le Contrat Net Protocol. Résultat final décidée de manière distribuée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[I.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Marsà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al. 2005]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Déploiement d’enchères dans les MANET et garantir les interactions entre participants , assurer la sécurité des échanges, calcul de la durée de round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Fourati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2006]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Résolution du problème d’inaccessibilité avec des 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middle-agents.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[D. </a:t>
            </a:r>
            <a:r>
              <a:rPr lang="fr-FR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Šišlák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2005]</a:t>
            </a:r>
            <a:endParaRPr lang="fr-FR" sz="1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lvl="1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Stratégie de concession fondée sur les processus gaussien pour prédire l’offre future des autres et générer  son offre en fonction du taux de concession. </a:t>
            </a:r>
          </a:p>
          <a:p>
            <a:pPr marL="671513" lvl="2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  round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[Rubinstein et al. 1982]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  <a:p>
            <a:pPr marL="671513" lvl="2" indent="-271463">
              <a:spcBef>
                <a:spcPts val="12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Sans round avec délais de négociation 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[Colin R. Williams et al. 2011]</a:t>
            </a:r>
          </a:p>
          <a:p>
            <a:pPr marL="271463" indent="-271463">
              <a:spcBef>
                <a:spcPts val="1200"/>
              </a:spcBef>
              <a:buClr>
                <a:srgbClr val="0F6FC6"/>
              </a:buClr>
              <a:buSzPct val="85000"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71463" indent="-271463">
              <a:spcBef>
                <a:spcPts val="12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01625" y="225425"/>
            <a:ext cx="8534400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fr-FR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46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chemeClr val="tx1"/>
                </a:solidFill>
                <a:latin typeface="Georgia" pitchFamily="18" charset="0"/>
              </a:rPr>
              <a:t>Formation de coalition:</a:t>
            </a:r>
          </a:p>
          <a:p>
            <a:pPr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fi-FI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Négocier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pour planifier les activités de production des chaînes logistiques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[S. 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Hahndel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al.1994],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spcBef>
                <a:spcPts val="1800"/>
              </a:spcBef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regrouper plusieurs acheteurs afin de diminuer les coûts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[B.  </a:t>
            </a:r>
            <a:r>
              <a:rPr lang="fi-FI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Chaib-draa et al. 2002] </a:t>
            </a:r>
          </a:p>
          <a:p>
            <a:pPr lvl="1">
              <a:spcBef>
                <a:spcPts val="1800"/>
              </a:spcBef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protocole d’interaction pour la coordination distribuée et utilisation de l’intégrale de Choquet pour l’aide à la décision de l’agent initiateur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[A.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Dhouha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2009]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 opportun pour satisfaire l'urgence d’une tâche par rapport à la tâche globale et des préférences de l'utilisateur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Abramson M. 2006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Répartition optimale d’agents dans les coalitions en exécutant une tâche par coalition, </a:t>
            </a:r>
            <a:r>
              <a:rPr lang="fr-FR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réorganisable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durant l'exécution; récompense et évolution stochastique de tâches suivi par les MDP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[M. A. Khan et al. 2011]</a:t>
            </a:r>
          </a:p>
          <a:p>
            <a:pPr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Coalition et récompense d’agent égoïste en environnement super additive.  Négociation  jusqu’aux premières coalitions et après négociation inter coalition (extra récompense et  force)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[O. </a:t>
            </a:r>
            <a:r>
              <a:rPr 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Shehory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1995]</a:t>
            </a:r>
          </a:p>
          <a:p>
            <a:pPr>
              <a:spcBef>
                <a:spcPts val="1800"/>
              </a:spcBef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Mécanismes d’incitations à former des coalitions stable à l'intérieur du MANET d’agents  coopératifs modélisés sous forme de graphe.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[T.  Jiang et al. 2006]</a:t>
            </a: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71463" indent="-271463">
              <a:spcBef>
                <a:spcPts val="1800"/>
              </a:spcBef>
              <a:buClr>
                <a:srgbClr val="0F6FC6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 smtClean="0">
              <a:solidFill>
                <a:schemeClr val="tx1"/>
              </a:solidFill>
              <a:latin typeface="Georgia" pitchFamily="18" charset="0"/>
              <a:sym typeface="Wingdings" pitchFamily="2" charset="2"/>
            </a:endParaRPr>
          </a:p>
          <a:p>
            <a:pPr marL="271463" indent="-271463">
              <a:spcBef>
                <a:spcPts val="1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1A066-E7E1-485E-8782-57BD3D9E5E37}" type="datetime1">
              <a:rPr lang="en-US" smtClean="0"/>
              <a:pPr>
                <a:defRPr/>
              </a:pPr>
              <a:t>11/9/2012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FAYE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F58A3-05F4-47AA-9E28-54E1A553B10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6">
      <a:dk1>
        <a:srgbClr val="000000"/>
      </a:dk1>
      <a:lt1>
        <a:srgbClr val="FFFFFF"/>
      </a:lt1>
      <a:dk2>
        <a:srgbClr val="CCECFF"/>
      </a:dk2>
      <a:lt2>
        <a:srgbClr val="FFFF00"/>
      </a:lt2>
      <a:accent1>
        <a:srgbClr val="009999"/>
      </a:accent1>
      <a:accent2>
        <a:srgbClr val="0088E4"/>
      </a:accent2>
      <a:accent3>
        <a:srgbClr val="FFFFFF"/>
      </a:accent3>
      <a:accent4>
        <a:srgbClr val="000000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21255</TotalTime>
  <Words>2680</Words>
  <Application>Microsoft Office PowerPoint</Application>
  <PresentationFormat>Affichage à l'écran (4:3)</PresentationFormat>
  <Paragraphs>684</Paragraphs>
  <Slides>45</Slides>
  <Notes>41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Débit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Principe et contraintes</vt:lpstr>
      <vt:lpstr>Diapositive 22</vt:lpstr>
      <vt:lpstr>Diapositive 23</vt:lpstr>
      <vt:lpstr> Mécanismes</vt:lpstr>
      <vt:lpstr> Mécanisme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Procédure et Fonction</dc:title>
  <dc:creator>PER-PATS</dc:creator>
  <cp:lastModifiedBy>user</cp:lastModifiedBy>
  <cp:revision>970</cp:revision>
  <cp:lastPrinted>1601-01-01T00:00:00Z</cp:lastPrinted>
  <dcterms:created xsi:type="dcterms:W3CDTF">2008-02-22T09:23:16Z</dcterms:created>
  <dcterms:modified xsi:type="dcterms:W3CDTF">2012-11-09T11:28:21Z</dcterms:modified>
</cp:coreProperties>
</file>