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257" r:id="rId3"/>
    <p:sldId id="266" r:id="rId4"/>
    <p:sldId id="258" r:id="rId5"/>
    <p:sldId id="267" r:id="rId6"/>
    <p:sldId id="259" r:id="rId7"/>
    <p:sldId id="286" r:id="rId8"/>
    <p:sldId id="261" r:id="rId9"/>
    <p:sldId id="264" r:id="rId10"/>
    <p:sldId id="260" r:id="rId11"/>
    <p:sldId id="265" r:id="rId12"/>
    <p:sldId id="295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7" r:id="rId21"/>
    <p:sldId id="288" r:id="rId22"/>
    <p:sldId id="296" r:id="rId23"/>
    <p:sldId id="262" r:id="rId24"/>
    <p:sldId id="290" r:id="rId25"/>
    <p:sldId id="263" r:id="rId26"/>
    <p:sldId id="298" r:id="rId27"/>
    <p:sldId id="299" r:id="rId28"/>
    <p:sldId id="297" r:id="rId29"/>
    <p:sldId id="300" r:id="rId30"/>
    <p:sldId id="312" r:id="rId31"/>
    <p:sldId id="301" r:id="rId32"/>
    <p:sldId id="302" r:id="rId33"/>
    <p:sldId id="303" r:id="rId34"/>
    <p:sldId id="304" r:id="rId35"/>
    <p:sldId id="307" r:id="rId36"/>
    <p:sldId id="305" r:id="rId37"/>
    <p:sldId id="306" r:id="rId38"/>
    <p:sldId id="308" r:id="rId39"/>
    <p:sldId id="310" r:id="rId40"/>
    <p:sldId id="311" r:id="rId41"/>
    <p:sldId id="313" r:id="rId42"/>
    <p:sldId id="309" r:id="rId43"/>
    <p:sldId id="315" r:id="rId44"/>
    <p:sldId id="314" r:id="rId4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96" autoAdjust="0"/>
    <p:restoredTop sz="94660" autoAdjust="0"/>
  </p:normalViewPr>
  <p:slideViewPr>
    <p:cSldViewPr showGuides="1">
      <p:cViewPr varScale="1">
        <p:scale>
          <a:sx n="107" d="100"/>
          <a:sy n="107" d="100"/>
        </p:scale>
        <p:origin x="-138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F93EA-4521-405E-9AF2-6B4855C9E1C2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65F5A-BBF8-4A32-84D0-088E83650D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65F5A-BBF8-4A32-84D0-088E83650DF4}" type="slidenum">
              <a:rPr lang="fr-FR" smtClean="0"/>
              <a:pPr/>
              <a:t>25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20EAB-2B34-4B66-82FD-F65FC07A8536}" type="datetimeFigureOut">
              <a:rPr lang="fr-FR" smtClean="0"/>
              <a:pPr/>
              <a:t>29/11/2012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47954-201C-4D8F-8160-381B320AEE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Réunion d’équipe SMA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Sébastien MAZAC</a:t>
            </a:r>
          </a:p>
          <a:p>
            <a:r>
              <a:rPr lang="fr-FR" dirty="0" smtClean="0"/>
              <a:t>23 novembre 2012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Caractéristiques du domaine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fr-FR" dirty="0" smtClean="0"/>
              <a:t>Monde « réel »:</a:t>
            </a:r>
          </a:p>
          <a:p>
            <a:pPr lvl="2"/>
            <a:r>
              <a:rPr lang="fr-FR" dirty="0" smtClean="0"/>
              <a:t>Continuité</a:t>
            </a:r>
          </a:p>
          <a:p>
            <a:pPr lvl="2"/>
            <a:r>
              <a:rPr lang="fr-FR" dirty="0" smtClean="0"/>
              <a:t>Temporalité</a:t>
            </a:r>
          </a:p>
          <a:p>
            <a:pPr lvl="2"/>
            <a:r>
              <a:rPr lang="fr-FR" dirty="0" smtClean="0"/>
              <a:t>Indéterminisme</a:t>
            </a:r>
          </a:p>
          <a:p>
            <a:pPr lvl="2"/>
            <a:r>
              <a:rPr lang="fr-FR" dirty="0" smtClean="0"/>
              <a:t>Matériel</a:t>
            </a:r>
          </a:p>
          <a:p>
            <a:pPr lvl="2"/>
            <a:r>
              <a:rPr lang="fr-FR" dirty="0" smtClean="0"/>
              <a:t>Bruit</a:t>
            </a:r>
          </a:p>
          <a:p>
            <a:pPr lvl="2"/>
            <a:r>
              <a:rPr lang="fr-FR" dirty="0" smtClean="0"/>
              <a:t>ETC</a:t>
            </a:r>
          </a:p>
          <a:p>
            <a:pPr lvl="1"/>
            <a:r>
              <a:rPr lang="fr-FR" dirty="0" smtClean="0"/>
              <a:t>Hétérogénéité du problème :</a:t>
            </a:r>
          </a:p>
          <a:p>
            <a:pPr lvl="2"/>
            <a:r>
              <a:rPr lang="fr-FR" dirty="0" smtClean="0"/>
              <a:t>Dans les informations à traiter</a:t>
            </a:r>
          </a:p>
          <a:p>
            <a:pPr lvl="3"/>
            <a:r>
              <a:rPr lang="fr-FR" dirty="0" smtClean="0"/>
              <a:t>nature</a:t>
            </a:r>
          </a:p>
          <a:p>
            <a:pPr lvl="3"/>
            <a:r>
              <a:rPr lang="fr-FR" dirty="0" smtClean="0"/>
              <a:t>importance</a:t>
            </a:r>
          </a:p>
          <a:p>
            <a:pPr lvl="3"/>
            <a:r>
              <a:rPr lang="fr-FR" dirty="0" smtClean="0"/>
              <a:t>ordre de grandeur</a:t>
            </a:r>
          </a:p>
          <a:p>
            <a:pPr lvl="2"/>
            <a:r>
              <a:rPr lang="fr-FR" dirty="0" smtClean="0"/>
              <a:t>Des objectifs</a:t>
            </a:r>
          </a:p>
          <a:p>
            <a:pPr lvl="3"/>
            <a:r>
              <a:rPr lang="fr-FR" dirty="0" smtClean="0"/>
              <a:t>Concrets</a:t>
            </a:r>
          </a:p>
          <a:p>
            <a:pPr lvl="3"/>
            <a:r>
              <a:rPr lang="fr-FR" dirty="0" smtClean="0"/>
              <a:t>Contradictoires</a:t>
            </a:r>
          </a:p>
          <a:p>
            <a:pPr lvl="3"/>
            <a:r>
              <a:rPr lang="fr-FR" dirty="0" smtClean="0"/>
              <a:t>Flous ou subjectifs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Etat de l’art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Etat de l’art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1. L’apprentissage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Apprentissage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417421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Apprentissage Automatique :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Input : données empiriques ou </a:t>
            </a:r>
            <a:r>
              <a:rPr lang="fr-FR" i="1" dirty="0" smtClean="0"/>
              <a:t>exemples</a:t>
            </a:r>
            <a:r>
              <a:rPr lang="fr-FR" dirty="0" smtClean="0"/>
              <a:t> (provenant des capteurs)</a:t>
            </a:r>
          </a:p>
          <a:p>
            <a:pPr lvl="1"/>
            <a:r>
              <a:rPr lang="fr-FR" dirty="0" smtClean="0"/>
              <a:t>Output : motifs ou </a:t>
            </a:r>
            <a:r>
              <a:rPr lang="fr-FR" i="1" dirty="0" smtClean="0"/>
              <a:t>patterns</a:t>
            </a:r>
            <a:r>
              <a:rPr lang="fr-FR" dirty="0" smtClean="0"/>
              <a:t> / prédictions / comportement</a:t>
            </a:r>
          </a:p>
          <a:p>
            <a:pPr lvl="1">
              <a:buNone/>
            </a:pPr>
            <a:endParaRPr lang="fr-FR" dirty="0" smtClean="0"/>
          </a:p>
          <a:p>
            <a:r>
              <a:rPr lang="fr-FR" dirty="0" smtClean="0"/>
              <a:t>Ces patterns expriment la structure sous-jacente du mécanisme qui génère ces données.</a:t>
            </a:r>
          </a:p>
          <a:p>
            <a:endParaRPr lang="fr-F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Apprentissage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417421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r>
              <a:rPr lang="fr-FR" dirty="0" smtClean="0"/>
              <a:t>Les exemples sont donc les instances des relations entre les variables observées.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Objectif : reconnaître des patterns complexes, et prendre des décisions intelligentes à partir de l’expérience vécue.</a:t>
            </a:r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Apprentissage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417421"/>
          </a:xfrm>
        </p:spPr>
        <p:txBody>
          <a:bodyPr>
            <a:normAutofit/>
          </a:bodyPr>
          <a:lstStyle/>
          <a:p>
            <a:r>
              <a:rPr lang="fr-FR" dirty="0" smtClean="0"/>
              <a:t>Difficulté principale : l’ensemble de tous les comportements possibles en fonction des entrées est plus grand que l’ensemble des exemples.</a:t>
            </a:r>
          </a:p>
          <a:p>
            <a:endParaRPr lang="fr-FR" dirty="0" smtClean="0"/>
          </a:p>
          <a:p>
            <a:r>
              <a:rPr lang="fr-FR" dirty="0" smtClean="0"/>
              <a:t>Donc l’apprenant doit pouvoir généraliser son expérience pour prendre des décisions dans des situations nouvelles.</a:t>
            </a:r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Apprentissage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417421"/>
          </a:xfrm>
        </p:spPr>
        <p:txBody>
          <a:bodyPr>
            <a:normAutofit/>
          </a:bodyPr>
          <a:lstStyle/>
          <a:p>
            <a:r>
              <a:rPr lang="fr-FR" dirty="0" smtClean="0"/>
              <a:t>Apprentissage automatique - 3 principales catégories d’algorithmes :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Apprentissage supervisé </a:t>
            </a:r>
          </a:p>
          <a:p>
            <a:pPr lvl="1"/>
            <a:r>
              <a:rPr lang="fr-FR" dirty="0" smtClean="0"/>
              <a:t>Apprentissage par renforcement</a:t>
            </a:r>
          </a:p>
          <a:p>
            <a:pPr lvl="1"/>
            <a:r>
              <a:rPr lang="fr-FR" dirty="0" smtClean="0"/>
              <a:t>Apprentissage non supervisé</a:t>
            </a:r>
          </a:p>
          <a:p>
            <a:pPr lvl="2">
              <a:buNone/>
            </a:pPr>
            <a:endParaRPr lang="fr-FR" dirty="0" smtClean="0"/>
          </a:p>
          <a:p>
            <a:pPr lvl="1"/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Apprentissage Supervisé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fr-FR" dirty="0" smtClean="0"/>
              <a:t>TS : {(x</a:t>
            </a:r>
            <a:r>
              <a:rPr lang="fr-FR" baseline="-25000" dirty="0" smtClean="0"/>
              <a:t>1</a:t>
            </a:r>
            <a:r>
              <a:rPr lang="fr-FR" dirty="0" smtClean="0"/>
              <a:t>,y</a:t>
            </a:r>
            <a:r>
              <a:rPr lang="fr-FR" baseline="-25000" dirty="0" smtClean="0"/>
              <a:t>1</a:t>
            </a:r>
            <a:r>
              <a:rPr lang="fr-FR" dirty="0" smtClean="0"/>
              <a:t>) … (x</a:t>
            </a:r>
            <a:r>
              <a:rPr lang="fr-FR" baseline="-25000" dirty="0" smtClean="0"/>
              <a:t>N</a:t>
            </a:r>
            <a:r>
              <a:rPr lang="fr-FR" dirty="0" smtClean="0"/>
              <a:t>,y</a:t>
            </a:r>
            <a:r>
              <a:rPr lang="fr-FR" baseline="-25000" dirty="0" smtClean="0"/>
              <a:t>N</a:t>
            </a:r>
            <a:r>
              <a:rPr lang="fr-FR" dirty="0" smtClean="0"/>
              <a:t>)}</a:t>
            </a:r>
          </a:p>
          <a:p>
            <a:pPr lvl="1"/>
            <a:r>
              <a:rPr lang="fr-FR" dirty="0" smtClean="0"/>
              <a:t>X : espace des input</a:t>
            </a:r>
          </a:p>
          <a:p>
            <a:pPr lvl="1"/>
            <a:r>
              <a:rPr lang="fr-FR" dirty="0" smtClean="0"/>
              <a:t>Y : espace des output</a:t>
            </a:r>
          </a:p>
          <a:p>
            <a:pPr lvl="1"/>
            <a:r>
              <a:rPr lang="fr-FR" dirty="0" smtClean="0"/>
              <a:t>G : espace des hypothèses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Un exemple est une paire &lt;x,y&gt; </a:t>
            </a:r>
            <a:r>
              <a:rPr lang="fr-FR" i="1" dirty="0" smtClean="0"/>
              <a:t>(y : label)</a:t>
            </a:r>
          </a:p>
          <a:p>
            <a:pPr lvl="1"/>
            <a:endParaRPr lang="fr-FR" dirty="0" smtClean="0"/>
          </a:p>
          <a:p>
            <a:r>
              <a:rPr lang="fr-FR" u="sng" dirty="0" smtClean="0"/>
              <a:t>Objectif :</a:t>
            </a:r>
            <a:r>
              <a:rPr lang="fr-FR" dirty="0" smtClean="0"/>
              <a:t> Trouver la fonction g : X -&gt; Y</a:t>
            </a:r>
          </a:p>
          <a:p>
            <a:endParaRPr lang="fr-FR" dirty="0" smtClean="0"/>
          </a:p>
          <a:p>
            <a:r>
              <a:rPr lang="fr-FR" dirty="0" smtClean="0"/>
              <a:t>Ex. : SVM, ANN, CBR, ILP, PAC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Apprentissage par renforcement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1"/>
            <a:r>
              <a:rPr lang="fr-FR" dirty="0" smtClean="0"/>
              <a:t>Ensemble d’états S</a:t>
            </a:r>
          </a:p>
          <a:p>
            <a:pPr lvl="1"/>
            <a:r>
              <a:rPr lang="fr-FR" dirty="0" smtClean="0"/>
              <a:t>Ensemble d’actions A</a:t>
            </a:r>
          </a:p>
          <a:p>
            <a:pPr lvl="1"/>
            <a:r>
              <a:rPr lang="fr-FR" dirty="0" smtClean="0"/>
              <a:t>Règles de transition S-&gt;S</a:t>
            </a:r>
          </a:p>
          <a:p>
            <a:pPr lvl="1"/>
            <a:r>
              <a:rPr lang="fr-FR" dirty="0" smtClean="0"/>
              <a:t>Règles de récompense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A chaque étape, on passe de s</a:t>
            </a:r>
            <a:r>
              <a:rPr lang="fr-FR" baseline="-25000" dirty="0" smtClean="0"/>
              <a:t>t</a:t>
            </a:r>
            <a:r>
              <a:rPr lang="fr-FR" dirty="0" smtClean="0"/>
              <a:t> à s</a:t>
            </a:r>
            <a:r>
              <a:rPr lang="fr-FR" baseline="-25000" dirty="0" smtClean="0"/>
              <a:t>t+1</a:t>
            </a:r>
            <a:r>
              <a:rPr lang="fr-FR" dirty="0" smtClean="0"/>
              <a:t>, en faisant une action </a:t>
            </a:r>
            <a:r>
              <a:rPr lang="fr-FR" i="1" dirty="0" smtClean="0"/>
              <a:t>a</a:t>
            </a:r>
            <a:r>
              <a:rPr lang="fr-FR" dirty="0" smtClean="0"/>
              <a:t> et on obtient une récompense </a:t>
            </a:r>
            <a:r>
              <a:rPr lang="fr-FR" i="1" dirty="0" smtClean="0"/>
              <a:t>r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L’exemple n’est pas fourni sous forme de paire (pas de label)</a:t>
            </a:r>
          </a:p>
          <a:p>
            <a:r>
              <a:rPr lang="fr-FR" dirty="0" smtClean="0"/>
              <a:t>On-line : recherche d’un équilibre exploration/exploitation</a:t>
            </a:r>
          </a:p>
          <a:p>
            <a:r>
              <a:rPr lang="fr-FR" dirty="0" smtClean="0"/>
              <a:t>Environnement : MDP</a:t>
            </a:r>
          </a:p>
          <a:p>
            <a:r>
              <a:rPr lang="fr-FR" dirty="0" smtClean="0"/>
              <a:t>Temps discrétisé en étapes</a:t>
            </a:r>
          </a:p>
          <a:p>
            <a:r>
              <a:rPr lang="fr-FR" u="sng" dirty="0" smtClean="0"/>
              <a:t>Objectif : </a:t>
            </a:r>
            <a:r>
              <a:rPr lang="fr-FR" dirty="0" smtClean="0"/>
              <a:t>cumuler la plus grande récompense possible</a:t>
            </a:r>
          </a:p>
          <a:p>
            <a:endParaRPr lang="fr-FR" dirty="0" smtClean="0"/>
          </a:p>
          <a:p>
            <a:r>
              <a:rPr lang="fr-FR" dirty="0" smtClean="0"/>
              <a:t>(ex. : Q-</a:t>
            </a:r>
            <a:r>
              <a:rPr lang="fr-FR" dirty="0" err="1" smtClean="0"/>
              <a:t>learning</a:t>
            </a:r>
            <a:r>
              <a:rPr lang="fr-FR" dirty="0" smtClean="0"/>
              <a:t>, TD-</a:t>
            </a:r>
            <a:r>
              <a:rPr lang="fr-FR" dirty="0" err="1" smtClean="0"/>
              <a:t>learning</a:t>
            </a:r>
            <a:r>
              <a:rPr lang="fr-FR" dirty="0" smtClean="0"/>
              <a:t>, LCS)</a:t>
            </a:r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Apprentissage non supervisé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Trouver des structures non-</a:t>
            </a:r>
            <a:r>
              <a:rPr lang="fr-FR" dirty="0" err="1" smtClean="0"/>
              <a:t>préspécifiées</a:t>
            </a:r>
            <a:r>
              <a:rPr lang="fr-FR" dirty="0" smtClean="0"/>
              <a:t> dans des données non-labellisées.</a:t>
            </a:r>
          </a:p>
          <a:p>
            <a:endParaRPr lang="fr-FR" dirty="0" smtClean="0"/>
          </a:p>
          <a:p>
            <a:r>
              <a:rPr lang="fr-FR" dirty="0" smtClean="0"/>
              <a:t>Pas de signal d’erreur ou de récompense.</a:t>
            </a:r>
          </a:p>
          <a:p>
            <a:endParaRPr lang="fr-FR" dirty="0" smtClean="0"/>
          </a:p>
          <a:p>
            <a:r>
              <a:rPr lang="fr-FR" dirty="0" smtClean="0"/>
              <a:t>(ex. : Data </a:t>
            </a:r>
            <a:r>
              <a:rPr lang="fr-FR" dirty="0" err="1" smtClean="0"/>
              <a:t>Mining</a:t>
            </a:r>
            <a:r>
              <a:rPr lang="fr-FR" dirty="0" smtClean="0"/>
              <a:t> (</a:t>
            </a:r>
            <a:r>
              <a:rPr lang="fr-FR" dirty="0" err="1" smtClean="0"/>
              <a:t>clustering</a:t>
            </a:r>
            <a:r>
              <a:rPr lang="fr-FR" dirty="0" smtClean="0"/>
              <a:t>, association </a:t>
            </a:r>
            <a:r>
              <a:rPr lang="fr-FR" dirty="0" err="1" smtClean="0"/>
              <a:t>rules</a:t>
            </a:r>
            <a:r>
              <a:rPr lang="fr-FR" dirty="0" smtClean="0"/>
              <a:t> </a:t>
            </a:r>
            <a:r>
              <a:rPr lang="fr-FR" dirty="0" err="1" smtClean="0"/>
              <a:t>learning</a:t>
            </a:r>
            <a:r>
              <a:rPr lang="fr-FR" dirty="0" smtClean="0"/>
              <a:t>, classification), PCA, SOM)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Présentation du problème</a:t>
            </a:r>
          </a:p>
          <a:p>
            <a:pPr lvl="2"/>
            <a:r>
              <a:rPr lang="fr-FR" dirty="0" smtClean="0"/>
              <a:t>L’intelligence ambiante</a:t>
            </a:r>
          </a:p>
          <a:p>
            <a:pPr lvl="2"/>
            <a:r>
              <a:rPr lang="fr-FR" dirty="0" smtClean="0"/>
              <a:t>Projet de l’entreprise</a:t>
            </a:r>
          </a:p>
          <a:p>
            <a:pPr lvl="2"/>
            <a:r>
              <a:rPr lang="fr-FR" dirty="0" smtClean="0"/>
              <a:t>Problématiques générales</a:t>
            </a:r>
          </a:p>
          <a:p>
            <a:r>
              <a:rPr lang="fr-FR" dirty="0" smtClean="0"/>
              <a:t>Etat de l’art</a:t>
            </a:r>
          </a:p>
          <a:p>
            <a:pPr lvl="2"/>
            <a:r>
              <a:rPr lang="fr-FR" dirty="0" smtClean="0"/>
              <a:t>L’apprentissage artificiel</a:t>
            </a:r>
          </a:p>
          <a:p>
            <a:pPr lvl="2"/>
            <a:r>
              <a:rPr lang="fr-FR" dirty="0" smtClean="0"/>
              <a:t>Les travaux en intelligence ambiante</a:t>
            </a:r>
          </a:p>
          <a:p>
            <a:pPr lvl="2"/>
            <a:r>
              <a:rPr lang="fr-FR" dirty="0" smtClean="0"/>
              <a:t>Les approches développementale et constructivistes</a:t>
            </a:r>
          </a:p>
          <a:p>
            <a:r>
              <a:rPr lang="fr-FR" dirty="0" smtClean="0"/>
              <a:t>Modèle général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 sur l’apprentissage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Supervisé :</a:t>
            </a:r>
          </a:p>
          <a:p>
            <a:pPr lvl="1"/>
            <a:r>
              <a:rPr lang="fr-FR" dirty="0" smtClean="0"/>
              <a:t>Il faut avoir un concept ciblé à apprendre et un ensemble d’exemples labellisés (training set)</a:t>
            </a:r>
          </a:p>
          <a:p>
            <a:pPr lvl="1"/>
            <a:r>
              <a:rPr lang="fr-FR" dirty="0" smtClean="0"/>
              <a:t>Plutôt offline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Par renforcement : </a:t>
            </a:r>
          </a:p>
          <a:p>
            <a:pPr lvl="1"/>
            <a:r>
              <a:rPr lang="fr-FR" dirty="0" smtClean="0"/>
              <a:t>Il faut avoir un comportement ciblé à apprendre et un critère de notation précis.</a:t>
            </a:r>
          </a:p>
          <a:p>
            <a:pPr lvl="1"/>
            <a:r>
              <a:rPr lang="fr-FR" dirty="0" smtClean="0"/>
              <a:t>Environnement simplifié (processus de </a:t>
            </a:r>
            <a:r>
              <a:rPr lang="fr-FR" dirty="0" err="1" smtClean="0"/>
              <a:t>markov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Temps discrétisé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 sur l’apprentissage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fr-FR" dirty="0" smtClean="0"/>
          </a:p>
          <a:p>
            <a:r>
              <a:rPr lang="fr-FR" dirty="0" smtClean="0"/>
              <a:t>Apprentissage non supervisé :</a:t>
            </a:r>
          </a:p>
          <a:p>
            <a:pPr>
              <a:buNone/>
            </a:pPr>
            <a:endParaRPr lang="fr-FR" dirty="0" smtClean="0"/>
          </a:p>
          <a:p>
            <a:pPr lvl="1"/>
            <a:r>
              <a:rPr lang="fr-FR" dirty="0" smtClean="0"/>
              <a:t>On reste confronté au problème de l’environnement réel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Data </a:t>
            </a:r>
            <a:r>
              <a:rPr lang="fr-FR" dirty="0" err="1" smtClean="0"/>
              <a:t>mining</a:t>
            </a:r>
            <a:r>
              <a:rPr lang="fr-FR" dirty="0" smtClean="0"/>
              <a:t> : fouille de flot de données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Ne prend pas vraiment en compte l’interaction de l’agent avec son environnement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Permet d’apprendre des concepts variés et imprévus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Etat de l’art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2. L’intelligence ambiante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travaux sur l’intelligence ambiante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81127"/>
          </a:xfrm>
        </p:spPr>
        <p:txBody>
          <a:bodyPr>
            <a:normAutofit/>
          </a:bodyPr>
          <a:lstStyle/>
          <a:p>
            <a:pPr lvl="1"/>
            <a:r>
              <a:rPr lang="fr-FR" i="1" dirty="0" smtClean="0"/>
              <a:t>« Système domotique Multi-Agents pour la gestion de l’énergie dans l’habitat » (Abras, 2009)</a:t>
            </a:r>
            <a:endParaRPr lang="fr-FR" dirty="0"/>
          </a:p>
          <a:p>
            <a:pPr lvl="2"/>
            <a:r>
              <a:rPr lang="fr-FR" sz="2000" dirty="0" smtClean="0"/>
              <a:t>Objectif : Gérer les pics de consommation</a:t>
            </a:r>
          </a:p>
          <a:p>
            <a:pPr lvl="2"/>
            <a:r>
              <a:rPr lang="fr-FR" sz="2000" dirty="0" smtClean="0"/>
              <a:t>Moyen : SMA couplé à système de Planification</a:t>
            </a:r>
          </a:p>
          <a:p>
            <a:pPr lvl="2"/>
            <a:r>
              <a:rPr lang="fr-FR" sz="2000" dirty="0" smtClean="0"/>
              <a:t>Deux actions possibles</a:t>
            </a:r>
          </a:p>
          <a:p>
            <a:pPr lvl="3"/>
            <a:r>
              <a:rPr lang="fr-FR" sz="1600" dirty="0" smtClean="0"/>
              <a:t>décalage temporel (avance, retard, interruption) pour les services temporaires</a:t>
            </a:r>
          </a:p>
          <a:p>
            <a:pPr lvl="3"/>
            <a:r>
              <a:rPr lang="fr-FR" sz="1600" dirty="0" smtClean="0"/>
              <a:t>modification de la puissance pour les services permanents.</a:t>
            </a:r>
          </a:p>
          <a:p>
            <a:pPr lvl="1"/>
            <a:r>
              <a:rPr lang="fr-FR" i="1" dirty="0" smtClean="0"/>
              <a:t>« The neural network house », </a:t>
            </a:r>
            <a:r>
              <a:rPr lang="fr-FR" i="1" dirty="0" err="1" smtClean="0"/>
              <a:t>Mozer</a:t>
            </a:r>
            <a:r>
              <a:rPr lang="fr-FR" i="1" dirty="0" smtClean="0"/>
              <a:t>, 1998</a:t>
            </a:r>
          </a:p>
          <a:p>
            <a:pPr lvl="2"/>
            <a:r>
              <a:rPr lang="fr-FR" sz="2000" dirty="0" smtClean="0"/>
              <a:t>Boîte noire</a:t>
            </a:r>
          </a:p>
          <a:p>
            <a:pPr lvl="2"/>
            <a:r>
              <a:rPr lang="fr-FR" sz="2000" dirty="0" smtClean="0"/>
              <a:t>Spécifiée à un problème</a:t>
            </a:r>
          </a:p>
          <a:p>
            <a:pPr lvl="1"/>
            <a:endParaRPr lang="fr-FR" i="1" dirty="0" smtClean="0"/>
          </a:p>
          <a:p>
            <a:pPr lvl="1"/>
            <a:endParaRPr lang="fr-F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travaux sur l’intelligence ambiante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i="1" dirty="0" smtClean="0"/>
              <a:t>« </a:t>
            </a:r>
            <a:r>
              <a:rPr lang="en-US" i="1" dirty="0" smtClean="0"/>
              <a:t>Adaptive Home Heating Control Through Gaussian Process Prediction and Mathematical </a:t>
            </a:r>
            <a:r>
              <a:rPr lang="fr-FR" i="1" dirty="0" err="1" smtClean="0"/>
              <a:t>Programming</a:t>
            </a:r>
            <a:r>
              <a:rPr lang="fr-FR" i="1" dirty="0" smtClean="0"/>
              <a:t> », Rogers, 2011</a:t>
            </a:r>
          </a:p>
          <a:p>
            <a:pPr lvl="2"/>
            <a:r>
              <a:rPr lang="fr-FR" dirty="0" smtClean="0"/>
              <a:t>Modèle mathématique</a:t>
            </a:r>
          </a:p>
          <a:p>
            <a:pPr lvl="2"/>
            <a:r>
              <a:rPr lang="fr-FR" dirty="0" smtClean="0"/>
              <a:t>Ciblé à un rôle équivalent à un thermostat</a:t>
            </a:r>
          </a:p>
          <a:p>
            <a:pPr lvl="2"/>
            <a:endParaRPr lang="fr-FR" i="1" dirty="0" smtClean="0"/>
          </a:p>
          <a:p>
            <a:pPr lvl="1"/>
            <a:r>
              <a:rPr lang="fr-FR" i="1" dirty="0" smtClean="0"/>
              <a:t>« Learning </a:t>
            </a:r>
            <a:r>
              <a:rPr lang="fr-FR" i="1" dirty="0" err="1" smtClean="0"/>
              <a:t>Accurate</a:t>
            </a:r>
            <a:r>
              <a:rPr lang="fr-FR" i="1" dirty="0" smtClean="0"/>
              <a:t> Temporal Relations </a:t>
            </a:r>
            <a:r>
              <a:rPr lang="fr-FR" i="1" dirty="0" err="1" smtClean="0"/>
              <a:t>from</a:t>
            </a:r>
            <a:r>
              <a:rPr lang="fr-FR" i="1" dirty="0" smtClean="0"/>
              <a:t> User Actions in Intelligent </a:t>
            </a:r>
            <a:r>
              <a:rPr lang="fr-FR" i="1" dirty="0" err="1" smtClean="0"/>
              <a:t>Environments</a:t>
            </a:r>
            <a:r>
              <a:rPr lang="fr-FR" i="1" dirty="0" smtClean="0"/>
              <a:t> », </a:t>
            </a:r>
            <a:r>
              <a:rPr lang="fr-FR" i="1" dirty="0" err="1" smtClean="0"/>
              <a:t>Aztiria</a:t>
            </a:r>
            <a:r>
              <a:rPr lang="fr-FR" i="1" dirty="0" smtClean="0"/>
              <a:t>, 2009 </a:t>
            </a:r>
          </a:p>
          <a:p>
            <a:pPr lvl="2"/>
            <a:r>
              <a:rPr lang="fr-FR" dirty="0" smtClean="0"/>
              <a:t>Data </a:t>
            </a:r>
            <a:r>
              <a:rPr lang="fr-FR" dirty="0" err="1" smtClean="0"/>
              <a:t>Mining</a:t>
            </a:r>
            <a:r>
              <a:rPr lang="fr-FR" dirty="0" smtClean="0"/>
              <a:t> + Renforcement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Conclusion sur l’intelligence ambiante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69159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En général :</a:t>
            </a:r>
          </a:p>
          <a:p>
            <a:pPr lvl="1"/>
            <a:r>
              <a:rPr lang="fr-FR" dirty="0" smtClean="0"/>
              <a:t>Réutilisation des outils classiques de l’IA ou de l’apprentissage artificiel appliqué à un sous-problème de l’intelligence ambiante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Le problème est pré-modélisé et volontairement restreint</a:t>
            </a:r>
          </a:p>
          <a:p>
            <a:pPr lvl="1"/>
            <a:endParaRPr lang="fr-FR" dirty="0" smtClean="0"/>
          </a:p>
          <a:p>
            <a:pPr lvl="1"/>
            <a:r>
              <a:rPr lang="fr-FR" b="1" dirty="0" smtClean="0"/>
              <a:t>Pas d’approche </a:t>
            </a:r>
            <a:r>
              <a:rPr lang="fr-FR" b="1" i="1" dirty="0" err="1" smtClean="0"/>
              <a:t>englobante</a:t>
            </a:r>
            <a:r>
              <a:rPr lang="fr-FR" b="1" dirty="0" smtClean="0"/>
              <a:t>, qui pourrait tendre vraiment vers l’ « intelligence ambiante »</a:t>
            </a:r>
          </a:p>
          <a:p>
            <a:pPr lvl="1">
              <a:buNone/>
            </a:pPr>
            <a:r>
              <a:rPr lang="fr-FR" i="1" dirty="0" smtClean="0"/>
              <a:t>(« Learning patterns in </a:t>
            </a:r>
            <a:r>
              <a:rPr lang="fr-FR" i="1" dirty="0" err="1" smtClean="0"/>
              <a:t>ambient</a:t>
            </a:r>
            <a:r>
              <a:rPr lang="fr-FR" i="1" dirty="0" smtClean="0"/>
              <a:t> intelligence </a:t>
            </a:r>
            <a:r>
              <a:rPr lang="fr-FR" i="1" dirty="0" err="1" smtClean="0"/>
              <a:t>environments</a:t>
            </a:r>
            <a:r>
              <a:rPr lang="fr-FR" i="1" dirty="0" smtClean="0"/>
              <a:t> : a </a:t>
            </a:r>
            <a:r>
              <a:rPr lang="fr-FR" i="1" dirty="0" err="1" smtClean="0"/>
              <a:t>survey</a:t>
            </a:r>
            <a:r>
              <a:rPr lang="fr-FR" i="1" dirty="0" smtClean="0"/>
              <a:t> », </a:t>
            </a:r>
            <a:r>
              <a:rPr lang="fr-FR" i="1" dirty="0" err="1" smtClean="0"/>
              <a:t>Aztiria</a:t>
            </a:r>
            <a:r>
              <a:rPr lang="fr-FR" i="1" dirty="0" smtClean="0"/>
              <a:t> 2010</a:t>
            </a:r>
            <a:r>
              <a:rPr lang="fr-FR" b="1" i="1" dirty="0" smtClean="0"/>
              <a:t>)</a:t>
            </a:r>
            <a:endParaRPr lang="fr-FR" i="1" dirty="0" smtClean="0"/>
          </a:p>
          <a:p>
            <a:pPr lvl="1"/>
            <a:endParaRPr lang="fr-FR" dirty="0" smtClean="0"/>
          </a:p>
          <a:p>
            <a:pPr lvl="1"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Etat de l’art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3. Les approches développementales et constructivistes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 agent incarné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Constat : </a:t>
            </a:r>
          </a:p>
          <a:p>
            <a:pPr lvl="1"/>
            <a:r>
              <a:rPr lang="fr-FR" dirty="0" smtClean="0"/>
              <a:t>Ensemble de capteurs</a:t>
            </a:r>
          </a:p>
          <a:p>
            <a:pPr lvl="1"/>
            <a:r>
              <a:rPr lang="fr-FR" dirty="0" smtClean="0"/>
              <a:t>Ensemble d’actionneurs</a:t>
            </a:r>
          </a:p>
          <a:p>
            <a:pPr lvl="1"/>
            <a:r>
              <a:rPr lang="fr-FR" dirty="0" smtClean="0"/>
              <a:t>Interaction constante avec l’environnement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Une maison intelligente peut être vue comme un robot.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robotique développementale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Diffère de l’apprentissage « traditionnel » :</a:t>
            </a:r>
          </a:p>
          <a:p>
            <a:pPr lvl="1"/>
            <a:r>
              <a:rPr lang="fr-FR" dirty="0" smtClean="0"/>
              <a:t>Non-spécificité à la tâche (</a:t>
            </a:r>
            <a:r>
              <a:rPr lang="fr-FR" i="1" dirty="0" smtClean="0"/>
              <a:t>body-</a:t>
            </a:r>
            <a:r>
              <a:rPr lang="fr-FR" i="1" dirty="0" err="1" smtClean="0"/>
              <a:t>specific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Environnements inconnus et incontrôlés</a:t>
            </a:r>
          </a:p>
          <a:p>
            <a:pPr lvl="1"/>
            <a:r>
              <a:rPr lang="fr-FR" dirty="0" smtClean="0"/>
              <a:t>Flot continu de données brutes des capteurs</a:t>
            </a:r>
          </a:p>
          <a:p>
            <a:pPr lvl="1"/>
            <a:r>
              <a:rPr lang="fr-FR" dirty="0" smtClean="0"/>
              <a:t>On-line : à chaque instant la perception dépend de l’action en cours</a:t>
            </a:r>
          </a:p>
          <a:p>
            <a:pPr lvl="1"/>
            <a:r>
              <a:rPr lang="fr-FR" dirty="0" smtClean="0"/>
              <a:t>Processus incrémental : les compétences acquises servent à acquérir de nouvelles compétences. 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Apprentissage pour un agent incarné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Apprentissage de patterns d’interaction</a:t>
            </a:r>
          </a:p>
          <a:p>
            <a:r>
              <a:rPr lang="fr-FR" dirty="0" smtClean="0"/>
              <a:t>Construction d’un modèle du monde par l’expérience</a:t>
            </a:r>
          </a:p>
          <a:p>
            <a:pPr>
              <a:buNone/>
            </a:pPr>
            <a:endParaRPr lang="fr-FR" dirty="0"/>
          </a:p>
        </p:txBody>
      </p:sp>
      <p:pic>
        <p:nvPicPr>
          <p:cNvPr id="4" name="Image 3" descr="constructi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270457"/>
            <a:ext cx="5924417" cy="3315604"/>
          </a:xfrm>
          <a:prstGeom prst="rect">
            <a:avLst/>
          </a:prstGeom>
        </p:spPr>
      </p:pic>
      <p:cxnSp>
        <p:nvCxnSpPr>
          <p:cNvPr id="5" name="Connecteur droit avec flèche 4"/>
          <p:cNvCxnSpPr/>
          <p:nvPr/>
        </p:nvCxnSpPr>
        <p:spPr>
          <a:xfrm>
            <a:off x="7740352" y="3150260"/>
            <a:ext cx="0" cy="35283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7740352" y="6030580"/>
            <a:ext cx="839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Temps</a:t>
            </a:r>
            <a:endParaRPr lang="fr-FR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2915816" y="3861048"/>
            <a:ext cx="48965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7740352" y="3645024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Présentation du problème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Umwelt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Notion proposée par Uexküll</a:t>
            </a:r>
          </a:p>
          <a:p>
            <a:r>
              <a:rPr lang="fr-FR" sz="2400" dirty="0" smtClean="0"/>
              <a:t>Désigne le monde propre </a:t>
            </a:r>
          </a:p>
          <a:p>
            <a:pPr>
              <a:buNone/>
            </a:pPr>
            <a:r>
              <a:rPr lang="fr-FR" sz="2400" dirty="0" smtClean="0"/>
              <a:t>(ou monde sensoriel) d’un organisme</a:t>
            </a:r>
          </a:p>
          <a:p>
            <a:r>
              <a:rPr lang="fr-FR" sz="2400" dirty="0" smtClean="0"/>
              <a:t>C’est aussi le monde sémiotique </a:t>
            </a:r>
          </a:p>
          <a:p>
            <a:pPr>
              <a:buNone/>
            </a:pPr>
            <a:r>
              <a:rPr lang="fr-FR" sz="2400" dirty="0" smtClean="0"/>
              <a:t>de l’organisme (porteur de sens)</a:t>
            </a:r>
          </a:p>
          <a:p>
            <a:endParaRPr lang="fr-FR" dirty="0" smtClean="0"/>
          </a:p>
          <a:p>
            <a:r>
              <a:rPr lang="fr-FR" dirty="0" smtClean="0"/>
              <a:t>=&gt; </a:t>
            </a:r>
            <a:r>
              <a:rPr lang="fr-FR" dirty="0" err="1" smtClean="0"/>
              <a:t>Symbol</a:t>
            </a:r>
            <a:r>
              <a:rPr lang="fr-FR" dirty="0" smtClean="0"/>
              <a:t> </a:t>
            </a:r>
            <a:r>
              <a:rPr lang="fr-FR" dirty="0" err="1" smtClean="0"/>
              <a:t>grounding</a:t>
            </a:r>
            <a:r>
              <a:rPr lang="fr-FR" dirty="0" smtClean="0"/>
              <a:t> </a:t>
            </a:r>
            <a:r>
              <a:rPr lang="fr-FR" dirty="0" err="1" smtClean="0"/>
              <a:t>problem</a:t>
            </a:r>
            <a:r>
              <a:rPr lang="fr-FR" dirty="0" smtClean="0"/>
              <a:t> en IA</a:t>
            </a:r>
          </a:p>
          <a:p>
            <a:endParaRPr lang="fr-FR" dirty="0"/>
          </a:p>
        </p:txBody>
      </p:sp>
      <p:pic>
        <p:nvPicPr>
          <p:cNvPr id="4" name="Image 3" descr="Uexküll_wirkkre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412776"/>
            <a:ext cx="3399656" cy="2711897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Approche constructiviste de l’apprentissage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Théorie proposée par Piaget (psychologie)</a:t>
            </a:r>
          </a:p>
          <a:p>
            <a:endParaRPr lang="fr-FR" dirty="0" smtClean="0"/>
          </a:p>
          <a:p>
            <a:r>
              <a:rPr lang="fr-FR" dirty="0" smtClean="0"/>
              <a:t>Rend compte de l’apprentissage sensori-moteur (chez le nouveau né et ensuite)</a:t>
            </a:r>
          </a:p>
          <a:p>
            <a:endParaRPr lang="fr-FR" dirty="0" smtClean="0"/>
          </a:p>
          <a:p>
            <a:r>
              <a:rPr lang="fr-FR" dirty="0" smtClean="0"/>
              <a:t>Apprentissage à partir de rien</a:t>
            </a:r>
          </a:p>
          <a:p>
            <a:endParaRPr lang="fr-FR" dirty="0" smtClean="0"/>
          </a:p>
          <a:p>
            <a:r>
              <a:rPr lang="fr-FR" dirty="0" smtClean="0"/>
              <a:t>Construction d’un modèle du monde par l’interaction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Apprentissage constructiviste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i="1" dirty="0" smtClean="0"/>
              <a:t>« </a:t>
            </a:r>
            <a:r>
              <a:rPr lang="fr-FR" i="1" dirty="0" err="1" smtClean="0"/>
              <a:t>Made-up</a:t>
            </a:r>
            <a:r>
              <a:rPr lang="fr-FR" i="1" dirty="0" smtClean="0"/>
              <a:t> </a:t>
            </a:r>
            <a:r>
              <a:rPr lang="fr-FR" i="1" dirty="0" err="1" smtClean="0"/>
              <a:t>Minds</a:t>
            </a:r>
            <a:r>
              <a:rPr lang="fr-FR" i="1" dirty="0" smtClean="0"/>
              <a:t> »</a:t>
            </a:r>
            <a:r>
              <a:rPr lang="fr-FR" dirty="0" smtClean="0"/>
              <a:t>, </a:t>
            </a:r>
            <a:r>
              <a:rPr lang="fr-FR" dirty="0" err="1" smtClean="0"/>
              <a:t>Dresher</a:t>
            </a:r>
            <a:r>
              <a:rPr lang="fr-FR" dirty="0" smtClean="0"/>
              <a:t>, 1991</a:t>
            </a:r>
          </a:p>
          <a:p>
            <a:pPr>
              <a:buNone/>
            </a:pPr>
            <a:r>
              <a:rPr lang="fr-FR" dirty="0" smtClean="0"/>
              <a:t>   =&gt; </a:t>
            </a:r>
            <a:r>
              <a:rPr lang="fr-FR" b="1" dirty="0" err="1" smtClean="0"/>
              <a:t>Schema</a:t>
            </a:r>
            <a:r>
              <a:rPr lang="fr-FR" b="1" dirty="0" smtClean="0"/>
              <a:t> Learning</a:t>
            </a:r>
          </a:p>
          <a:p>
            <a:endParaRPr lang="fr-FR" dirty="0" smtClean="0"/>
          </a:p>
          <a:p>
            <a:r>
              <a:rPr lang="fr-FR" i="1" dirty="0" smtClean="0"/>
              <a:t>« </a:t>
            </a:r>
            <a:r>
              <a:rPr lang="en-US" i="1" dirty="0" smtClean="0"/>
              <a:t>Constructivist Anticipatory Learning Mechanism ( CALM ) – dealing with partially deterministic and partially observable environments </a:t>
            </a:r>
            <a:r>
              <a:rPr lang="fr-FR" i="1" dirty="0" smtClean="0"/>
              <a:t>», </a:t>
            </a:r>
            <a:r>
              <a:rPr lang="fr-FR" i="1" dirty="0" err="1" smtClean="0"/>
              <a:t>Perrotto</a:t>
            </a:r>
            <a:r>
              <a:rPr lang="fr-FR" i="1" dirty="0" smtClean="0"/>
              <a:t>, 2007</a:t>
            </a:r>
          </a:p>
          <a:p>
            <a:endParaRPr lang="fr-FR" i="1" dirty="0" smtClean="0"/>
          </a:p>
          <a:p>
            <a:r>
              <a:rPr lang="fr-FR" i="1" dirty="0" smtClean="0"/>
              <a:t>« </a:t>
            </a:r>
            <a:r>
              <a:rPr lang="en-US" i="1" dirty="0" smtClean="0"/>
              <a:t>An intrinsically-motivated schema mechanism to model and simulate emergent cognition</a:t>
            </a:r>
            <a:r>
              <a:rPr lang="fr-FR" i="1" dirty="0" smtClean="0"/>
              <a:t>»</a:t>
            </a:r>
            <a:r>
              <a:rPr lang="en-US" i="1" dirty="0" smtClean="0"/>
              <a:t>  </a:t>
            </a:r>
            <a:r>
              <a:rPr lang="en-US" dirty="0" smtClean="0"/>
              <a:t>, </a:t>
            </a:r>
            <a:r>
              <a:rPr lang="en-US" dirty="0" err="1" smtClean="0"/>
              <a:t>Georgeon</a:t>
            </a:r>
            <a:r>
              <a:rPr lang="en-US" dirty="0" smtClean="0"/>
              <a:t>, 2011</a:t>
            </a:r>
            <a:endParaRPr lang="fr-FR" i="1" dirty="0" smtClean="0"/>
          </a:p>
          <a:p>
            <a:endParaRPr lang="fr-FR" i="1" dirty="0" smtClean="0"/>
          </a:p>
          <a:p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Schema</a:t>
            </a:r>
            <a:r>
              <a:rPr lang="fr-FR" dirty="0" smtClean="0"/>
              <a:t> Learning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1340" y="1591236"/>
            <a:ext cx="8229600" cy="4525963"/>
          </a:xfrm>
        </p:spPr>
        <p:txBody>
          <a:bodyPr>
            <a:normAutofit lnSpcReduction="10000"/>
          </a:bodyPr>
          <a:lstStyle/>
          <a:p>
            <a:pPr lvl="1"/>
            <a:r>
              <a:rPr lang="fr-FR" dirty="0" smtClean="0"/>
              <a:t>Ensemble de perceptions S={s</a:t>
            </a:r>
            <a:r>
              <a:rPr lang="fr-FR" baseline="-25000" dirty="0" smtClean="0"/>
              <a:t>1</a:t>
            </a:r>
            <a:r>
              <a:rPr lang="fr-FR" dirty="0" smtClean="0"/>
              <a:t>,s</a:t>
            </a:r>
            <a:r>
              <a:rPr lang="fr-FR" baseline="-25000" dirty="0" smtClean="0"/>
              <a:t>2</a:t>
            </a:r>
            <a:r>
              <a:rPr lang="fr-FR" dirty="0" smtClean="0"/>
              <a:t>,…}</a:t>
            </a:r>
          </a:p>
          <a:p>
            <a:pPr lvl="1"/>
            <a:r>
              <a:rPr lang="fr-FR" dirty="0" smtClean="0"/>
              <a:t>Ensemble d’actions A={a</a:t>
            </a:r>
            <a:r>
              <a:rPr lang="fr-FR" baseline="-25000" dirty="0" smtClean="0"/>
              <a:t>1</a:t>
            </a:r>
            <a:r>
              <a:rPr lang="fr-FR" dirty="0" smtClean="0"/>
              <a:t>, a</a:t>
            </a:r>
            <a:r>
              <a:rPr lang="fr-FR" baseline="-25000" dirty="0" smtClean="0"/>
              <a:t>2</a:t>
            </a:r>
            <a:r>
              <a:rPr lang="fr-FR" dirty="0" smtClean="0"/>
              <a:t>,…}</a:t>
            </a:r>
          </a:p>
          <a:p>
            <a:pPr lvl="1"/>
            <a:r>
              <a:rPr lang="fr-FR" dirty="0" err="1" smtClean="0"/>
              <a:t>Schema</a:t>
            </a:r>
            <a:r>
              <a:rPr lang="fr-FR" dirty="0" smtClean="0"/>
              <a:t> :  </a:t>
            </a:r>
            <a:r>
              <a:rPr lang="fr-FR" i="1" dirty="0" smtClean="0"/>
              <a:t>C ---a</a:t>
            </a:r>
            <a:r>
              <a:rPr lang="fr-FR" i="1" baseline="-25000" dirty="0" smtClean="0"/>
              <a:t>i</a:t>
            </a:r>
            <a:r>
              <a:rPr lang="fr-FR" i="1" dirty="0" smtClean="0"/>
              <a:t>---&gt; R </a:t>
            </a:r>
            <a:r>
              <a:rPr lang="fr-FR" sz="2600" i="1" dirty="0" smtClean="0"/>
              <a:t>(Contexte-action-Résultat)</a:t>
            </a:r>
          </a:p>
          <a:p>
            <a:endParaRPr lang="fr-FR" sz="3000" i="1" dirty="0" smtClean="0"/>
          </a:p>
          <a:p>
            <a:r>
              <a:rPr lang="fr-FR" sz="3000" dirty="0" err="1" smtClean="0"/>
              <a:t>Schema</a:t>
            </a:r>
            <a:r>
              <a:rPr lang="fr-FR" sz="3000" dirty="0" smtClean="0"/>
              <a:t> </a:t>
            </a:r>
            <a:r>
              <a:rPr lang="fr-FR" sz="3000" i="1" dirty="0" smtClean="0"/>
              <a:t>applicable </a:t>
            </a:r>
            <a:r>
              <a:rPr lang="fr-FR" sz="3000" dirty="0" smtClean="0"/>
              <a:t>: contexte satisfait</a:t>
            </a:r>
          </a:p>
          <a:p>
            <a:r>
              <a:rPr lang="fr-FR" sz="3000" dirty="0" err="1" smtClean="0"/>
              <a:t>Schema</a:t>
            </a:r>
            <a:r>
              <a:rPr lang="fr-FR" sz="3000" dirty="0" smtClean="0"/>
              <a:t> </a:t>
            </a:r>
            <a:r>
              <a:rPr lang="fr-FR" sz="3000" i="1" dirty="0" smtClean="0"/>
              <a:t>activé</a:t>
            </a:r>
            <a:r>
              <a:rPr lang="fr-FR" sz="3000" dirty="0" smtClean="0"/>
              <a:t> : l’action est exécutée</a:t>
            </a:r>
          </a:p>
          <a:p>
            <a:r>
              <a:rPr lang="fr-FR" sz="3000" dirty="0" err="1" smtClean="0"/>
              <a:t>Schema</a:t>
            </a:r>
            <a:r>
              <a:rPr lang="fr-FR" sz="3000" dirty="0" smtClean="0"/>
              <a:t> </a:t>
            </a:r>
            <a:r>
              <a:rPr lang="fr-FR" sz="3000" i="1" dirty="0" smtClean="0"/>
              <a:t>réussi</a:t>
            </a:r>
            <a:r>
              <a:rPr lang="fr-FR" sz="3000" dirty="0" smtClean="0"/>
              <a:t> : le résultat prédit est observé</a:t>
            </a:r>
            <a:r>
              <a:rPr lang="fr-FR" sz="3000" i="1" dirty="0" smtClean="0"/>
              <a:t> </a:t>
            </a:r>
          </a:p>
          <a:p>
            <a:endParaRPr lang="fr-FR" sz="3000" i="1" dirty="0" smtClean="0"/>
          </a:p>
          <a:p>
            <a:r>
              <a:rPr lang="fr-FR" sz="3000" dirty="0" smtClean="0"/>
              <a:t>Fiabilité</a:t>
            </a:r>
            <a:r>
              <a:rPr lang="fr-FR" sz="3000" i="1" dirty="0" smtClean="0"/>
              <a:t> (</a:t>
            </a:r>
            <a:r>
              <a:rPr lang="fr-FR" sz="3000" i="1" dirty="0" err="1" smtClean="0"/>
              <a:t>Reliability</a:t>
            </a:r>
            <a:r>
              <a:rPr lang="fr-FR" sz="3000" i="1" dirty="0" smtClean="0"/>
              <a:t>) :  </a:t>
            </a:r>
          </a:p>
        </p:txBody>
      </p:sp>
      <p:pic>
        <p:nvPicPr>
          <p:cNvPr id="4" name="Image 3" descr="reliabil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62271" y="5568380"/>
            <a:ext cx="4439681" cy="441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Schema</a:t>
            </a:r>
            <a:r>
              <a:rPr lang="fr-FR" dirty="0" smtClean="0"/>
              <a:t> Learning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Deux principales  phases :</a:t>
            </a:r>
          </a:p>
          <a:p>
            <a:pPr lvl="1"/>
            <a:r>
              <a:rPr lang="fr-FR" sz="2400" dirty="0" smtClean="0"/>
              <a:t>Découverte : analyse statistique de l’influence des actions sur le contexte</a:t>
            </a:r>
          </a:p>
          <a:p>
            <a:pPr lvl="1"/>
            <a:r>
              <a:rPr lang="fr-FR" sz="2400" dirty="0" smtClean="0"/>
              <a:t>Affinement : spécification du contexte pour augmenter la fiabilité</a:t>
            </a:r>
          </a:p>
          <a:p>
            <a:pPr lvl="1"/>
            <a:endParaRPr lang="fr-FR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3429000"/>
            <a:ext cx="4248472" cy="31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Items synthétiques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Servent à exprimer une propriété cachée de l’environnement</a:t>
            </a:r>
          </a:p>
          <a:p>
            <a:endParaRPr lang="fr-FR" dirty="0" smtClean="0"/>
          </a:p>
          <a:p>
            <a:r>
              <a:rPr lang="fr-FR" dirty="0" smtClean="0"/>
              <a:t>La fiabilité d’un schéma peut dépendre d’un facteur environnemental non perçu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Un Item synthétique réifie un </a:t>
            </a:r>
            <a:r>
              <a:rPr lang="fr-FR" dirty="0" err="1" smtClean="0"/>
              <a:t>schema</a:t>
            </a:r>
            <a:r>
              <a:rPr lang="fr-FR" dirty="0" smtClean="0"/>
              <a:t> hôte :</a:t>
            </a:r>
          </a:p>
          <a:p>
            <a:pPr lvl="1"/>
            <a:r>
              <a:rPr lang="fr-FR" dirty="0" smtClean="0"/>
              <a:t>Lorsque ce </a:t>
            </a:r>
            <a:r>
              <a:rPr lang="fr-FR" dirty="0" err="1" smtClean="0"/>
              <a:t>shema</a:t>
            </a:r>
            <a:r>
              <a:rPr lang="fr-FR" dirty="0" smtClean="0"/>
              <a:t> est réussi : l’item syn. est à 1</a:t>
            </a:r>
          </a:p>
          <a:p>
            <a:pPr lvl="1"/>
            <a:r>
              <a:rPr lang="fr-FR" dirty="0" smtClean="0"/>
              <a:t>Lorsque ce </a:t>
            </a:r>
            <a:r>
              <a:rPr lang="fr-FR" dirty="0" err="1" smtClean="0"/>
              <a:t>shema</a:t>
            </a:r>
            <a:r>
              <a:rPr lang="fr-FR" dirty="0" smtClean="0"/>
              <a:t> échoue : l’item syn. est à 0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Items synthétiques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L’item syn. est utilisé comme un capteur :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On peut savoir sa valeur de façon rétroactive en activant le </a:t>
            </a:r>
            <a:r>
              <a:rPr lang="fr-FR" dirty="0" err="1" smtClean="0"/>
              <a:t>schema</a:t>
            </a:r>
            <a:r>
              <a:rPr lang="fr-FR" dirty="0" smtClean="0"/>
              <a:t> hôte</a:t>
            </a:r>
          </a:p>
          <a:p>
            <a:pPr lvl="1"/>
            <a:r>
              <a:rPr lang="fr-FR" dirty="0" smtClean="0"/>
              <a:t>Lorsque on a des </a:t>
            </a:r>
            <a:r>
              <a:rPr lang="fr-FR" dirty="0" err="1" smtClean="0"/>
              <a:t>schemas</a:t>
            </a:r>
            <a:r>
              <a:rPr lang="fr-FR" dirty="0" smtClean="0"/>
              <a:t> suffisamment fiables, on peut prédire sa valeur de façon non rétroactive, et l’utilisé comme n’importe quelle autre perception</a:t>
            </a:r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items synthétiques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Ceci permet la montée en abstraction, pour dépasser l’intelligence sensori-motrice</a:t>
            </a:r>
          </a:p>
          <a:p>
            <a:pPr lvl="1"/>
            <a:r>
              <a:rPr lang="fr-FR" dirty="0" smtClean="0"/>
              <a:t>Peut représenter :</a:t>
            </a:r>
          </a:p>
          <a:p>
            <a:pPr lvl="2"/>
            <a:r>
              <a:rPr lang="fr-FR" dirty="0" smtClean="0"/>
              <a:t>Une propriété cachée</a:t>
            </a:r>
          </a:p>
          <a:p>
            <a:pPr lvl="2"/>
            <a:r>
              <a:rPr lang="fr-FR" dirty="0" smtClean="0"/>
              <a:t>Une étape séquentielle</a:t>
            </a:r>
          </a:p>
          <a:p>
            <a:pPr lvl="2"/>
            <a:r>
              <a:rPr lang="fr-FR" dirty="0" smtClean="0"/>
              <a:t>Un concept abstrait utile à la cognition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La représentation de plus haut niveau est reliée au système sensori-moteur (réponse au </a:t>
            </a:r>
            <a:r>
              <a:rPr lang="fr-FR" dirty="0" err="1" smtClean="0"/>
              <a:t>symbol</a:t>
            </a:r>
            <a:r>
              <a:rPr lang="fr-FR" dirty="0" smtClean="0"/>
              <a:t> </a:t>
            </a:r>
            <a:r>
              <a:rPr lang="fr-FR" dirty="0" err="1" smtClean="0"/>
              <a:t>grounding</a:t>
            </a:r>
            <a:r>
              <a:rPr lang="fr-FR" dirty="0" smtClean="0"/>
              <a:t> </a:t>
            </a:r>
            <a:r>
              <a:rPr lang="fr-FR" dirty="0" err="1" smtClean="0"/>
              <a:t>prob</a:t>
            </a:r>
            <a:r>
              <a:rPr lang="fr-FR" dirty="0" smtClean="0"/>
              <a:t>.)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Inconvénients et enjeux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Systèmes gourmands en ressources</a:t>
            </a:r>
          </a:p>
          <a:p>
            <a:endParaRPr lang="fr-FR" dirty="0" smtClean="0"/>
          </a:p>
          <a:p>
            <a:r>
              <a:rPr lang="fr-FR" dirty="0" smtClean="0"/>
              <a:t>Difficile à appliquer au domaine « réel »</a:t>
            </a:r>
          </a:p>
          <a:p>
            <a:endParaRPr lang="fr-FR" dirty="0" smtClean="0"/>
          </a:p>
          <a:p>
            <a:r>
              <a:rPr lang="fr-FR" dirty="0" smtClean="0"/>
              <a:t>Domaine nouveau : pas d’applications pratiques réalisées</a:t>
            </a:r>
          </a:p>
          <a:p>
            <a:endParaRPr lang="fr-FR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Modèle général</a:t>
            </a:r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L’intelligence ambiante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</p:txBody>
      </p:sp>
      <p:pic>
        <p:nvPicPr>
          <p:cNvPr id="4" name="Image 3" descr="home-autom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628800"/>
            <a:ext cx="5184576" cy="44760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Caractéristique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Approche décentralisée</a:t>
            </a:r>
          </a:p>
          <a:p>
            <a:pPr lvl="1"/>
            <a:r>
              <a:rPr lang="fr-FR" dirty="0" smtClean="0"/>
              <a:t>Agents variations : discrétisation de l’expérience</a:t>
            </a:r>
          </a:p>
          <a:p>
            <a:pPr lvl="2"/>
            <a:r>
              <a:rPr lang="fr-FR" dirty="0" smtClean="0"/>
              <a:t>Variations stockées dans une mémoire à court terme</a:t>
            </a:r>
          </a:p>
          <a:p>
            <a:pPr lvl="1"/>
            <a:r>
              <a:rPr lang="fr-FR" dirty="0" smtClean="0"/>
              <a:t>Agents concepts : (équivalent </a:t>
            </a:r>
            <a:r>
              <a:rPr lang="fr-FR" dirty="0" err="1" smtClean="0"/>
              <a:t>schema</a:t>
            </a:r>
            <a:r>
              <a:rPr lang="fr-FR" dirty="0" smtClean="0"/>
              <a:t>)</a:t>
            </a:r>
          </a:p>
          <a:p>
            <a:pPr lvl="2"/>
            <a:r>
              <a:rPr lang="fr-FR" dirty="0" smtClean="0"/>
              <a:t>Ensemble de variations</a:t>
            </a:r>
          </a:p>
          <a:p>
            <a:pPr lvl="2"/>
            <a:r>
              <a:rPr lang="fr-FR" dirty="0" smtClean="0"/>
              <a:t>Enregistre un mémoire à long terme</a:t>
            </a:r>
          </a:p>
          <a:p>
            <a:pPr lvl="2"/>
            <a:r>
              <a:rPr lang="fr-FR" dirty="0" smtClean="0"/>
              <a:t>Cherchent des régularités pour se spécifier ou se différencier</a:t>
            </a:r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Agent Variation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53135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Discrétisation de l’expérience</a:t>
            </a:r>
          </a:p>
          <a:p>
            <a:r>
              <a:rPr lang="fr-FR" dirty="0" smtClean="0"/>
              <a:t>Ensemble de critères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Objectif : auto-paramétrage</a:t>
            </a:r>
            <a:endParaRPr lang="fr-FR" dirty="0"/>
          </a:p>
        </p:txBody>
      </p:sp>
      <p:pic>
        <p:nvPicPr>
          <p:cNvPr id="6" name="Espace réservé du contenu 3" descr="expva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01969" y="2708920"/>
            <a:ext cx="3940061" cy="2832389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Modèle général</a:t>
            </a:r>
            <a:endParaRPr lang="fr-FR" dirty="0"/>
          </a:p>
        </p:txBody>
      </p:sp>
      <p:pic>
        <p:nvPicPr>
          <p:cNvPr id="6" name="Espace réservé pour une image  4" descr="ssmdl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72" r="172"/>
          <a:stretch>
            <a:fillRect/>
          </a:stretch>
        </p:blipFill>
        <p:spPr>
          <a:xfrm>
            <a:off x="1554716" y="1600200"/>
            <a:ext cx="6034567" cy="45259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fr-FR" dirty="0" smtClean="0"/>
          </a:p>
          <a:p>
            <a:r>
              <a:rPr lang="fr-FR" dirty="0" smtClean="0"/>
              <a:t>Permettre d’adapter les approches d’apprentissage constructiviste et développementale au problème de l’intelligence ambiante, tout en gérant l’aspect continu et indéterministe du monde réel.</a:t>
            </a:r>
          </a:p>
          <a:p>
            <a:r>
              <a:rPr lang="fr-FR" dirty="0" smtClean="0"/>
              <a:t>On précisera comment plus précisément dans la prochaine présentation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Fin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Qu’est-ce que l’intelligence ambiante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Définition proposée par </a:t>
            </a:r>
            <a:r>
              <a:rPr lang="fr-FR" dirty="0" err="1" smtClean="0"/>
              <a:t>Aztiria</a:t>
            </a:r>
            <a:r>
              <a:rPr lang="fr-FR" dirty="0" smtClean="0"/>
              <a:t> : </a:t>
            </a:r>
          </a:p>
          <a:p>
            <a:pPr lvl="2"/>
            <a:r>
              <a:rPr lang="en-US" i="1" dirty="0" smtClean="0"/>
              <a:t>Ambient Intelligence (</a:t>
            </a:r>
            <a:r>
              <a:rPr lang="en-US" i="1" dirty="0" err="1" smtClean="0"/>
              <a:t>AmI</a:t>
            </a:r>
            <a:r>
              <a:rPr lang="en-US" i="1" dirty="0" smtClean="0"/>
              <a:t>) can be understood as ‘a digital environment that </a:t>
            </a:r>
            <a:r>
              <a:rPr lang="en-US" b="1" i="1" dirty="0" smtClean="0"/>
              <a:t>proactively, </a:t>
            </a:r>
            <a:r>
              <a:rPr lang="en-US" i="1" dirty="0" smtClean="0"/>
              <a:t>but</a:t>
            </a:r>
            <a:r>
              <a:rPr lang="en-US" b="1" i="1" dirty="0" smtClean="0"/>
              <a:t> sensibly, supports people in their daily lives</a:t>
            </a:r>
            <a:r>
              <a:rPr lang="en-US" i="1" dirty="0" smtClean="0"/>
              <a:t>’. Such systems can </a:t>
            </a:r>
            <a:r>
              <a:rPr lang="en-US" b="1" i="1" dirty="0" smtClean="0"/>
              <a:t>improve the life of users </a:t>
            </a:r>
            <a:r>
              <a:rPr lang="en-US" i="1" dirty="0" smtClean="0"/>
              <a:t>in many ways: for example, by making an environment </a:t>
            </a:r>
            <a:r>
              <a:rPr lang="en-US" b="1" i="1" dirty="0" smtClean="0"/>
              <a:t>safer</a:t>
            </a:r>
            <a:r>
              <a:rPr lang="en-US" i="1" dirty="0" smtClean="0"/>
              <a:t>, more </a:t>
            </a:r>
            <a:r>
              <a:rPr lang="en-US" b="1" i="1" dirty="0" smtClean="0"/>
              <a:t>comfortable</a:t>
            </a:r>
            <a:r>
              <a:rPr lang="en-US" i="1" dirty="0" smtClean="0"/>
              <a:t> and more </a:t>
            </a:r>
            <a:r>
              <a:rPr lang="en-US" b="1" i="1" dirty="0" smtClean="0"/>
              <a:t>energy efficient</a:t>
            </a:r>
            <a:r>
              <a:rPr lang="en-US" i="1" dirty="0" smtClean="0"/>
              <a:t>. These environments should achieve such goals </a:t>
            </a:r>
            <a:r>
              <a:rPr lang="en-US" b="1" i="1" dirty="0" smtClean="0"/>
              <a:t>without creating any extra burden to the users</a:t>
            </a:r>
            <a:r>
              <a:rPr lang="en-US" i="1" dirty="0" smtClean="0"/>
              <a:t> so as to maximize </a:t>
            </a:r>
            <a:r>
              <a:rPr lang="en-US" b="1" i="1" dirty="0" smtClean="0"/>
              <a:t>users’ acceptance</a:t>
            </a:r>
            <a:r>
              <a:rPr lang="en-US" i="1" dirty="0" smtClean="0"/>
              <a:t>.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 de l’entreprise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Architecture multi-agent hybride</a:t>
            </a:r>
          </a:p>
          <a:p>
            <a:pPr lvl="1"/>
            <a:r>
              <a:rPr lang="fr-FR" sz="1800" dirty="0" smtClean="0"/>
              <a:t>SMA réactif (gestion du hardware(capteurs et actionneurs))</a:t>
            </a:r>
          </a:p>
          <a:p>
            <a:pPr lvl="1"/>
            <a:r>
              <a:rPr lang="fr-FR" sz="1800" dirty="0" smtClean="0"/>
              <a:t>SMA cognitif (gestion des objectifs, des scénarios et des interfaces)</a:t>
            </a:r>
          </a:p>
          <a:p>
            <a:pPr lvl="1">
              <a:buNone/>
            </a:pPr>
            <a:endParaRPr lang="fr-FR" dirty="0" smtClean="0"/>
          </a:p>
          <a:p>
            <a:pPr lvl="1"/>
            <a:endParaRPr lang="fr-FR" dirty="0"/>
          </a:p>
        </p:txBody>
      </p:sp>
      <p:pic>
        <p:nvPicPr>
          <p:cNvPr id="4" name="Image 3" descr="schemahemissimplifi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06686" y="2780928"/>
            <a:ext cx="3930629" cy="39418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 de l’entreprise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objectifs du système sont multiples :</a:t>
            </a:r>
          </a:p>
          <a:p>
            <a:pPr lvl="1"/>
            <a:r>
              <a:rPr lang="fr-FR" dirty="0" smtClean="0"/>
              <a:t>Monitoring</a:t>
            </a:r>
          </a:p>
          <a:p>
            <a:pPr lvl="1"/>
            <a:r>
              <a:rPr lang="fr-FR" dirty="0" smtClean="0"/>
              <a:t>Gestion de l’énergie</a:t>
            </a:r>
          </a:p>
          <a:p>
            <a:pPr lvl="1"/>
            <a:r>
              <a:rPr lang="fr-FR" dirty="0" smtClean="0"/>
              <a:t>Gestion du confort</a:t>
            </a:r>
          </a:p>
          <a:p>
            <a:pPr lvl="1"/>
            <a:r>
              <a:rPr lang="fr-FR" dirty="0" smtClean="0"/>
              <a:t>Sécurité</a:t>
            </a:r>
          </a:p>
          <a:p>
            <a:pPr lvl="1"/>
            <a:r>
              <a:rPr lang="fr-FR" dirty="0" smtClean="0"/>
              <a:t>Automatismes</a:t>
            </a:r>
          </a:p>
          <a:p>
            <a:endParaRPr lang="fr-FR" dirty="0" smtClean="0"/>
          </a:p>
          <a:p>
            <a:r>
              <a:rPr lang="fr-FR" dirty="0" smtClean="0"/>
              <a:t>Pour arriver à tout cela, une capacité d’apprentissage semble nécessaire.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L’apprentissage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Objectifs: </a:t>
            </a:r>
          </a:p>
          <a:p>
            <a:r>
              <a:rPr lang="fr-FR" dirty="0" smtClean="0"/>
              <a:t>Améliorer la </a:t>
            </a:r>
            <a:r>
              <a:rPr lang="fr-FR" b="1" dirty="0" smtClean="0"/>
              <a:t>capacité d’adaptation</a:t>
            </a:r>
            <a:r>
              <a:rPr lang="fr-FR" dirty="0" smtClean="0"/>
              <a:t> du système</a:t>
            </a:r>
            <a:r>
              <a:rPr lang="fr-FR" b="1" dirty="0" smtClean="0"/>
              <a:t> </a:t>
            </a:r>
            <a:r>
              <a:rPr lang="fr-FR" dirty="0" smtClean="0"/>
              <a:t>à son environnement </a:t>
            </a:r>
          </a:p>
          <a:p>
            <a:pPr lvl="1"/>
            <a:r>
              <a:rPr lang="fr-FR" sz="2400" dirty="0" smtClean="0"/>
              <a:t>(état du monde physique, objectifs utilisateurs, contraintes futures, etc.)</a:t>
            </a:r>
            <a:endParaRPr lang="fr-FR" dirty="0" smtClean="0"/>
          </a:p>
          <a:p>
            <a:r>
              <a:rPr lang="fr-FR" b="1" dirty="0" smtClean="0"/>
              <a:t>Simplifier l’utilisation</a:t>
            </a:r>
            <a:r>
              <a:rPr lang="fr-FR" dirty="0" smtClean="0"/>
              <a:t> d’un système complexe pour l’utilisateur. </a:t>
            </a:r>
          </a:p>
          <a:p>
            <a:pPr lvl="1"/>
            <a:r>
              <a:rPr lang="fr-FR" sz="2400" dirty="0" smtClean="0"/>
              <a:t>Son intervention doit être minimisée et son confort maximisé.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Que peut-on vouloir apprendre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modèle de l’environnement :</a:t>
            </a:r>
          </a:p>
          <a:p>
            <a:pPr lvl="1"/>
            <a:r>
              <a:rPr lang="fr-FR" dirty="0" smtClean="0"/>
              <a:t>Relations entre les variables</a:t>
            </a:r>
          </a:p>
          <a:p>
            <a:pPr lvl="1"/>
            <a:r>
              <a:rPr lang="fr-FR" dirty="0" smtClean="0"/>
              <a:t>Comportement des actionneurs</a:t>
            </a:r>
          </a:p>
          <a:p>
            <a:pPr lvl="1"/>
            <a:r>
              <a:rPr lang="fr-FR" dirty="0" smtClean="0"/>
              <a:t>Comment réaliser des objectifs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Le comportement de l’utilisateur :</a:t>
            </a:r>
          </a:p>
          <a:p>
            <a:pPr lvl="1"/>
            <a:r>
              <a:rPr lang="fr-FR" dirty="0" smtClean="0"/>
              <a:t>Ses préférences</a:t>
            </a:r>
          </a:p>
          <a:p>
            <a:pPr lvl="1"/>
            <a:r>
              <a:rPr lang="fr-FR" dirty="0" smtClean="0"/>
              <a:t>Ses habitudes</a:t>
            </a:r>
          </a:p>
          <a:p>
            <a:pPr lvl="1"/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1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</TotalTime>
  <Words>1217</Words>
  <Application>Microsoft Office PowerPoint</Application>
  <PresentationFormat>Affichage à l'écran (4:3)</PresentationFormat>
  <Paragraphs>285</Paragraphs>
  <Slides>44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44</vt:i4>
      </vt:variant>
    </vt:vector>
  </HeadingPairs>
  <TitlesOfParts>
    <vt:vector size="45" baseType="lpstr">
      <vt:lpstr>Thème1</vt:lpstr>
      <vt:lpstr>Réunion d’équipe SMA</vt:lpstr>
      <vt:lpstr>Plan de la présentation</vt:lpstr>
      <vt:lpstr>Présentation du problème</vt:lpstr>
      <vt:lpstr>L’intelligence ambiante</vt:lpstr>
      <vt:lpstr>Qu’est-ce que l’intelligence ambiante ?</vt:lpstr>
      <vt:lpstr>Projet de l’entreprise</vt:lpstr>
      <vt:lpstr>Projet de l’entreprise</vt:lpstr>
      <vt:lpstr>L’apprentissage</vt:lpstr>
      <vt:lpstr>Que peut-on vouloir apprendre ?</vt:lpstr>
      <vt:lpstr>Caractéristiques du domaine</vt:lpstr>
      <vt:lpstr>Etat de l’art</vt:lpstr>
      <vt:lpstr>Etat de l’art</vt:lpstr>
      <vt:lpstr>Apprentissage</vt:lpstr>
      <vt:lpstr>Apprentissage</vt:lpstr>
      <vt:lpstr>Apprentissage</vt:lpstr>
      <vt:lpstr>Apprentissage</vt:lpstr>
      <vt:lpstr>Apprentissage Supervisé</vt:lpstr>
      <vt:lpstr>Apprentissage par renforcement</vt:lpstr>
      <vt:lpstr>Apprentissage non supervisé</vt:lpstr>
      <vt:lpstr>Conclusions sur l’apprentissage</vt:lpstr>
      <vt:lpstr>Conclusions sur l’apprentissage</vt:lpstr>
      <vt:lpstr>Etat de l’art</vt:lpstr>
      <vt:lpstr>Les travaux sur l’intelligence ambiante</vt:lpstr>
      <vt:lpstr>Les travaux sur l’intelligence ambiante</vt:lpstr>
      <vt:lpstr>Conclusion sur l’intelligence ambiante</vt:lpstr>
      <vt:lpstr>Etat de l’art</vt:lpstr>
      <vt:lpstr>Un agent incarné</vt:lpstr>
      <vt:lpstr>La robotique développementale</vt:lpstr>
      <vt:lpstr>Apprentissage pour un agent incarné</vt:lpstr>
      <vt:lpstr>Umwelt</vt:lpstr>
      <vt:lpstr>Approche constructiviste de l’apprentissage</vt:lpstr>
      <vt:lpstr>Apprentissage constructiviste</vt:lpstr>
      <vt:lpstr>Schema Learning</vt:lpstr>
      <vt:lpstr>Schema Learning</vt:lpstr>
      <vt:lpstr>Les Items synthétiques</vt:lpstr>
      <vt:lpstr>Les Items synthétiques</vt:lpstr>
      <vt:lpstr>Les items synthétiques</vt:lpstr>
      <vt:lpstr>Inconvénients et enjeux</vt:lpstr>
      <vt:lpstr>Modèle général</vt:lpstr>
      <vt:lpstr>Caractéristique</vt:lpstr>
      <vt:lpstr>Agent Variation</vt:lpstr>
      <vt:lpstr>Modèle général</vt:lpstr>
      <vt:lpstr>Objectif</vt:lpstr>
      <vt:lpstr>Fin</vt:lpstr>
    </vt:vector>
  </TitlesOfParts>
  <Company>ubiant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mazac</dc:creator>
  <cp:lastModifiedBy>mazac</cp:lastModifiedBy>
  <cp:revision>139</cp:revision>
  <dcterms:created xsi:type="dcterms:W3CDTF">2012-11-20T08:45:41Z</dcterms:created>
  <dcterms:modified xsi:type="dcterms:W3CDTF">2012-11-29T17:33:58Z</dcterms:modified>
</cp:coreProperties>
</file>