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6" r:id="rId1"/>
  </p:sldMasterIdLst>
  <p:notesMasterIdLst>
    <p:notesMasterId r:id="rId34"/>
  </p:notesMasterIdLst>
  <p:sldIdLst>
    <p:sldId id="256" r:id="rId2"/>
    <p:sldId id="283" r:id="rId3"/>
    <p:sldId id="313" r:id="rId4"/>
    <p:sldId id="312" r:id="rId5"/>
    <p:sldId id="315" r:id="rId6"/>
    <p:sldId id="314" r:id="rId7"/>
    <p:sldId id="326" r:id="rId8"/>
    <p:sldId id="325" r:id="rId9"/>
    <p:sldId id="316" r:id="rId10"/>
    <p:sldId id="317" r:id="rId11"/>
    <p:sldId id="318" r:id="rId12"/>
    <p:sldId id="320" r:id="rId13"/>
    <p:sldId id="328" r:id="rId14"/>
    <p:sldId id="319" r:id="rId15"/>
    <p:sldId id="333" r:id="rId16"/>
    <p:sldId id="321" r:id="rId17"/>
    <p:sldId id="322" r:id="rId18"/>
    <p:sldId id="323" r:id="rId19"/>
    <p:sldId id="327" r:id="rId20"/>
    <p:sldId id="331" r:id="rId21"/>
    <p:sldId id="330" r:id="rId22"/>
    <p:sldId id="332" r:id="rId23"/>
    <p:sldId id="334" r:id="rId24"/>
    <p:sldId id="335" r:id="rId25"/>
    <p:sldId id="341" r:id="rId26"/>
    <p:sldId id="342" r:id="rId27"/>
    <p:sldId id="345" r:id="rId28"/>
    <p:sldId id="343" r:id="rId29"/>
    <p:sldId id="344" r:id="rId30"/>
    <p:sldId id="348" r:id="rId31"/>
    <p:sldId id="347" r:id="rId32"/>
    <p:sldId id="349"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240BF71-5CE9-48E2-B68A-DF2DC2124EF6}" type="datetimeFigureOut">
              <a:rPr lang="fr-FR"/>
              <a:pPr>
                <a:defRPr/>
              </a:pPr>
              <a:t>17/03/2015</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r-F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FA9CF1B-A7AE-4A90-AAE3-D466366472F0}"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89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VE" dirty="0" smtClean="0"/>
          </a:p>
        </p:txBody>
      </p:sp>
      <p:sp>
        <p:nvSpPr>
          <p:cNvPr id="3891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61175B-BF48-427D-A8EB-570606F23832}" type="slidenum">
              <a:rPr lang="fr-FR" smtClean="0"/>
              <a:pPr fontAlgn="base">
                <a:spcBef>
                  <a:spcPct val="0"/>
                </a:spcBef>
                <a:spcAft>
                  <a:spcPct val="0"/>
                </a:spcAft>
                <a:defRPr/>
              </a:pPr>
              <a:t>1</a:t>
            </a:fld>
            <a:endParaRPr lang="fr-FR"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10</a:t>
            </a:fld>
            <a:endParaRPr lang="fr-FR"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11</a:t>
            </a:fld>
            <a:endParaRPr lang="fr-FR"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12</a:t>
            </a:fld>
            <a:endParaRPr lang="fr-FR"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13</a:t>
            </a:fld>
            <a:endParaRPr lang="fr-FR"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14</a:t>
            </a:fld>
            <a:endParaRPr lang="fr-FR"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15</a:t>
            </a:fld>
            <a:endParaRPr lang="fr-FR"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16</a:t>
            </a:fld>
            <a:endParaRPr lang="fr-FR"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17</a:t>
            </a:fld>
            <a:endParaRPr lang="fr-FR"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18</a:t>
            </a:fld>
            <a:endParaRPr lang="fr-FR"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19</a:t>
            </a:fld>
            <a:endParaRPr 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2</a:t>
            </a:fld>
            <a:endParaRPr lang="fr-FR"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20</a:t>
            </a:fld>
            <a:endParaRPr lang="fr-FR"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21</a:t>
            </a:fld>
            <a:endParaRPr lang="fr-FR"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22</a:t>
            </a:fld>
            <a:endParaRPr lang="fr-FR"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23</a:t>
            </a:fld>
            <a:endParaRPr lang="fr-FR"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24</a:t>
            </a:fld>
            <a:endParaRPr lang="fr-FR"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665E3D-5E46-4681-896B-7B00BFA91565}" type="slidenum">
              <a:rPr lang="fr-FR" smtClean="0"/>
              <a:pPr fontAlgn="base">
                <a:spcBef>
                  <a:spcPct val="0"/>
                </a:spcBef>
                <a:spcAft>
                  <a:spcPct val="0"/>
                </a:spcAft>
                <a:defRPr/>
              </a:pPr>
              <a:t>25</a:t>
            </a:fld>
            <a:endParaRPr lang="fr-F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665E3D-5E46-4681-896B-7B00BFA91565}" type="slidenum">
              <a:rPr lang="fr-FR" smtClean="0"/>
              <a:pPr fontAlgn="base">
                <a:spcBef>
                  <a:spcPct val="0"/>
                </a:spcBef>
                <a:spcAft>
                  <a:spcPct val="0"/>
                </a:spcAft>
                <a:defRPr/>
              </a:pPr>
              <a:t>26</a:t>
            </a:fld>
            <a:endParaRPr lang="fr-F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665E3D-5E46-4681-896B-7B00BFA91565}" type="slidenum">
              <a:rPr lang="fr-FR" smtClean="0"/>
              <a:pPr fontAlgn="base">
                <a:spcBef>
                  <a:spcPct val="0"/>
                </a:spcBef>
                <a:spcAft>
                  <a:spcPct val="0"/>
                </a:spcAft>
                <a:defRPr/>
              </a:pPr>
              <a:t>27</a:t>
            </a:fld>
            <a:endParaRPr lang="fr-F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665E3D-5E46-4681-896B-7B00BFA91565}" type="slidenum">
              <a:rPr lang="fr-FR" smtClean="0"/>
              <a:pPr fontAlgn="base">
                <a:spcBef>
                  <a:spcPct val="0"/>
                </a:spcBef>
                <a:spcAft>
                  <a:spcPct val="0"/>
                </a:spcAft>
                <a:defRPr/>
              </a:pPr>
              <a:t>28</a:t>
            </a:fld>
            <a:endParaRPr lang="fr-F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665E3D-5E46-4681-896B-7B00BFA91565}" type="slidenum">
              <a:rPr lang="fr-FR" smtClean="0"/>
              <a:pPr fontAlgn="base">
                <a:spcBef>
                  <a:spcPct val="0"/>
                </a:spcBef>
                <a:spcAft>
                  <a:spcPct val="0"/>
                </a:spcAft>
                <a:defRPr/>
              </a:pPr>
              <a:t>29</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3</a:t>
            </a:fld>
            <a:endParaRPr lang="fr-FR"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665E3D-5E46-4681-896B-7B00BFA91565}" type="slidenum">
              <a:rPr lang="fr-FR" smtClean="0"/>
              <a:pPr fontAlgn="base">
                <a:spcBef>
                  <a:spcPct val="0"/>
                </a:spcBef>
                <a:spcAft>
                  <a:spcPct val="0"/>
                </a:spcAft>
                <a:defRPr/>
              </a:pPr>
              <a:t>30</a:t>
            </a:fld>
            <a:endParaRPr lang="fr-F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665E3D-5E46-4681-896B-7B00BFA91565}" type="slidenum">
              <a:rPr lang="fr-FR" smtClean="0"/>
              <a:pPr fontAlgn="base">
                <a:spcBef>
                  <a:spcPct val="0"/>
                </a:spcBef>
                <a:spcAft>
                  <a:spcPct val="0"/>
                </a:spcAft>
                <a:defRPr/>
              </a:pPr>
              <a:t>31</a:t>
            </a:fld>
            <a:endParaRPr lang="fr-F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665E3D-5E46-4681-896B-7B00BFA91565}" type="slidenum">
              <a:rPr lang="fr-FR" smtClean="0"/>
              <a:pPr fontAlgn="base">
                <a:spcBef>
                  <a:spcPct val="0"/>
                </a:spcBef>
                <a:spcAft>
                  <a:spcPct val="0"/>
                </a:spcAft>
                <a:defRPr/>
              </a:pPr>
              <a:t>32</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4</a:t>
            </a:fld>
            <a:endParaRPr lang="fr-FR"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5</a:t>
            </a:fld>
            <a:endParaRPr lang="fr-FR"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6</a:t>
            </a:fld>
            <a:endParaRPr lang="fr-FR"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7</a:t>
            </a:fld>
            <a:endParaRPr lang="fr-FR"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8</a:t>
            </a:fld>
            <a:endParaRPr lang="fr-FR"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360D7-AE04-41AE-9409-3340993D719F}" type="slidenum">
              <a:rPr lang="fr-FR" smtClean="0"/>
              <a:pPr fontAlgn="base">
                <a:spcBef>
                  <a:spcPct val="0"/>
                </a:spcBef>
                <a:spcAft>
                  <a:spcPct val="0"/>
                </a:spcAft>
                <a:defRPr/>
              </a:pPr>
              <a:t>9</a:t>
            </a:fld>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pPr>
              <a:defRPr/>
            </a:pPr>
            <a:fld id="{5D026A2A-BE55-424D-AC89-1441DB4A2BC4}" type="datetime1">
              <a:rPr lang="en-US" smtClean="0"/>
              <a:pPr>
                <a:defRPr/>
              </a:pPr>
              <a:t>3/17/2015</a:t>
            </a:fld>
            <a:endParaRPr lang="en-US">
              <a:solidFill>
                <a:schemeClr val="bg2">
                  <a:shade val="50000"/>
                </a:schemeClr>
              </a:solidFill>
            </a:endParaRPr>
          </a:p>
        </p:txBody>
      </p:sp>
      <p:sp>
        <p:nvSpPr>
          <p:cNvPr id="5" name="Espace réservé du pied de page 4"/>
          <p:cNvSpPr>
            <a:spLocks noGrp="1"/>
          </p:cNvSpPr>
          <p:nvPr>
            <p:ph type="ftr" sz="quarter" idx="11"/>
          </p:nvPr>
        </p:nvSpPr>
        <p:spPr/>
        <p:txBody>
          <a:bodyPr/>
          <a:lstStyle/>
          <a:p>
            <a:pPr>
              <a:defRPr/>
            </a:pPr>
            <a:r>
              <a:rPr lang="en-US" smtClean="0"/>
              <a:t>Guillermo Garcia  - moi@ggarciao.com -</a:t>
            </a:r>
            <a:endParaRPr lang="en-US"/>
          </a:p>
        </p:txBody>
      </p:sp>
      <p:sp>
        <p:nvSpPr>
          <p:cNvPr id="6" name="Espace réservé du numéro de diapositive 5"/>
          <p:cNvSpPr>
            <a:spLocks noGrp="1"/>
          </p:cNvSpPr>
          <p:nvPr>
            <p:ph type="sldNum" sz="quarter" idx="12"/>
          </p:nvPr>
        </p:nvSpPr>
        <p:spPr/>
        <p:txBody>
          <a:bodyPr/>
          <a:lstStyle/>
          <a:p>
            <a:pPr>
              <a:defRPr/>
            </a:pPr>
            <a:fld id="{8BE3D3E1-55AD-4056-A3F0-2C6A41A31584}" type="slidenum">
              <a:rPr lang="en-US" smtClean="0"/>
              <a:pPr>
                <a:defRPr/>
              </a:pPr>
              <a:t>‹N°›</a:t>
            </a:fld>
            <a:endParaRPr lang="en-US">
              <a:solidFill>
                <a:schemeClr val="bg2">
                  <a:shade val="50000"/>
                </a:schemeClr>
              </a:solidFill>
            </a:endParaRPr>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5D026A2A-BE55-424D-AC89-1441DB4A2BC4}" type="datetime1">
              <a:rPr lang="en-US" smtClean="0"/>
              <a:pPr>
                <a:defRPr/>
              </a:pPr>
              <a:t>3/17/2015</a:t>
            </a:fld>
            <a:endParaRPr lang="en-US">
              <a:solidFill>
                <a:schemeClr val="bg2">
                  <a:shade val="50000"/>
                </a:schemeClr>
              </a:solidFill>
            </a:endParaRPr>
          </a:p>
        </p:txBody>
      </p:sp>
      <p:sp>
        <p:nvSpPr>
          <p:cNvPr id="5" name="Espace réservé du pied de page 4"/>
          <p:cNvSpPr>
            <a:spLocks noGrp="1"/>
          </p:cNvSpPr>
          <p:nvPr>
            <p:ph type="ftr" sz="quarter" idx="11"/>
          </p:nvPr>
        </p:nvSpPr>
        <p:spPr/>
        <p:txBody>
          <a:bodyPr/>
          <a:lstStyle/>
          <a:p>
            <a:pPr>
              <a:defRPr/>
            </a:pPr>
            <a:r>
              <a:rPr lang="en-US" smtClean="0"/>
              <a:t>Guillermo Garcia  - moi@ggarciao.com -</a:t>
            </a:r>
            <a:endParaRPr lang="en-US"/>
          </a:p>
        </p:txBody>
      </p:sp>
      <p:sp>
        <p:nvSpPr>
          <p:cNvPr id="6" name="Espace réservé du numéro de diapositive 5"/>
          <p:cNvSpPr>
            <a:spLocks noGrp="1"/>
          </p:cNvSpPr>
          <p:nvPr>
            <p:ph type="sldNum" sz="quarter" idx="12"/>
          </p:nvPr>
        </p:nvSpPr>
        <p:spPr/>
        <p:txBody>
          <a:bodyPr/>
          <a:lstStyle/>
          <a:p>
            <a:pPr>
              <a:defRPr/>
            </a:pPr>
            <a:fld id="{8BE3D3E1-55AD-4056-A3F0-2C6A41A31584}" type="slidenum">
              <a:rPr lang="en-US" smtClean="0"/>
              <a:pPr>
                <a:defRPr/>
              </a:pPr>
              <a:t>‹N°›</a:t>
            </a:fld>
            <a:endParaRPr lang="en-US">
              <a:solidFill>
                <a:schemeClr val="bg2">
                  <a:shade val="50000"/>
                </a:schemeClr>
              </a:solidFill>
            </a:endParaRPr>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5D026A2A-BE55-424D-AC89-1441DB4A2BC4}" type="datetime1">
              <a:rPr lang="en-US" smtClean="0"/>
              <a:pPr>
                <a:defRPr/>
              </a:pPr>
              <a:t>3/17/2015</a:t>
            </a:fld>
            <a:endParaRPr lang="en-US">
              <a:solidFill>
                <a:schemeClr val="bg2">
                  <a:shade val="50000"/>
                </a:schemeClr>
              </a:solidFill>
            </a:endParaRPr>
          </a:p>
        </p:txBody>
      </p:sp>
      <p:sp>
        <p:nvSpPr>
          <p:cNvPr id="5" name="Espace réservé du pied de page 4"/>
          <p:cNvSpPr>
            <a:spLocks noGrp="1"/>
          </p:cNvSpPr>
          <p:nvPr>
            <p:ph type="ftr" sz="quarter" idx="11"/>
          </p:nvPr>
        </p:nvSpPr>
        <p:spPr/>
        <p:txBody>
          <a:bodyPr/>
          <a:lstStyle/>
          <a:p>
            <a:pPr>
              <a:defRPr/>
            </a:pPr>
            <a:r>
              <a:rPr lang="en-US" smtClean="0"/>
              <a:t>Guillermo Garcia  - moi@ggarciao.com -</a:t>
            </a:r>
            <a:endParaRPr lang="en-US"/>
          </a:p>
        </p:txBody>
      </p:sp>
      <p:sp>
        <p:nvSpPr>
          <p:cNvPr id="6" name="Espace réservé du numéro de diapositive 5"/>
          <p:cNvSpPr>
            <a:spLocks noGrp="1"/>
          </p:cNvSpPr>
          <p:nvPr>
            <p:ph type="sldNum" sz="quarter" idx="12"/>
          </p:nvPr>
        </p:nvSpPr>
        <p:spPr/>
        <p:txBody>
          <a:bodyPr/>
          <a:lstStyle/>
          <a:p>
            <a:pPr>
              <a:defRPr/>
            </a:pPr>
            <a:fld id="{8BE3D3E1-55AD-4056-A3F0-2C6A41A31584}" type="slidenum">
              <a:rPr lang="en-US" smtClean="0"/>
              <a:pPr>
                <a:defRPr/>
              </a:pPr>
              <a:t>‹N°›</a:t>
            </a:fld>
            <a:endParaRPr lang="en-US">
              <a:solidFill>
                <a:schemeClr val="bg2">
                  <a:shade val="50000"/>
                </a:schemeClr>
              </a:solidFill>
            </a:endParaRPr>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5D026A2A-BE55-424D-AC89-1441DB4A2BC4}" type="datetime1">
              <a:rPr lang="en-US" smtClean="0"/>
              <a:pPr>
                <a:defRPr/>
              </a:pPr>
              <a:t>3/17/2015</a:t>
            </a:fld>
            <a:endParaRPr lang="en-US">
              <a:solidFill>
                <a:schemeClr val="bg2">
                  <a:shade val="50000"/>
                </a:schemeClr>
              </a:solidFill>
            </a:endParaRPr>
          </a:p>
        </p:txBody>
      </p:sp>
      <p:sp>
        <p:nvSpPr>
          <p:cNvPr id="5" name="Espace réservé du pied de page 4"/>
          <p:cNvSpPr>
            <a:spLocks noGrp="1"/>
          </p:cNvSpPr>
          <p:nvPr>
            <p:ph type="ftr" sz="quarter" idx="11"/>
          </p:nvPr>
        </p:nvSpPr>
        <p:spPr/>
        <p:txBody>
          <a:bodyPr/>
          <a:lstStyle/>
          <a:p>
            <a:pPr>
              <a:defRPr/>
            </a:pPr>
            <a:r>
              <a:rPr lang="en-US" smtClean="0"/>
              <a:t>Guillermo Garcia  - moi@ggarciao.com -</a:t>
            </a:r>
            <a:endParaRPr lang="en-US"/>
          </a:p>
        </p:txBody>
      </p:sp>
      <p:sp>
        <p:nvSpPr>
          <p:cNvPr id="6" name="Espace réservé du numéro de diapositive 5"/>
          <p:cNvSpPr>
            <a:spLocks noGrp="1"/>
          </p:cNvSpPr>
          <p:nvPr>
            <p:ph type="sldNum" sz="quarter" idx="12"/>
          </p:nvPr>
        </p:nvSpPr>
        <p:spPr/>
        <p:txBody>
          <a:bodyPr/>
          <a:lstStyle/>
          <a:p>
            <a:pPr>
              <a:defRPr/>
            </a:pPr>
            <a:fld id="{8BE3D3E1-55AD-4056-A3F0-2C6A41A31584}" type="slidenum">
              <a:rPr lang="en-US" smtClean="0"/>
              <a:pPr>
                <a:defRPr/>
              </a:pPr>
              <a:t>‹N°›</a:t>
            </a:fld>
            <a:endParaRPr lang="en-US">
              <a:solidFill>
                <a:schemeClr val="bg2">
                  <a:shade val="50000"/>
                </a:schemeClr>
              </a:solidFill>
            </a:endParaRPr>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fld id="{5D026A2A-BE55-424D-AC89-1441DB4A2BC4}" type="datetime1">
              <a:rPr lang="en-US" smtClean="0"/>
              <a:pPr>
                <a:defRPr/>
              </a:pPr>
              <a:t>3/17/2015</a:t>
            </a:fld>
            <a:endParaRPr lang="en-US">
              <a:solidFill>
                <a:schemeClr val="bg2">
                  <a:shade val="50000"/>
                </a:schemeClr>
              </a:solidFill>
            </a:endParaRPr>
          </a:p>
        </p:txBody>
      </p:sp>
      <p:sp>
        <p:nvSpPr>
          <p:cNvPr id="5" name="Espace réservé du pied de page 4"/>
          <p:cNvSpPr>
            <a:spLocks noGrp="1"/>
          </p:cNvSpPr>
          <p:nvPr>
            <p:ph type="ftr" sz="quarter" idx="11"/>
          </p:nvPr>
        </p:nvSpPr>
        <p:spPr/>
        <p:txBody>
          <a:bodyPr/>
          <a:lstStyle/>
          <a:p>
            <a:pPr>
              <a:defRPr/>
            </a:pPr>
            <a:r>
              <a:rPr lang="en-US" smtClean="0"/>
              <a:t>Guillermo Garcia  - moi@ggarciao.com -</a:t>
            </a:r>
            <a:endParaRPr lang="en-US"/>
          </a:p>
        </p:txBody>
      </p:sp>
      <p:sp>
        <p:nvSpPr>
          <p:cNvPr id="6" name="Espace réservé du numéro de diapositive 5"/>
          <p:cNvSpPr>
            <a:spLocks noGrp="1"/>
          </p:cNvSpPr>
          <p:nvPr>
            <p:ph type="sldNum" sz="quarter" idx="12"/>
          </p:nvPr>
        </p:nvSpPr>
        <p:spPr/>
        <p:txBody>
          <a:bodyPr/>
          <a:lstStyle/>
          <a:p>
            <a:pPr>
              <a:defRPr/>
            </a:pPr>
            <a:fld id="{8BE3D3E1-55AD-4056-A3F0-2C6A41A31584}" type="slidenum">
              <a:rPr lang="en-US" smtClean="0"/>
              <a:pPr>
                <a:defRPr/>
              </a:pPr>
              <a:t>‹N°›</a:t>
            </a:fld>
            <a:endParaRPr lang="en-US">
              <a:solidFill>
                <a:schemeClr val="bg2">
                  <a:shade val="50000"/>
                </a:schemeClr>
              </a:solidFill>
            </a:endParaRPr>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a:defRPr/>
            </a:pPr>
            <a:fld id="{5D026A2A-BE55-424D-AC89-1441DB4A2BC4}" type="datetime1">
              <a:rPr lang="en-US" smtClean="0"/>
              <a:pPr>
                <a:defRPr/>
              </a:pPr>
              <a:t>3/17/2015</a:t>
            </a:fld>
            <a:endParaRPr lang="en-US">
              <a:solidFill>
                <a:schemeClr val="bg2">
                  <a:shade val="50000"/>
                </a:schemeClr>
              </a:solidFill>
            </a:endParaRPr>
          </a:p>
        </p:txBody>
      </p:sp>
      <p:sp>
        <p:nvSpPr>
          <p:cNvPr id="6" name="Espace réservé du pied de page 5"/>
          <p:cNvSpPr>
            <a:spLocks noGrp="1"/>
          </p:cNvSpPr>
          <p:nvPr>
            <p:ph type="ftr" sz="quarter" idx="11"/>
          </p:nvPr>
        </p:nvSpPr>
        <p:spPr/>
        <p:txBody>
          <a:bodyPr/>
          <a:lstStyle/>
          <a:p>
            <a:pPr>
              <a:defRPr/>
            </a:pPr>
            <a:r>
              <a:rPr lang="en-US" smtClean="0"/>
              <a:t>Guillermo Garcia  - moi@ggarciao.com -</a:t>
            </a:r>
            <a:endParaRPr lang="en-US"/>
          </a:p>
        </p:txBody>
      </p:sp>
      <p:sp>
        <p:nvSpPr>
          <p:cNvPr id="7" name="Espace réservé du numéro de diapositive 6"/>
          <p:cNvSpPr>
            <a:spLocks noGrp="1"/>
          </p:cNvSpPr>
          <p:nvPr>
            <p:ph type="sldNum" sz="quarter" idx="12"/>
          </p:nvPr>
        </p:nvSpPr>
        <p:spPr/>
        <p:txBody>
          <a:bodyPr/>
          <a:lstStyle/>
          <a:p>
            <a:pPr>
              <a:defRPr/>
            </a:pPr>
            <a:fld id="{8BE3D3E1-55AD-4056-A3F0-2C6A41A31584}" type="slidenum">
              <a:rPr lang="en-US" smtClean="0"/>
              <a:pPr>
                <a:defRPr/>
              </a:pPr>
              <a:t>‹N°›</a:t>
            </a:fld>
            <a:endParaRPr lang="en-US">
              <a:solidFill>
                <a:schemeClr val="bg2">
                  <a:shade val="50000"/>
                </a:schemeClr>
              </a:solidFill>
            </a:endParaRPr>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a:defRPr/>
            </a:pPr>
            <a:fld id="{5D026A2A-BE55-424D-AC89-1441DB4A2BC4}" type="datetime1">
              <a:rPr lang="en-US" smtClean="0"/>
              <a:pPr>
                <a:defRPr/>
              </a:pPr>
              <a:t>3/17/2015</a:t>
            </a:fld>
            <a:endParaRPr lang="en-US">
              <a:solidFill>
                <a:schemeClr val="bg2">
                  <a:shade val="50000"/>
                </a:schemeClr>
              </a:solidFill>
            </a:endParaRPr>
          </a:p>
        </p:txBody>
      </p:sp>
      <p:sp>
        <p:nvSpPr>
          <p:cNvPr id="8" name="Espace réservé du pied de page 7"/>
          <p:cNvSpPr>
            <a:spLocks noGrp="1"/>
          </p:cNvSpPr>
          <p:nvPr>
            <p:ph type="ftr" sz="quarter" idx="11"/>
          </p:nvPr>
        </p:nvSpPr>
        <p:spPr/>
        <p:txBody>
          <a:bodyPr/>
          <a:lstStyle/>
          <a:p>
            <a:pPr>
              <a:defRPr/>
            </a:pPr>
            <a:r>
              <a:rPr lang="en-US" smtClean="0"/>
              <a:t>Guillermo Garcia  - moi@ggarciao.com -</a:t>
            </a:r>
            <a:endParaRPr lang="en-US"/>
          </a:p>
        </p:txBody>
      </p:sp>
      <p:sp>
        <p:nvSpPr>
          <p:cNvPr id="9" name="Espace réservé du numéro de diapositive 8"/>
          <p:cNvSpPr>
            <a:spLocks noGrp="1"/>
          </p:cNvSpPr>
          <p:nvPr>
            <p:ph type="sldNum" sz="quarter" idx="12"/>
          </p:nvPr>
        </p:nvSpPr>
        <p:spPr/>
        <p:txBody>
          <a:bodyPr/>
          <a:lstStyle/>
          <a:p>
            <a:pPr>
              <a:defRPr/>
            </a:pPr>
            <a:fld id="{8BE3D3E1-55AD-4056-A3F0-2C6A41A31584}" type="slidenum">
              <a:rPr lang="en-US" smtClean="0"/>
              <a:pPr>
                <a:defRPr/>
              </a:pPr>
              <a:t>‹N°›</a:t>
            </a:fld>
            <a:endParaRPr lang="en-US">
              <a:solidFill>
                <a:schemeClr val="bg2">
                  <a:shade val="50000"/>
                </a:schemeClr>
              </a:solidFill>
            </a:endParaRPr>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pPr>
              <a:defRPr/>
            </a:pPr>
            <a:fld id="{5D026A2A-BE55-424D-AC89-1441DB4A2BC4}" type="datetime1">
              <a:rPr lang="en-US" smtClean="0"/>
              <a:pPr>
                <a:defRPr/>
              </a:pPr>
              <a:t>3/17/2015</a:t>
            </a:fld>
            <a:endParaRPr lang="en-US">
              <a:solidFill>
                <a:schemeClr val="bg2">
                  <a:shade val="50000"/>
                </a:schemeClr>
              </a:solidFill>
            </a:endParaRPr>
          </a:p>
        </p:txBody>
      </p:sp>
      <p:sp>
        <p:nvSpPr>
          <p:cNvPr id="4" name="Espace réservé du pied de page 3"/>
          <p:cNvSpPr>
            <a:spLocks noGrp="1"/>
          </p:cNvSpPr>
          <p:nvPr>
            <p:ph type="ftr" sz="quarter" idx="11"/>
          </p:nvPr>
        </p:nvSpPr>
        <p:spPr/>
        <p:txBody>
          <a:bodyPr/>
          <a:lstStyle/>
          <a:p>
            <a:pPr>
              <a:defRPr/>
            </a:pPr>
            <a:r>
              <a:rPr lang="en-US" smtClean="0"/>
              <a:t>Guillermo Garcia  - moi@ggarciao.com -</a:t>
            </a:r>
            <a:endParaRPr lang="en-US"/>
          </a:p>
        </p:txBody>
      </p:sp>
      <p:sp>
        <p:nvSpPr>
          <p:cNvPr id="5" name="Espace réservé du numéro de diapositive 4"/>
          <p:cNvSpPr>
            <a:spLocks noGrp="1"/>
          </p:cNvSpPr>
          <p:nvPr>
            <p:ph type="sldNum" sz="quarter" idx="12"/>
          </p:nvPr>
        </p:nvSpPr>
        <p:spPr/>
        <p:txBody>
          <a:bodyPr/>
          <a:lstStyle/>
          <a:p>
            <a:pPr>
              <a:defRPr/>
            </a:pPr>
            <a:fld id="{8BE3D3E1-55AD-4056-A3F0-2C6A41A31584}" type="slidenum">
              <a:rPr lang="en-US" smtClean="0"/>
              <a:pPr>
                <a:defRPr/>
              </a:pPr>
              <a:t>‹N°›</a:t>
            </a:fld>
            <a:endParaRPr lang="en-US">
              <a:solidFill>
                <a:schemeClr val="bg2">
                  <a:shade val="50000"/>
                </a:schemeClr>
              </a:solidFill>
            </a:endParaRPr>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5D026A2A-BE55-424D-AC89-1441DB4A2BC4}" type="datetime1">
              <a:rPr lang="en-US" smtClean="0"/>
              <a:pPr>
                <a:defRPr/>
              </a:pPr>
              <a:t>3/17/2015</a:t>
            </a:fld>
            <a:endParaRPr lang="en-US">
              <a:solidFill>
                <a:schemeClr val="bg2">
                  <a:shade val="50000"/>
                </a:schemeClr>
              </a:solidFill>
            </a:endParaRPr>
          </a:p>
        </p:txBody>
      </p:sp>
      <p:sp>
        <p:nvSpPr>
          <p:cNvPr id="3" name="Espace réservé du pied de page 2"/>
          <p:cNvSpPr>
            <a:spLocks noGrp="1"/>
          </p:cNvSpPr>
          <p:nvPr>
            <p:ph type="ftr" sz="quarter" idx="11"/>
          </p:nvPr>
        </p:nvSpPr>
        <p:spPr/>
        <p:txBody>
          <a:bodyPr/>
          <a:lstStyle/>
          <a:p>
            <a:pPr>
              <a:defRPr/>
            </a:pPr>
            <a:r>
              <a:rPr lang="en-US" smtClean="0"/>
              <a:t>Guillermo Garcia  - moi@ggarciao.com -</a:t>
            </a:r>
            <a:endParaRPr lang="en-US"/>
          </a:p>
        </p:txBody>
      </p:sp>
      <p:sp>
        <p:nvSpPr>
          <p:cNvPr id="4" name="Espace réservé du numéro de diapositive 3"/>
          <p:cNvSpPr>
            <a:spLocks noGrp="1"/>
          </p:cNvSpPr>
          <p:nvPr>
            <p:ph type="sldNum" sz="quarter" idx="12"/>
          </p:nvPr>
        </p:nvSpPr>
        <p:spPr/>
        <p:txBody>
          <a:bodyPr/>
          <a:lstStyle/>
          <a:p>
            <a:pPr>
              <a:defRPr/>
            </a:pPr>
            <a:fld id="{8BE3D3E1-55AD-4056-A3F0-2C6A41A31584}" type="slidenum">
              <a:rPr lang="en-US" smtClean="0"/>
              <a:pPr>
                <a:defRPr/>
              </a:pPr>
              <a:t>‹N°›</a:t>
            </a:fld>
            <a:endParaRPr lang="en-US">
              <a:solidFill>
                <a:schemeClr val="bg2">
                  <a:shade val="50000"/>
                </a:schemeClr>
              </a:solidFill>
            </a:endParaRPr>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fld id="{5D026A2A-BE55-424D-AC89-1441DB4A2BC4}" type="datetime1">
              <a:rPr lang="en-US" smtClean="0"/>
              <a:pPr>
                <a:defRPr/>
              </a:pPr>
              <a:t>3/17/2015</a:t>
            </a:fld>
            <a:endParaRPr lang="en-US">
              <a:solidFill>
                <a:schemeClr val="bg2">
                  <a:shade val="50000"/>
                </a:schemeClr>
              </a:solidFill>
            </a:endParaRPr>
          </a:p>
        </p:txBody>
      </p:sp>
      <p:sp>
        <p:nvSpPr>
          <p:cNvPr id="6" name="Espace réservé du pied de page 5"/>
          <p:cNvSpPr>
            <a:spLocks noGrp="1"/>
          </p:cNvSpPr>
          <p:nvPr>
            <p:ph type="ftr" sz="quarter" idx="11"/>
          </p:nvPr>
        </p:nvSpPr>
        <p:spPr/>
        <p:txBody>
          <a:bodyPr/>
          <a:lstStyle/>
          <a:p>
            <a:pPr>
              <a:defRPr/>
            </a:pPr>
            <a:r>
              <a:rPr lang="en-US" smtClean="0"/>
              <a:t>Guillermo Garcia  - moi@ggarciao.com -</a:t>
            </a:r>
            <a:endParaRPr lang="en-US"/>
          </a:p>
        </p:txBody>
      </p:sp>
      <p:sp>
        <p:nvSpPr>
          <p:cNvPr id="7" name="Espace réservé du numéro de diapositive 6"/>
          <p:cNvSpPr>
            <a:spLocks noGrp="1"/>
          </p:cNvSpPr>
          <p:nvPr>
            <p:ph type="sldNum" sz="quarter" idx="12"/>
          </p:nvPr>
        </p:nvSpPr>
        <p:spPr/>
        <p:txBody>
          <a:bodyPr/>
          <a:lstStyle/>
          <a:p>
            <a:pPr>
              <a:defRPr/>
            </a:pPr>
            <a:fld id="{8BE3D3E1-55AD-4056-A3F0-2C6A41A31584}" type="slidenum">
              <a:rPr lang="en-US" smtClean="0"/>
              <a:pPr>
                <a:defRPr/>
              </a:pPr>
              <a:t>‹N°›</a:t>
            </a:fld>
            <a:endParaRPr lang="en-US">
              <a:solidFill>
                <a:schemeClr val="bg2">
                  <a:shade val="50000"/>
                </a:schemeClr>
              </a:solidFill>
            </a:endParaRPr>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fld id="{5D026A2A-BE55-424D-AC89-1441DB4A2BC4}" type="datetime1">
              <a:rPr lang="en-US" smtClean="0"/>
              <a:pPr>
                <a:defRPr/>
              </a:pPr>
              <a:t>3/17/2015</a:t>
            </a:fld>
            <a:endParaRPr lang="en-US">
              <a:solidFill>
                <a:schemeClr val="bg2">
                  <a:shade val="50000"/>
                </a:schemeClr>
              </a:solidFill>
            </a:endParaRPr>
          </a:p>
        </p:txBody>
      </p:sp>
      <p:sp>
        <p:nvSpPr>
          <p:cNvPr id="6" name="Espace réservé du pied de page 5"/>
          <p:cNvSpPr>
            <a:spLocks noGrp="1"/>
          </p:cNvSpPr>
          <p:nvPr>
            <p:ph type="ftr" sz="quarter" idx="11"/>
          </p:nvPr>
        </p:nvSpPr>
        <p:spPr/>
        <p:txBody>
          <a:bodyPr/>
          <a:lstStyle/>
          <a:p>
            <a:pPr>
              <a:defRPr/>
            </a:pPr>
            <a:r>
              <a:rPr lang="en-US" smtClean="0"/>
              <a:t>Guillermo Garcia  - moi@ggarciao.com -</a:t>
            </a:r>
            <a:endParaRPr lang="en-US"/>
          </a:p>
        </p:txBody>
      </p:sp>
      <p:sp>
        <p:nvSpPr>
          <p:cNvPr id="7" name="Espace réservé du numéro de diapositive 6"/>
          <p:cNvSpPr>
            <a:spLocks noGrp="1"/>
          </p:cNvSpPr>
          <p:nvPr>
            <p:ph type="sldNum" sz="quarter" idx="12"/>
          </p:nvPr>
        </p:nvSpPr>
        <p:spPr/>
        <p:txBody>
          <a:bodyPr/>
          <a:lstStyle/>
          <a:p>
            <a:pPr>
              <a:defRPr/>
            </a:pPr>
            <a:fld id="{8BE3D3E1-55AD-4056-A3F0-2C6A41A31584}" type="slidenum">
              <a:rPr lang="en-US" smtClean="0"/>
              <a:pPr>
                <a:defRPr/>
              </a:pPr>
              <a:t>‹N°›</a:t>
            </a:fld>
            <a:endParaRPr lang="en-US">
              <a:solidFill>
                <a:schemeClr val="bg2">
                  <a:shade val="50000"/>
                </a:schemeClr>
              </a:solidFill>
            </a:endParaRPr>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D026A2A-BE55-424D-AC89-1441DB4A2BC4}" type="datetime1">
              <a:rPr lang="en-US" smtClean="0"/>
              <a:pPr>
                <a:defRPr/>
              </a:pPr>
              <a:t>3/17/2015</a:t>
            </a:fld>
            <a:endParaRPr lang="en-US">
              <a:solidFill>
                <a:schemeClr val="bg2">
                  <a:shade val="50000"/>
                </a:scheme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Guillermo Garcia  - moi@ggarciao.com -</a:t>
            </a:r>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BE3D3E1-55AD-4056-A3F0-2C6A41A31584}" type="slidenum">
              <a:rPr lang="en-US" smtClean="0"/>
              <a:pPr>
                <a:defRPr/>
              </a:pPr>
              <a:t>‹N°›</a:t>
            </a:fld>
            <a:endParaRPr lang="en-US">
              <a:solidFill>
                <a:schemeClr val="bg2">
                  <a:shade val="50000"/>
                </a:schemeClr>
              </a:solidFill>
            </a:endParaRP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804912"/>
            <a:ext cx="7407275" cy="2264048"/>
          </a:xfrm>
        </p:spPr>
        <p:txBody>
          <a:bodyPr>
            <a:normAutofit fontScale="90000"/>
          </a:bodyPr>
          <a:lstStyle/>
          <a:p>
            <a:pPr eaLnBrk="1" fontAlgn="auto" hangingPunct="1">
              <a:spcAft>
                <a:spcPts val="0"/>
              </a:spcAft>
              <a:defRPr/>
            </a:pPr>
            <a:r>
              <a:rPr lang="en-US" b="1" dirty="0" smtClean="0">
                <a:solidFill>
                  <a:schemeClr val="tx2">
                    <a:satMod val="130000"/>
                  </a:schemeClr>
                </a:solidFill>
              </a:rPr>
              <a:t>Simplified CESNA</a:t>
            </a:r>
            <a:r>
              <a:rPr lang="fr-FR" dirty="0" smtClean="0">
                <a:solidFill>
                  <a:schemeClr val="tx2">
                    <a:satMod val="130000"/>
                  </a:schemeClr>
                </a:solidFill>
              </a:rPr>
              <a:t/>
            </a:r>
            <a:br>
              <a:rPr lang="fr-FR" dirty="0" smtClean="0">
                <a:solidFill>
                  <a:schemeClr val="tx2">
                    <a:satMod val="130000"/>
                  </a:schemeClr>
                </a:solidFill>
              </a:rPr>
            </a:br>
            <a:r>
              <a:rPr lang="fr-FR" dirty="0" smtClean="0">
                <a:solidFill>
                  <a:schemeClr val="tx2">
                    <a:satMod val="130000"/>
                  </a:schemeClr>
                </a:solidFill>
              </a:rPr>
              <a:t>Méta heuristique distribué et décentralisé pour résoudre les problèmes de décision</a:t>
            </a:r>
            <a:endParaRPr lang="en-US" dirty="0">
              <a:solidFill>
                <a:schemeClr val="tx2">
                  <a:satMod val="130000"/>
                </a:schemeClr>
              </a:solidFill>
            </a:endParaRPr>
          </a:p>
        </p:txBody>
      </p:sp>
      <p:sp>
        <p:nvSpPr>
          <p:cNvPr id="3" name="Subtitle 2"/>
          <p:cNvSpPr>
            <a:spLocks noGrp="1"/>
          </p:cNvSpPr>
          <p:nvPr>
            <p:ph type="subTitle" idx="1"/>
          </p:nvPr>
        </p:nvSpPr>
        <p:spPr>
          <a:xfrm>
            <a:off x="5580063" y="6237288"/>
            <a:ext cx="3529012" cy="504825"/>
          </a:xfrm>
        </p:spPr>
        <p:txBody>
          <a:bodyPr>
            <a:normAutofit fontScale="85000" lnSpcReduction="10000"/>
          </a:bodyPr>
          <a:lstStyle/>
          <a:p>
            <a:pPr eaLnBrk="1" fontAlgn="auto" hangingPunct="1">
              <a:spcAft>
                <a:spcPts val="0"/>
              </a:spcAft>
              <a:buFont typeface="Wingdings 2"/>
              <a:buNone/>
              <a:defRPr/>
            </a:pPr>
            <a:r>
              <a:rPr lang="en-US" dirty="0" smtClean="0">
                <a:solidFill>
                  <a:schemeClr val="accent4">
                    <a:lumMod val="75000"/>
                  </a:schemeClr>
                </a:solidFill>
              </a:rPr>
              <a:t>Guillermo Garcia Ochoa</a:t>
            </a:r>
            <a:endParaRPr lang="en-US"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683568" y="1255066"/>
            <a:ext cx="6900663" cy="5139955"/>
          </a:xfrm>
          <a:prstGeom prst="rect">
            <a:avLst/>
          </a:prstGeom>
          <a:ln>
            <a:noFill/>
          </a:ln>
          <a:effectLst>
            <a:outerShdw blurRad="292100" dist="139700" dir="2700000" algn="tl" rotWithShape="0">
              <a:srgbClr val="333333">
                <a:alpha val="65000"/>
              </a:srgbClr>
            </a:outerShdw>
          </a:effectLst>
        </p:spPr>
      </p:pic>
      <p:sp>
        <p:nvSpPr>
          <p:cNvPr id="14" name="TextBox 13"/>
          <p:cNvSpPr txBox="1"/>
          <p:nvPr/>
        </p:nvSpPr>
        <p:spPr>
          <a:xfrm>
            <a:off x="2543672" y="1124744"/>
            <a:ext cx="5040560" cy="646331"/>
          </a:xfrm>
          <a:prstGeom prst="rect">
            <a:avLst/>
          </a:prstGeom>
          <a:noFill/>
        </p:spPr>
        <p:txBody>
          <a:bodyPr wrap="square">
            <a:spAutoFit/>
          </a:bodyPr>
          <a:lstStyle/>
          <a:p>
            <a:pPr algn="just" fontAlgn="auto">
              <a:spcBef>
                <a:spcPts val="0"/>
              </a:spcBef>
              <a:spcAft>
                <a:spcPts val="0"/>
              </a:spcAft>
              <a:defRPr/>
            </a:pPr>
            <a:r>
              <a:rPr lang="fr-FR" dirty="0" smtClean="0">
                <a:solidFill>
                  <a:schemeClr val="accent4">
                    <a:lumMod val="75000"/>
                  </a:schemeClr>
                </a:solidFill>
                <a:latin typeface="+mn-lt"/>
                <a:cs typeface="+mn-cs"/>
              </a:rPr>
              <a:t>Processus qui se réalise sur la </a:t>
            </a:r>
            <a:r>
              <a:rPr lang="fr-FR" b="1" dirty="0" smtClean="0">
                <a:solidFill>
                  <a:schemeClr val="accent4">
                    <a:lumMod val="75000"/>
                  </a:schemeClr>
                </a:solidFill>
                <a:latin typeface="+mn-lt"/>
                <a:cs typeface="+mn-cs"/>
              </a:rPr>
              <a:t>Vision Augmentée</a:t>
            </a:r>
          </a:p>
          <a:p>
            <a:pPr algn="just" fontAlgn="auto">
              <a:spcBef>
                <a:spcPts val="0"/>
              </a:spcBef>
              <a:spcAft>
                <a:spcPts val="0"/>
              </a:spcAft>
              <a:defRPr/>
            </a:pPr>
            <a:r>
              <a:rPr lang="fr-FR" dirty="0" smtClean="0">
                <a:solidFill>
                  <a:schemeClr val="accent4">
                    <a:lumMod val="75000"/>
                  </a:schemeClr>
                </a:solidFill>
                <a:latin typeface="+mn-lt"/>
                <a:cs typeface="+mn-cs"/>
              </a:rPr>
              <a:t>(Vision Local + Conflits)</a:t>
            </a:r>
            <a:endParaRPr lang="fr-FR" dirty="0">
              <a:solidFill>
                <a:schemeClr val="accent4">
                  <a:lumMod val="75000"/>
                </a:schemeClr>
              </a:solidFill>
              <a:latin typeface="+mn-lt"/>
              <a:cs typeface="+mn-cs"/>
            </a:endParaRPr>
          </a:p>
        </p:txBody>
      </p:sp>
      <p:sp>
        <p:nvSpPr>
          <p:cNvPr id="15" name="TextBox 14"/>
          <p:cNvSpPr txBox="1"/>
          <p:nvPr/>
        </p:nvSpPr>
        <p:spPr>
          <a:xfrm>
            <a:off x="4211960" y="2204864"/>
            <a:ext cx="3384376" cy="646331"/>
          </a:xfrm>
          <a:prstGeom prst="rect">
            <a:avLst/>
          </a:prstGeom>
          <a:noFill/>
        </p:spPr>
        <p:txBody>
          <a:bodyPr wrap="square">
            <a:spAutoFit/>
          </a:bodyPr>
          <a:lstStyle/>
          <a:p>
            <a:pPr algn="just" fontAlgn="auto">
              <a:spcBef>
                <a:spcPts val="0"/>
              </a:spcBef>
              <a:spcAft>
                <a:spcPts val="0"/>
              </a:spcAft>
              <a:defRPr/>
            </a:pPr>
            <a:r>
              <a:rPr lang="fr-FR" b="1" dirty="0" smtClean="0">
                <a:solidFill>
                  <a:srgbClr val="C00000"/>
                </a:solidFill>
                <a:latin typeface="+mn-lt"/>
                <a:cs typeface="+mn-cs"/>
                <a:sym typeface="Symbol"/>
              </a:rPr>
              <a:t> </a:t>
            </a:r>
            <a:r>
              <a:rPr lang="fr-FR" dirty="0" smtClean="0">
                <a:solidFill>
                  <a:srgbClr val="C00000"/>
                </a:solidFill>
                <a:latin typeface="+mn-lt"/>
                <a:cs typeface="+mn-cs"/>
                <a:sym typeface="Symbol"/>
              </a:rPr>
              <a:t>représente l’intérêt </a:t>
            </a:r>
            <a:r>
              <a:rPr lang="fr-FR" b="1" dirty="0" smtClean="0">
                <a:solidFill>
                  <a:srgbClr val="C00000"/>
                </a:solidFill>
                <a:latin typeface="+mn-lt"/>
                <a:cs typeface="+mn-cs"/>
                <a:sym typeface="Symbol"/>
              </a:rPr>
              <a:t>des agents</a:t>
            </a:r>
            <a:r>
              <a:rPr lang="fr-FR" dirty="0" smtClean="0">
                <a:solidFill>
                  <a:srgbClr val="C00000"/>
                </a:solidFill>
                <a:latin typeface="+mn-lt"/>
                <a:cs typeface="+mn-cs"/>
                <a:sym typeface="Symbol"/>
              </a:rPr>
              <a:t> pour la nœud </a:t>
            </a:r>
            <a:endParaRPr lang="fr-FR" b="1" dirty="0">
              <a:solidFill>
                <a:srgbClr val="C00000"/>
              </a:solidFill>
              <a:latin typeface="+mn-lt"/>
              <a:cs typeface="+mn-cs"/>
            </a:endParaRPr>
          </a:p>
        </p:txBody>
      </p:sp>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Perception de l’environnement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10</a:t>
            </a:fld>
            <a:endParaRPr lang="en-US" dirty="0"/>
          </a:p>
        </p:txBody>
      </p:sp>
      <p:sp>
        <p:nvSpPr>
          <p:cNvPr id="7" name="Oval 6"/>
          <p:cNvSpPr/>
          <p:nvPr/>
        </p:nvSpPr>
        <p:spPr>
          <a:xfrm>
            <a:off x="6876256" y="5722223"/>
            <a:ext cx="576064"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val 7"/>
          <p:cNvSpPr/>
          <p:nvPr/>
        </p:nvSpPr>
        <p:spPr>
          <a:xfrm>
            <a:off x="4283968" y="5722223"/>
            <a:ext cx="576064"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extBox 10"/>
          <p:cNvSpPr txBox="1"/>
          <p:nvPr/>
        </p:nvSpPr>
        <p:spPr>
          <a:xfrm>
            <a:off x="6228184" y="5445224"/>
            <a:ext cx="1224136" cy="276999"/>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Faible intérêt</a:t>
            </a:r>
            <a:endParaRPr lang="fr-FR" sz="1200" b="1" dirty="0">
              <a:solidFill>
                <a:srgbClr val="C00000"/>
              </a:solidFill>
              <a:latin typeface="+mn-lt"/>
              <a:cs typeface="+mn-cs"/>
            </a:endParaRPr>
          </a:p>
        </p:txBody>
      </p:sp>
      <p:sp>
        <p:nvSpPr>
          <p:cNvPr id="12" name="TextBox 11"/>
          <p:cNvSpPr txBox="1"/>
          <p:nvPr/>
        </p:nvSpPr>
        <p:spPr>
          <a:xfrm>
            <a:off x="3635896" y="5445224"/>
            <a:ext cx="1080120" cy="276999"/>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Fort intérêt</a:t>
            </a:r>
            <a:endParaRPr lang="fr-FR" sz="1200" b="1" dirty="0">
              <a:solidFill>
                <a:srgbClr val="C00000"/>
              </a:solidFill>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323528" y="1098243"/>
            <a:ext cx="6984775" cy="5388578"/>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Influence sur l’environnement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11</a:t>
            </a:fld>
            <a:endParaRPr lang="en-US" dirty="0"/>
          </a:p>
        </p:txBody>
      </p:sp>
      <p:sp>
        <p:nvSpPr>
          <p:cNvPr id="9" name="TextBox 8"/>
          <p:cNvSpPr txBox="1"/>
          <p:nvPr/>
        </p:nvSpPr>
        <p:spPr>
          <a:xfrm>
            <a:off x="2411760" y="1052736"/>
            <a:ext cx="5040560" cy="369332"/>
          </a:xfrm>
          <a:prstGeom prst="rect">
            <a:avLst/>
          </a:prstGeom>
          <a:noFill/>
        </p:spPr>
        <p:txBody>
          <a:bodyPr wrap="square">
            <a:spAutoFit/>
          </a:bodyPr>
          <a:lstStyle/>
          <a:p>
            <a:pPr algn="just" fontAlgn="auto">
              <a:spcBef>
                <a:spcPts val="0"/>
              </a:spcBef>
              <a:spcAft>
                <a:spcPts val="0"/>
              </a:spcAft>
              <a:defRPr/>
            </a:pPr>
            <a:r>
              <a:rPr lang="fr-FR" dirty="0" smtClean="0">
                <a:solidFill>
                  <a:schemeClr val="accent4">
                    <a:lumMod val="75000"/>
                  </a:schemeClr>
                </a:solidFill>
                <a:latin typeface="+mn-lt"/>
                <a:cs typeface="+mn-cs"/>
              </a:rPr>
              <a:t>Processus qui se réalise sur la </a:t>
            </a:r>
            <a:r>
              <a:rPr lang="fr-FR" b="1" dirty="0" smtClean="0">
                <a:solidFill>
                  <a:schemeClr val="accent4">
                    <a:lumMod val="75000"/>
                  </a:schemeClr>
                </a:solidFill>
                <a:latin typeface="+mn-lt"/>
                <a:cs typeface="+mn-cs"/>
              </a:rPr>
              <a:t>Vision Augmentée</a:t>
            </a:r>
          </a:p>
        </p:txBody>
      </p:sp>
      <p:sp>
        <p:nvSpPr>
          <p:cNvPr id="10" name="TextBox 9"/>
          <p:cNvSpPr txBox="1"/>
          <p:nvPr/>
        </p:nvSpPr>
        <p:spPr>
          <a:xfrm>
            <a:off x="3995936" y="1412776"/>
            <a:ext cx="4968552" cy="1923604"/>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lvl="0" algn="just" fontAlgn="auto">
              <a:spcBef>
                <a:spcPts val="0"/>
              </a:spcBef>
              <a:spcAft>
                <a:spcPts val="0"/>
              </a:spcAft>
              <a:defRPr/>
            </a:pPr>
            <a:r>
              <a:rPr lang="fr-FR" sz="1700" b="1" dirty="0" smtClean="0">
                <a:solidFill>
                  <a:srgbClr val="C00000"/>
                </a:solidFill>
                <a:latin typeface="Gill Sans MT"/>
                <a:sym typeface="Symbol"/>
              </a:rPr>
              <a:t>n </a:t>
            </a:r>
            <a:r>
              <a:rPr lang="fr-FR" sz="1700" dirty="0" smtClean="0">
                <a:solidFill>
                  <a:srgbClr val="C00000"/>
                </a:solidFill>
                <a:latin typeface="Gill Sans MT"/>
                <a:sym typeface="Symbol"/>
              </a:rPr>
              <a:t>représente le nœud actuel</a:t>
            </a:r>
            <a:endParaRPr lang="fr-FR" sz="1700" b="1" dirty="0" smtClean="0">
              <a:solidFill>
                <a:srgbClr val="C00000"/>
              </a:solidFill>
              <a:latin typeface="Gill Sans MT"/>
              <a:sym typeface="Symbol"/>
            </a:endParaRPr>
          </a:p>
          <a:p>
            <a:pPr algn="just" fontAlgn="auto">
              <a:spcBef>
                <a:spcPts val="0"/>
              </a:spcBef>
              <a:spcAft>
                <a:spcPts val="0"/>
              </a:spcAft>
              <a:defRPr/>
            </a:pPr>
            <a:endParaRPr lang="fr-FR" sz="1700" b="1" dirty="0" smtClean="0">
              <a:solidFill>
                <a:srgbClr val="C00000"/>
              </a:solidFill>
              <a:latin typeface="+mn-lt"/>
              <a:cs typeface="+mn-cs"/>
              <a:sym typeface="Symbol"/>
            </a:endParaRPr>
          </a:p>
          <a:p>
            <a:pPr algn="just" fontAlgn="auto">
              <a:spcBef>
                <a:spcPts val="0"/>
              </a:spcBef>
              <a:spcAft>
                <a:spcPts val="0"/>
              </a:spcAft>
              <a:defRPr/>
            </a:pPr>
            <a:r>
              <a:rPr lang="fr-FR" sz="1700" b="1" dirty="0" smtClean="0">
                <a:solidFill>
                  <a:srgbClr val="C00000"/>
                </a:solidFill>
                <a:latin typeface="+mn-lt"/>
                <a:cs typeface="+mn-cs"/>
                <a:sym typeface="Symbol"/>
              </a:rPr>
              <a:t>a </a:t>
            </a:r>
            <a:r>
              <a:rPr lang="fr-FR" sz="1700" dirty="0" smtClean="0">
                <a:solidFill>
                  <a:srgbClr val="C00000"/>
                </a:solidFill>
                <a:latin typeface="+mn-lt"/>
                <a:cs typeface="+mn-cs"/>
                <a:sym typeface="Symbol"/>
              </a:rPr>
              <a:t>représente l’agent</a:t>
            </a:r>
          </a:p>
          <a:p>
            <a:pPr algn="just" fontAlgn="auto">
              <a:spcBef>
                <a:spcPts val="0"/>
              </a:spcBef>
              <a:spcAft>
                <a:spcPts val="0"/>
              </a:spcAft>
              <a:defRPr/>
            </a:pPr>
            <a:endParaRPr lang="fr-FR" sz="1700" b="1" dirty="0" smtClean="0">
              <a:solidFill>
                <a:srgbClr val="C00000"/>
              </a:solidFill>
              <a:latin typeface="+mn-lt"/>
              <a:cs typeface="+mn-cs"/>
              <a:sym typeface="Symbol"/>
            </a:endParaRPr>
          </a:p>
          <a:p>
            <a:pPr algn="just" fontAlgn="auto">
              <a:spcBef>
                <a:spcPts val="0"/>
              </a:spcBef>
              <a:spcAft>
                <a:spcPts val="0"/>
              </a:spcAft>
              <a:defRPr/>
            </a:pPr>
            <a:r>
              <a:rPr lang="fr-FR" sz="1700" b="1" dirty="0" smtClean="0">
                <a:solidFill>
                  <a:srgbClr val="C00000"/>
                </a:solidFill>
                <a:latin typeface="+mn-lt"/>
                <a:cs typeface="+mn-cs"/>
                <a:sym typeface="Symbol"/>
              </a:rPr>
              <a:t>s = vrai </a:t>
            </a:r>
            <a:r>
              <a:rPr lang="fr-FR" sz="1700" dirty="0" smtClean="0">
                <a:solidFill>
                  <a:srgbClr val="C00000"/>
                </a:solidFill>
                <a:latin typeface="+mn-lt"/>
                <a:cs typeface="+mn-cs"/>
                <a:sym typeface="Symbol"/>
              </a:rPr>
              <a:t>si la branche a été sélectionnée pour l’agent</a:t>
            </a:r>
          </a:p>
          <a:p>
            <a:pPr algn="just" fontAlgn="auto">
              <a:spcBef>
                <a:spcPts val="0"/>
              </a:spcBef>
              <a:spcAft>
                <a:spcPts val="0"/>
              </a:spcAft>
              <a:defRPr/>
            </a:pPr>
            <a:endParaRPr lang="fr-FR" sz="1700" b="1" dirty="0" smtClean="0">
              <a:solidFill>
                <a:srgbClr val="C00000"/>
              </a:solidFill>
              <a:latin typeface="+mn-lt"/>
              <a:cs typeface="+mn-cs"/>
              <a:sym typeface="Symbol"/>
            </a:endParaRPr>
          </a:p>
          <a:p>
            <a:pPr algn="just" fontAlgn="auto">
              <a:spcBef>
                <a:spcPts val="0"/>
              </a:spcBef>
              <a:spcAft>
                <a:spcPts val="0"/>
              </a:spcAft>
              <a:defRPr/>
            </a:pPr>
            <a:r>
              <a:rPr lang="fr-FR" sz="1700" b="1" dirty="0" smtClean="0">
                <a:solidFill>
                  <a:srgbClr val="C00000"/>
                </a:solidFill>
                <a:latin typeface="+mn-lt"/>
                <a:cs typeface="+mn-cs"/>
                <a:sym typeface="Symbol"/>
              </a:rPr>
              <a:t>i </a:t>
            </a:r>
            <a:r>
              <a:rPr lang="fr-FR" sz="1700" dirty="0" smtClean="0">
                <a:solidFill>
                  <a:srgbClr val="C00000"/>
                </a:solidFill>
                <a:latin typeface="+mn-lt"/>
                <a:cs typeface="+mn-cs"/>
                <a:sym typeface="Symbol"/>
              </a:rPr>
              <a:t>représente l’intérêt </a:t>
            </a:r>
            <a:r>
              <a:rPr lang="fr-FR" sz="1700" b="1" dirty="0" smtClean="0">
                <a:solidFill>
                  <a:srgbClr val="C00000"/>
                </a:solidFill>
                <a:latin typeface="+mn-lt"/>
                <a:cs typeface="+mn-cs"/>
                <a:sym typeface="Symbol"/>
              </a:rPr>
              <a:t>d’un agent</a:t>
            </a:r>
            <a:r>
              <a:rPr lang="fr-FR" sz="1700" dirty="0" smtClean="0">
                <a:solidFill>
                  <a:srgbClr val="C00000"/>
                </a:solidFill>
                <a:latin typeface="+mn-lt"/>
                <a:cs typeface="+mn-cs"/>
                <a:sym typeface="Symbol"/>
              </a:rPr>
              <a:t> pour la proposition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323528" y="1130404"/>
            <a:ext cx="6984775" cy="5388578"/>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Influence sur l’environnement</a:t>
            </a:r>
            <a:endParaRPr lang="fr-FR" dirty="0">
              <a:solidFill>
                <a:schemeClr val="tx2">
                  <a:satMod val="130000"/>
                </a:schemeClr>
              </a:solidFill>
            </a:endParaRPr>
          </a:p>
        </p:txBody>
      </p:sp>
      <p:sp>
        <p:nvSpPr>
          <p:cNvPr id="6" name="Footer Placeholder 5"/>
          <p:cNvSpPr>
            <a:spLocks noGrp="1"/>
          </p:cNvSpPr>
          <p:nvPr>
            <p:ph type="ftr" sz="quarter" idx="11"/>
          </p:nvPr>
        </p:nvSpPr>
        <p:spPr>
          <a:xfrm>
            <a:off x="3071802" y="6607175"/>
            <a:ext cx="4233882" cy="501650"/>
          </a:xfrm>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12</a:t>
            </a:fld>
            <a:endParaRPr lang="en-US" dirty="0"/>
          </a:p>
        </p:txBody>
      </p:sp>
      <p:sp>
        <p:nvSpPr>
          <p:cNvPr id="10" name="TextBox 9"/>
          <p:cNvSpPr txBox="1"/>
          <p:nvPr/>
        </p:nvSpPr>
        <p:spPr>
          <a:xfrm>
            <a:off x="5076056" y="1124744"/>
            <a:ext cx="3960440" cy="2970044"/>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b="1" dirty="0" smtClean="0">
                <a:solidFill>
                  <a:srgbClr val="C00000"/>
                </a:solidFill>
                <a:latin typeface="+mn-lt"/>
                <a:cs typeface="+mn-cs"/>
                <a:sym typeface="Symbol"/>
              </a:rPr>
              <a:t>influence(</a:t>
            </a:r>
            <a:r>
              <a:rPr lang="fr-FR" sz="1700" b="1" dirty="0" err="1" smtClean="0">
                <a:solidFill>
                  <a:srgbClr val="C00000"/>
                </a:solidFill>
                <a:latin typeface="+mn-lt"/>
                <a:cs typeface="+mn-cs"/>
                <a:sym typeface="Symbol"/>
              </a:rPr>
              <a:t>XOR,a,s,i</a:t>
            </a:r>
            <a:r>
              <a:rPr lang="fr-FR" sz="1700" b="1" dirty="0" smtClean="0">
                <a:solidFill>
                  <a:srgbClr val="C00000"/>
                </a:solidFill>
                <a:latin typeface="+mn-lt"/>
                <a:cs typeface="+mn-cs"/>
                <a:sym typeface="Symbol"/>
              </a:rPr>
              <a:t>) </a:t>
            </a:r>
            <a:r>
              <a:rPr lang="fr-FR" sz="1700" b="1" dirty="0" smtClean="0">
                <a:solidFill>
                  <a:srgbClr val="C00000"/>
                </a:solidFill>
                <a:latin typeface="+mn-lt"/>
                <a:cs typeface="+mn-cs"/>
                <a:sym typeface="Wingdings" pitchFamily="2" charset="2"/>
              </a:rPr>
              <a:t> </a:t>
            </a:r>
            <a:r>
              <a:rPr lang="fr-FR" sz="1700" dirty="0" smtClean="0">
                <a:solidFill>
                  <a:srgbClr val="C00000"/>
                </a:solidFill>
                <a:latin typeface="+mn-lt"/>
                <a:cs typeface="+mn-cs"/>
                <a:sym typeface="Wingdings" pitchFamily="2" charset="2"/>
              </a:rPr>
              <a:t>Il passe le valeur de s à</a:t>
            </a:r>
            <a:r>
              <a:rPr lang="fr-FR" sz="1700" dirty="0" smtClean="0">
                <a:solidFill>
                  <a:srgbClr val="C00000"/>
                </a:solidFill>
                <a:latin typeface="+mn-lt"/>
                <a:cs typeface="+mn-cs"/>
                <a:sym typeface="Symbol"/>
              </a:rPr>
              <a:t> la branche de valeur maximum et il pénalise les autres branches (new </a:t>
            </a:r>
            <a:r>
              <a:rPr lang="fr-FR" sz="1700" i="1" dirty="0" smtClean="0">
                <a:solidFill>
                  <a:srgbClr val="C00000"/>
                </a:solidFill>
                <a:effectLst>
                  <a:outerShdw blurRad="38100" dist="38100" dir="2700000" algn="tl">
                    <a:srgbClr val="000000">
                      <a:alpha val="43137"/>
                    </a:srgbClr>
                  </a:outerShdw>
                </a:effectLst>
                <a:latin typeface="+mn-lt"/>
                <a:cs typeface="+mn-cs"/>
                <a:sym typeface="Symbol"/>
              </a:rPr>
              <a:t>s = faux</a:t>
            </a:r>
            <a:r>
              <a:rPr lang="fr-FR" sz="1700" dirty="0" smtClean="0">
                <a:solidFill>
                  <a:srgbClr val="C00000"/>
                </a:solidFill>
                <a:latin typeface="+mn-lt"/>
                <a:cs typeface="+mn-cs"/>
                <a:sym typeface="Symbol"/>
              </a:rPr>
              <a:t>)</a:t>
            </a:r>
            <a:endParaRPr lang="fr-FR" sz="1700" b="1" dirty="0" smtClean="0">
              <a:solidFill>
                <a:srgbClr val="C00000"/>
              </a:solidFill>
              <a:latin typeface="+mn-lt"/>
              <a:cs typeface="+mn-cs"/>
              <a:sym typeface="Symbol"/>
            </a:endParaRPr>
          </a:p>
          <a:p>
            <a:pPr algn="just" fontAlgn="auto">
              <a:spcBef>
                <a:spcPts val="0"/>
              </a:spcBef>
              <a:spcAft>
                <a:spcPts val="0"/>
              </a:spcAft>
              <a:defRPr/>
            </a:pPr>
            <a:endParaRPr lang="fr-FR" sz="1700" b="1" dirty="0" smtClean="0">
              <a:solidFill>
                <a:srgbClr val="C00000"/>
              </a:solidFill>
              <a:latin typeface="+mn-lt"/>
              <a:cs typeface="+mn-cs"/>
              <a:sym typeface="Symbol"/>
            </a:endParaRPr>
          </a:p>
          <a:p>
            <a:pPr algn="just" fontAlgn="auto">
              <a:spcBef>
                <a:spcPts val="0"/>
              </a:spcBef>
              <a:spcAft>
                <a:spcPts val="0"/>
              </a:spcAft>
              <a:defRPr/>
            </a:pPr>
            <a:r>
              <a:rPr lang="fr-FR" sz="1700" b="1" dirty="0" smtClean="0">
                <a:solidFill>
                  <a:srgbClr val="C00000"/>
                </a:solidFill>
                <a:latin typeface="Gill Sans MT"/>
                <a:sym typeface="Symbol"/>
              </a:rPr>
              <a:t>influence(</a:t>
            </a:r>
            <a:r>
              <a:rPr lang="fr-FR" sz="1700" b="1" dirty="0" err="1" smtClean="0">
                <a:solidFill>
                  <a:srgbClr val="C00000"/>
                </a:solidFill>
                <a:latin typeface="Gill Sans MT"/>
                <a:sym typeface="Symbol"/>
              </a:rPr>
              <a:t>AND,a,s,i</a:t>
            </a:r>
            <a:r>
              <a:rPr lang="fr-FR" sz="1700" b="1" dirty="0" smtClean="0">
                <a:solidFill>
                  <a:srgbClr val="C00000"/>
                </a:solidFill>
                <a:latin typeface="Gill Sans MT"/>
                <a:sym typeface="Symbol"/>
              </a:rPr>
              <a:t>) </a:t>
            </a:r>
            <a:r>
              <a:rPr lang="fr-FR" sz="1700" b="1" dirty="0" smtClean="0">
                <a:solidFill>
                  <a:srgbClr val="C00000"/>
                </a:solidFill>
                <a:latin typeface="Gill Sans MT"/>
                <a:sym typeface="Wingdings" pitchFamily="2" charset="2"/>
              </a:rPr>
              <a:t></a:t>
            </a:r>
            <a:r>
              <a:rPr lang="fr-FR" sz="1700" b="1" dirty="0" smtClean="0">
                <a:solidFill>
                  <a:srgbClr val="C00000"/>
                </a:solidFill>
                <a:latin typeface="Gill Sans MT"/>
                <a:sym typeface="Symbol"/>
              </a:rPr>
              <a:t> </a:t>
            </a:r>
            <a:r>
              <a:rPr lang="fr-FR" sz="1700" dirty="0" smtClean="0">
                <a:solidFill>
                  <a:srgbClr val="C00000"/>
                </a:solidFill>
                <a:latin typeface="Gill Sans MT"/>
                <a:sym typeface="Symbol"/>
              </a:rPr>
              <a:t>Il passe le valeur de s à toutes les branches.</a:t>
            </a:r>
          </a:p>
          <a:p>
            <a:pPr algn="just" fontAlgn="auto">
              <a:spcBef>
                <a:spcPts val="0"/>
              </a:spcBef>
              <a:spcAft>
                <a:spcPts val="0"/>
              </a:spcAft>
              <a:defRPr/>
            </a:pPr>
            <a:endParaRPr lang="fr-FR" sz="1700" b="1" dirty="0" smtClean="0">
              <a:solidFill>
                <a:srgbClr val="C00000"/>
              </a:solidFill>
              <a:latin typeface="+mn-lt"/>
              <a:cs typeface="+mn-cs"/>
              <a:sym typeface="Symbol"/>
            </a:endParaRPr>
          </a:p>
          <a:p>
            <a:pPr algn="just" fontAlgn="auto">
              <a:spcBef>
                <a:spcPts val="0"/>
              </a:spcBef>
              <a:spcAft>
                <a:spcPts val="0"/>
              </a:spcAft>
              <a:defRPr/>
            </a:pPr>
            <a:r>
              <a:rPr lang="fr-FR" sz="1700" b="1" dirty="0" smtClean="0">
                <a:solidFill>
                  <a:srgbClr val="C00000"/>
                </a:solidFill>
                <a:latin typeface="Gill Sans MT"/>
                <a:sym typeface="Symbol"/>
              </a:rPr>
              <a:t>influence(</a:t>
            </a:r>
            <a:r>
              <a:rPr lang="fr-FR" sz="1700" b="1" dirty="0" err="1" smtClean="0">
                <a:solidFill>
                  <a:srgbClr val="C00000"/>
                </a:solidFill>
                <a:latin typeface="Gill Sans MT"/>
                <a:sym typeface="Symbol"/>
              </a:rPr>
              <a:t>NO,a,s,i</a:t>
            </a:r>
            <a:r>
              <a:rPr lang="fr-FR" sz="1700" b="1" dirty="0" smtClean="0">
                <a:solidFill>
                  <a:srgbClr val="C00000"/>
                </a:solidFill>
                <a:latin typeface="Gill Sans MT"/>
                <a:sym typeface="Symbol"/>
              </a:rPr>
              <a:t>) </a:t>
            </a:r>
            <a:r>
              <a:rPr lang="fr-FR" sz="1700" b="1" dirty="0" smtClean="0">
                <a:solidFill>
                  <a:srgbClr val="C00000"/>
                </a:solidFill>
                <a:latin typeface="Gill Sans MT"/>
                <a:sym typeface="Wingdings" pitchFamily="2" charset="2"/>
              </a:rPr>
              <a:t></a:t>
            </a:r>
            <a:r>
              <a:rPr lang="fr-FR" sz="1700" b="1" dirty="0" smtClean="0">
                <a:solidFill>
                  <a:srgbClr val="C00000"/>
                </a:solidFill>
                <a:latin typeface="Gill Sans MT"/>
                <a:sym typeface="Symbol"/>
              </a:rPr>
              <a:t> </a:t>
            </a:r>
            <a:r>
              <a:rPr lang="fr-FR" sz="1700" dirty="0" smtClean="0">
                <a:solidFill>
                  <a:srgbClr val="C00000"/>
                </a:solidFill>
                <a:sym typeface="Symbol"/>
              </a:rPr>
              <a:t> </a:t>
            </a:r>
            <a:r>
              <a:rPr lang="fr-FR" sz="1700" dirty="0" smtClean="0">
                <a:solidFill>
                  <a:srgbClr val="C00000"/>
                </a:solidFill>
                <a:latin typeface="+mj-lt"/>
                <a:sym typeface="Symbol"/>
              </a:rPr>
              <a:t>Il passe la négation à sa branche, mais si </a:t>
            </a:r>
            <a:r>
              <a:rPr lang="fr-FR" sz="1700" b="1" dirty="0" smtClean="0">
                <a:solidFill>
                  <a:srgbClr val="C00000"/>
                </a:solidFill>
                <a:latin typeface="+mj-lt"/>
                <a:sym typeface="Symbol"/>
              </a:rPr>
              <a:t>s = faux </a:t>
            </a:r>
            <a:r>
              <a:rPr lang="fr-FR" sz="1700" dirty="0" smtClean="0">
                <a:solidFill>
                  <a:srgbClr val="C00000"/>
                </a:solidFill>
                <a:latin typeface="+mj-lt"/>
                <a:sym typeface="Symbol"/>
              </a:rPr>
              <a:t>alors </a:t>
            </a:r>
            <a:r>
              <a:rPr lang="fr-FR" sz="1700" b="1" dirty="0" smtClean="0">
                <a:solidFill>
                  <a:srgbClr val="C00000"/>
                </a:solidFill>
                <a:latin typeface="+mj-lt"/>
                <a:sym typeface="Symbol"/>
              </a:rPr>
              <a:t>i=0</a:t>
            </a:r>
          </a:p>
        </p:txBody>
      </p:sp>
      <p:sp>
        <p:nvSpPr>
          <p:cNvPr id="11" name="Oval 10"/>
          <p:cNvSpPr/>
          <p:nvPr/>
        </p:nvSpPr>
        <p:spPr>
          <a:xfrm>
            <a:off x="827584" y="5805264"/>
            <a:ext cx="576064"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extBox 11"/>
          <p:cNvSpPr txBox="1"/>
          <p:nvPr/>
        </p:nvSpPr>
        <p:spPr>
          <a:xfrm>
            <a:off x="35496" y="4725144"/>
            <a:ext cx="4320480" cy="1107996"/>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600" b="1" dirty="0" smtClean="0">
                <a:solidFill>
                  <a:srgbClr val="C00000"/>
                </a:solidFill>
                <a:latin typeface="Gill Sans MT"/>
                <a:sym typeface="Symbol"/>
              </a:rPr>
              <a:t>influence(</a:t>
            </a:r>
            <a:r>
              <a:rPr lang="fr-FR" sz="1600" b="1" dirty="0" err="1" smtClean="0">
                <a:solidFill>
                  <a:srgbClr val="C00000"/>
                </a:solidFill>
                <a:latin typeface="Gill Sans MT"/>
                <a:sym typeface="Symbol"/>
              </a:rPr>
              <a:t>proposition,a,s,i</a:t>
            </a:r>
            <a:r>
              <a:rPr lang="fr-FR" sz="1600" b="1" dirty="0" smtClean="0">
                <a:solidFill>
                  <a:srgbClr val="C00000"/>
                </a:solidFill>
                <a:latin typeface="Gill Sans MT"/>
                <a:sym typeface="Symbol"/>
              </a:rPr>
              <a:t>) </a:t>
            </a:r>
            <a:r>
              <a:rPr lang="fr-FR" sz="1600" b="1" dirty="0" smtClean="0">
                <a:solidFill>
                  <a:srgbClr val="C00000"/>
                </a:solidFill>
                <a:latin typeface="Gill Sans MT"/>
                <a:sym typeface="Wingdings" pitchFamily="2" charset="2"/>
              </a:rPr>
              <a:t></a:t>
            </a:r>
            <a:endParaRPr lang="fr-FR" sz="1600" dirty="0" smtClean="0">
              <a:solidFill>
                <a:srgbClr val="C00000"/>
              </a:solidFill>
              <a:latin typeface="+mn-lt"/>
              <a:cs typeface="+mn-cs"/>
              <a:sym typeface="Symbol"/>
            </a:endParaRPr>
          </a:p>
          <a:p>
            <a:pPr algn="just" fontAlgn="auto">
              <a:spcBef>
                <a:spcPts val="0"/>
              </a:spcBef>
              <a:spcAft>
                <a:spcPts val="0"/>
              </a:spcAft>
              <a:defRPr/>
            </a:pPr>
            <a:r>
              <a:rPr lang="fr-FR" sz="1600" dirty="0" smtClean="0">
                <a:solidFill>
                  <a:srgbClr val="C00000"/>
                </a:solidFill>
                <a:latin typeface="+mn-lt"/>
                <a:cs typeface="+mn-cs"/>
                <a:sym typeface="Symbol"/>
              </a:rPr>
              <a:t> Si </a:t>
            </a:r>
            <a:r>
              <a:rPr lang="fr-FR" sz="1600" b="1" dirty="0" smtClean="0">
                <a:solidFill>
                  <a:srgbClr val="C00000"/>
                </a:solidFill>
                <a:latin typeface="+mn-lt"/>
                <a:cs typeface="+mn-cs"/>
                <a:sym typeface="Symbol"/>
              </a:rPr>
              <a:t>s = vrai </a:t>
            </a:r>
            <a:r>
              <a:rPr lang="fr-FR" sz="1600" dirty="0" smtClean="0">
                <a:solidFill>
                  <a:srgbClr val="C00000"/>
                </a:solidFill>
                <a:latin typeface="+mn-lt"/>
                <a:cs typeface="+mn-cs"/>
                <a:sym typeface="Symbol"/>
              </a:rPr>
              <a:t>alors </a:t>
            </a:r>
            <a:r>
              <a:rPr lang="fr-FR" sz="1600" b="1" dirty="0" smtClean="0">
                <a:solidFill>
                  <a:srgbClr val="C00000"/>
                </a:solidFill>
                <a:latin typeface="+mn-lt"/>
                <a:cs typeface="+mn-cs"/>
                <a:sym typeface="Symbol"/>
              </a:rPr>
              <a:t>+i </a:t>
            </a:r>
            <a:r>
              <a:rPr lang="fr-FR" sz="1600" dirty="0" smtClean="0">
                <a:solidFill>
                  <a:srgbClr val="C00000"/>
                </a:solidFill>
                <a:latin typeface="+mn-lt"/>
                <a:cs typeface="+mn-cs"/>
                <a:sym typeface="Symbol"/>
              </a:rPr>
              <a:t>sinon </a:t>
            </a:r>
            <a:r>
              <a:rPr lang="fr-FR" sz="1600" b="1" dirty="0" smtClean="0">
                <a:solidFill>
                  <a:srgbClr val="C00000"/>
                </a:solidFill>
                <a:latin typeface="+mn-lt"/>
                <a:cs typeface="+mn-cs"/>
                <a:sym typeface="Symbol"/>
              </a:rPr>
              <a:t>–i</a:t>
            </a:r>
          </a:p>
          <a:p>
            <a:pPr lvl="0" algn="just" fontAlgn="auto">
              <a:spcBef>
                <a:spcPts val="0"/>
              </a:spcBef>
              <a:spcAft>
                <a:spcPts val="0"/>
              </a:spcAft>
              <a:defRPr/>
            </a:pPr>
            <a:r>
              <a:rPr lang="fr-FR" sz="1600" b="1" dirty="0" smtClean="0">
                <a:solidFill>
                  <a:srgbClr val="C00000"/>
                </a:solidFill>
                <a:latin typeface="+mn-lt"/>
                <a:cs typeface="+mn-cs"/>
                <a:sym typeface="Symbol"/>
              </a:rPr>
              <a:t> </a:t>
            </a:r>
            <a:r>
              <a:rPr lang="fr-FR" sz="1600" dirty="0" smtClean="0">
                <a:solidFill>
                  <a:srgbClr val="C00000"/>
                </a:solidFill>
                <a:latin typeface="Gill Sans MT"/>
                <a:sym typeface="Symbol"/>
              </a:rPr>
              <a:t>Si </a:t>
            </a:r>
            <a:r>
              <a:rPr lang="fr-FR" sz="1600" b="1" dirty="0" smtClean="0">
                <a:solidFill>
                  <a:srgbClr val="C00000"/>
                </a:solidFill>
                <a:latin typeface="Gill Sans MT"/>
                <a:sym typeface="Symbol"/>
              </a:rPr>
              <a:t>s = vrai </a:t>
            </a:r>
            <a:r>
              <a:rPr lang="fr-FR" sz="1600" dirty="0" smtClean="0">
                <a:solidFill>
                  <a:srgbClr val="C00000"/>
                </a:solidFill>
                <a:latin typeface="Gill Sans MT"/>
                <a:sym typeface="Symbol"/>
              </a:rPr>
              <a:t>alors </a:t>
            </a:r>
            <a:r>
              <a:rPr lang="fr-FR" sz="1600" b="1" dirty="0" smtClean="0">
                <a:solidFill>
                  <a:srgbClr val="C00000"/>
                </a:solidFill>
                <a:latin typeface="Gill Sans MT"/>
                <a:sym typeface="Symbol"/>
              </a:rPr>
              <a:t> </a:t>
            </a:r>
            <a:r>
              <a:rPr lang="fr-FR" sz="1600" dirty="0" smtClean="0">
                <a:solidFill>
                  <a:srgbClr val="C00000"/>
                </a:solidFill>
                <a:latin typeface="Gill Sans MT"/>
                <a:sym typeface="Symbol"/>
              </a:rPr>
              <a:t>l’agent </a:t>
            </a:r>
            <a:r>
              <a:rPr lang="fr-FR" sz="1600" b="1" dirty="0" smtClean="0">
                <a:solidFill>
                  <a:srgbClr val="C00000"/>
                </a:solidFill>
                <a:latin typeface="Gill Sans MT"/>
                <a:sym typeface="Symbol"/>
              </a:rPr>
              <a:t>a</a:t>
            </a:r>
            <a:r>
              <a:rPr lang="fr-FR" sz="1600" dirty="0" smtClean="0">
                <a:solidFill>
                  <a:srgbClr val="C00000"/>
                </a:solidFill>
                <a:latin typeface="Gill Sans MT"/>
                <a:sym typeface="Symbol"/>
              </a:rPr>
              <a:t> à pris </a:t>
            </a:r>
            <a:r>
              <a:rPr lang="fr-FR" sz="1700" dirty="0" smtClean="0">
                <a:solidFill>
                  <a:srgbClr val="C00000"/>
                </a:solidFill>
                <a:latin typeface="Gill Sans MT"/>
                <a:sym typeface="Symbol"/>
              </a:rPr>
              <a:t>la proposition</a:t>
            </a:r>
            <a:endParaRPr lang="fr-FR" sz="1700" b="1" dirty="0" smtClean="0">
              <a:solidFill>
                <a:srgbClr val="C00000"/>
              </a:solidFill>
              <a:latin typeface="+mn-lt"/>
              <a:cs typeface="+mn-cs"/>
              <a:sym typeface="Symbol"/>
            </a:endParaRPr>
          </a:p>
        </p:txBody>
      </p:sp>
      <p:sp>
        <p:nvSpPr>
          <p:cNvPr id="13" name="Oval 12"/>
          <p:cNvSpPr/>
          <p:nvPr/>
        </p:nvSpPr>
        <p:spPr>
          <a:xfrm>
            <a:off x="819200" y="6237312"/>
            <a:ext cx="944488"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323528" y="1130404"/>
            <a:ext cx="6984775" cy="5388578"/>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Influence sur l’environnement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13</a:t>
            </a:fld>
            <a:endParaRPr lang="en-US" dirty="0"/>
          </a:p>
        </p:txBody>
      </p:sp>
      <p:sp>
        <p:nvSpPr>
          <p:cNvPr id="10" name="TextBox 9"/>
          <p:cNvSpPr txBox="1"/>
          <p:nvPr/>
        </p:nvSpPr>
        <p:spPr>
          <a:xfrm>
            <a:off x="3995936" y="1916832"/>
            <a:ext cx="4608512" cy="1138773"/>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b="1" dirty="0" smtClean="0">
                <a:solidFill>
                  <a:srgbClr val="C00000"/>
                </a:solidFill>
                <a:latin typeface="+mn-lt"/>
                <a:cs typeface="+mn-cs"/>
                <a:sym typeface="Symbol"/>
              </a:rPr>
              <a:t>Note: </a:t>
            </a:r>
            <a:r>
              <a:rPr lang="fr-FR" sz="1700" dirty="0" smtClean="0">
                <a:solidFill>
                  <a:srgbClr val="C00000"/>
                </a:solidFill>
                <a:latin typeface="+mn-lt"/>
                <a:cs typeface="+mn-cs"/>
                <a:sym typeface="Symbol"/>
              </a:rPr>
              <a:t>pour explorer l’espace de recherche,  le méthode </a:t>
            </a:r>
            <a:r>
              <a:rPr lang="fr-FR" sz="1700" b="1" dirty="0" smtClean="0">
                <a:solidFill>
                  <a:srgbClr val="C00000"/>
                </a:solidFill>
                <a:latin typeface="Gill Sans MT"/>
                <a:sym typeface="Symbol"/>
              </a:rPr>
              <a:t>influence(</a:t>
            </a:r>
            <a:r>
              <a:rPr lang="fr-FR" sz="1700" b="1" dirty="0" err="1" smtClean="0">
                <a:solidFill>
                  <a:srgbClr val="C00000"/>
                </a:solidFill>
                <a:latin typeface="Gill Sans MT"/>
                <a:sym typeface="Symbol"/>
              </a:rPr>
              <a:t>XOR,a,s,i</a:t>
            </a:r>
            <a:r>
              <a:rPr lang="fr-FR" sz="1700" b="1" dirty="0" smtClean="0">
                <a:solidFill>
                  <a:srgbClr val="C00000"/>
                </a:solidFill>
                <a:latin typeface="Gill Sans MT"/>
                <a:sym typeface="Symbol"/>
              </a:rPr>
              <a:t>) </a:t>
            </a:r>
            <a:r>
              <a:rPr lang="fr-FR" sz="1700" dirty="0" smtClean="0">
                <a:solidFill>
                  <a:srgbClr val="C00000"/>
                </a:solidFill>
                <a:latin typeface="Gill Sans MT"/>
                <a:sym typeface="Symbol"/>
              </a:rPr>
              <a:t>peut choisir de manière aléatoire une branche qui ne soit pas </a:t>
            </a:r>
            <a:r>
              <a:rPr lang="fr-FR" sz="1700" dirty="0" smtClean="0">
                <a:solidFill>
                  <a:srgbClr val="C00000"/>
                </a:solidFill>
                <a:latin typeface="Gill Sans MT"/>
                <a:sym typeface="Symbol"/>
              </a:rPr>
              <a:t>celle </a:t>
            </a:r>
            <a:r>
              <a:rPr lang="fr-FR" sz="1700" dirty="0" smtClean="0">
                <a:solidFill>
                  <a:srgbClr val="C00000"/>
                </a:solidFill>
                <a:latin typeface="Gill Sans MT"/>
                <a:sym typeface="Symbol"/>
              </a:rPr>
              <a:t>de valeur maximum</a:t>
            </a:r>
            <a:endParaRPr lang="fr-FR" sz="1700" b="1" dirty="0" smtClean="0">
              <a:solidFill>
                <a:srgbClr val="C00000"/>
              </a:solidFill>
              <a:latin typeface="+mn-lt"/>
              <a:cs typeface="+mn-cs"/>
              <a:sym typeface="Symbol"/>
            </a:endParaRPr>
          </a:p>
        </p:txBody>
      </p:sp>
      <p:sp>
        <p:nvSpPr>
          <p:cNvPr id="13" name="Oval 12"/>
          <p:cNvSpPr/>
          <p:nvPr/>
        </p:nvSpPr>
        <p:spPr>
          <a:xfrm>
            <a:off x="3840612" y="3380876"/>
            <a:ext cx="1296144"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1475657" y="1098243"/>
            <a:ext cx="6984775" cy="5388578"/>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Influence sur l’environnement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14</a:t>
            </a:fld>
            <a:endParaRPr lang="en-US" dirty="0"/>
          </a:p>
        </p:txBody>
      </p:sp>
      <p:sp>
        <p:nvSpPr>
          <p:cNvPr id="9" name="TextBox 8"/>
          <p:cNvSpPr txBox="1"/>
          <p:nvPr/>
        </p:nvSpPr>
        <p:spPr>
          <a:xfrm>
            <a:off x="6228184" y="1052736"/>
            <a:ext cx="2304256" cy="369332"/>
          </a:xfrm>
          <a:prstGeom prst="rect">
            <a:avLst/>
          </a:prstGeom>
          <a:noFill/>
        </p:spPr>
        <p:txBody>
          <a:bodyPr wrap="square">
            <a:spAutoFit/>
          </a:bodyPr>
          <a:lstStyle/>
          <a:p>
            <a:pPr algn="just" fontAlgn="auto">
              <a:spcBef>
                <a:spcPts val="0"/>
              </a:spcBef>
              <a:spcAft>
                <a:spcPts val="0"/>
              </a:spcAft>
              <a:defRPr/>
            </a:pPr>
            <a:r>
              <a:rPr lang="fr-FR" b="1" dirty="0" smtClean="0">
                <a:solidFill>
                  <a:schemeClr val="accent4">
                    <a:lumMod val="75000"/>
                  </a:schemeClr>
                </a:solidFill>
                <a:latin typeface="+mn-lt"/>
                <a:cs typeface="+mn-cs"/>
              </a:rPr>
              <a:t>Exemple générique</a:t>
            </a:r>
          </a:p>
        </p:txBody>
      </p:sp>
      <p:sp>
        <p:nvSpPr>
          <p:cNvPr id="11" name="Oval 10"/>
          <p:cNvSpPr/>
          <p:nvPr/>
        </p:nvSpPr>
        <p:spPr>
          <a:xfrm>
            <a:off x="7452319" y="5733256"/>
            <a:ext cx="936104"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extBox 11"/>
          <p:cNvSpPr txBox="1"/>
          <p:nvPr/>
        </p:nvSpPr>
        <p:spPr>
          <a:xfrm>
            <a:off x="4355975" y="5301208"/>
            <a:ext cx="1080120" cy="461665"/>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Il Augmente l’intérêt</a:t>
            </a:r>
            <a:endParaRPr lang="fr-FR" sz="1200" b="1" dirty="0">
              <a:solidFill>
                <a:srgbClr val="C00000"/>
              </a:solidFill>
              <a:latin typeface="+mn-lt"/>
              <a:cs typeface="+mn-cs"/>
            </a:endParaRPr>
          </a:p>
        </p:txBody>
      </p:sp>
      <p:sp>
        <p:nvSpPr>
          <p:cNvPr id="13" name="TextBox 12"/>
          <p:cNvSpPr txBox="1"/>
          <p:nvPr/>
        </p:nvSpPr>
        <p:spPr>
          <a:xfrm>
            <a:off x="7380311" y="5199583"/>
            <a:ext cx="936104" cy="461665"/>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Il diminue l’intérêt</a:t>
            </a:r>
            <a:endParaRPr lang="fr-FR" sz="1200" b="1" dirty="0">
              <a:solidFill>
                <a:srgbClr val="C00000"/>
              </a:solidFill>
              <a:latin typeface="+mn-lt"/>
              <a:cs typeface="+mn-cs"/>
            </a:endParaRPr>
          </a:p>
        </p:txBody>
      </p:sp>
      <p:sp>
        <p:nvSpPr>
          <p:cNvPr id="14" name="Oval 13"/>
          <p:cNvSpPr/>
          <p:nvPr/>
        </p:nvSpPr>
        <p:spPr>
          <a:xfrm>
            <a:off x="4860031" y="5805264"/>
            <a:ext cx="936104"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1475657" y="1098243"/>
            <a:ext cx="6984775" cy="5388578"/>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Influence sur l’environnement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15</a:t>
            </a:fld>
            <a:endParaRPr lang="en-US" dirty="0"/>
          </a:p>
        </p:txBody>
      </p:sp>
      <p:sp>
        <p:nvSpPr>
          <p:cNvPr id="9" name="TextBox 8"/>
          <p:cNvSpPr txBox="1"/>
          <p:nvPr/>
        </p:nvSpPr>
        <p:spPr>
          <a:xfrm>
            <a:off x="6228184" y="1052736"/>
            <a:ext cx="2304256" cy="369332"/>
          </a:xfrm>
          <a:prstGeom prst="rect">
            <a:avLst/>
          </a:prstGeom>
          <a:noFill/>
        </p:spPr>
        <p:txBody>
          <a:bodyPr wrap="square">
            <a:spAutoFit/>
          </a:bodyPr>
          <a:lstStyle/>
          <a:p>
            <a:pPr algn="just" fontAlgn="auto">
              <a:spcBef>
                <a:spcPts val="0"/>
              </a:spcBef>
              <a:spcAft>
                <a:spcPts val="0"/>
              </a:spcAft>
              <a:defRPr/>
            </a:pPr>
            <a:r>
              <a:rPr lang="fr-FR" b="1" dirty="0" smtClean="0">
                <a:solidFill>
                  <a:schemeClr val="accent4">
                    <a:lumMod val="75000"/>
                  </a:schemeClr>
                </a:solidFill>
                <a:latin typeface="+mn-lt"/>
                <a:cs typeface="+mn-cs"/>
              </a:rPr>
              <a:t>Exemple générique</a:t>
            </a:r>
          </a:p>
        </p:txBody>
      </p:sp>
      <p:sp>
        <p:nvSpPr>
          <p:cNvPr id="11" name="Oval 10"/>
          <p:cNvSpPr/>
          <p:nvPr/>
        </p:nvSpPr>
        <p:spPr>
          <a:xfrm>
            <a:off x="7164288" y="6165304"/>
            <a:ext cx="1224136"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extBox 11"/>
          <p:cNvSpPr txBox="1"/>
          <p:nvPr/>
        </p:nvSpPr>
        <p:spPr>
          <a:xfrm>
            <a:off x="4355975" y="5301208"/>
            <a:ext cx="1080120" cy="461665"/>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Il prend la proposition</a:t>
            </a:r>
            <a:endParaRPr lang="fr-FR" sz="1200" b="1" dirty="0">
              <a:solidFill>
                <a:srgbClr val="C00000"/>
              </a:solidFill>
              <a:latin typeface="+mn-lt"/>
              <a:cs typeface="+mn-cs"/>
            </a:endParaRPr>
          </a:p>
        </p:txBody>
      </p:sp>
      <p:sp>
        <p:nvSpPr>
          <p:cNvPr id="13" name="TextBox 12"/>
          <p:cNvSpPr txBox="1"/>
          <p:nvPr/>
        </p:nvSpPr>
        <p:spPr>
          <a:xfrm>
            <a:off x="7308305" y="5301208"/>
            <a:ext cx="1080119" cy="461665"/>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Il refuse la proposition</a:t>
            </a:r>
            <a:endParaRPr lang="fr-FR" sz="1200" b="1" dirty="0">
              <a:solidFill>
                <a:srgbClr val="C00000"/>
              </a:solidFill>
              <a:latin typeface="+mn-lt"/>
              <a:cs typeface="+mn-cs"/>
            </a:endParaRPr>
          </a:p>
        </p:txBody>
      </p:sp>
      <p:sp>
        <p:nvSpPr>
          <p:cNvPr id="14" name="Oval 13"/>
          <p:cNvSpPr/>
          <p:nvPr/>
        </p:nvSpPr>
        <p:spPr>
          <a:xfrm>
            <a:off x="4932040" y="6165304"/>
            <a:ext cx="1224136"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1475657" y="1098243"/>
            <a:ext cx="6984775" cy="5388578"/>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Influence sur l’environnement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16</a:t>
            </a:fld>
            <a:endParaRPr lang="en-US" dirty="0"/>
          </a:p>
        </p:txBody>
      </p:sp>
      <p:sp>
        <p:nvSpPr>
          <p:cNvPr id="11" name="Oval 10"/>
          <p:cNvSpPr/>
          <p:nvPr/>
        </p:nvSpPr>
        <p:spPr>
          <a:xfrm>
            <a:off x="2843808" y="1844824"/>
            <a:ext cx="1656184" cy="360040"/>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Oval 12"/>
          <p:cNvSpPr/>
          <p:nvPr/>
        </p:nvSpPr>
        <p:spPr>
          <a:xfrm>
            <a:off x="3563888" y="2420888"/>
            <a:ext cx="1656184" cy="360040"/>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Oval 16"/>
          <p:cNvSpPr/>
          <p:nvPr/>
        </p:nvSpPr>
        <p:spPr>
          <a:xfrm>
            <a:off x="1979712" y="3356992"/>
            <a:ext cx="1656184" cy="360040"/>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Oval 17"/>
          <p:cNvSpPr/>
          <p:nvPr/>
        </p:nvSpPr>
        <p:spPr>
          <a:xfrm>
            <a:off x="4932040" y="3356992"/>
            <a:ext cx="1656184" cy="360040"/>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Oval 18"/>
          <p:cNvSpPr/>
          <p:nvPr/>
        </p:nvSpPr>
        <p:spPr>
          <a:xfrm>
            <a:off x="2267744" y="4022481"/>
            <a:ext cx="1656184" cy="360040"/>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Oval 21"/>
          <p:cNvSpPr/>
          <p:nvPr/>
        </p:nvSpPr>
        <p:spPr>
          <a:xfrm>
            <a:off x="5292080" y="4036129"/>
            <a:ext cx="1656184" cy="360040"/>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TextBox 22"/>
          <p:cNvSpPr txBox="1"/>
          <p:nvPr/>
        </p:nvSpPr>
        <p:spPr>
          <a:xfrm>
            <a:off x="4644008" y="1124744"/>
            <a:ext cx="3816424" cy="877163"/>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b="1" dirty="0" smtClean="0">
                <a:solidFill>
                  <a:schemeClr val="accent4">
                    <a:lumMod val="75000"/>
                  </a:schemeClr>
                </a:solidFill>
                <a:latin typeface="+mn-lt"/>
                <a:cs typeface="+mn-cs"/>
                <a:sym typeface="Symbol"/>
              </a:rPr>
              <a:t>Chemin d’influence </a:t>
            </a:r>
            <a:r>
              <a:rPr lang="fr-FR" sz="1700" b="1" dirty="0" smtClean="0">
                <a:solidFill>
                  <a:schemeClr val="accent4">
                    <a:lumMod val="75000"/>
                  </a:schemeClr>
                </a:solidFill>
                <a:latin typeface="+mn-lt"/>
                <a:cs typeface="+mn-cs"/>
                <a:sym typeface="Wingdings" pitchFamily="2" charset="2"/>
              </a:rPr>
              <a:t> </a:t>
            </a:r>
          </a:p>
          <a:p>
            <a:pPr algn="just" fontAlgn="auto">
              <a:spcBef>
                <a:spcPts val="0"/>
              </a:spcBef>
              <a:spcAft>
                <a:spcPts val="0"/>
              </a:spcAft>
              <a:defRPr/>
            </a:pPr>
            <a:r>
              <a:rPr lang="fr-FR" sz="1700" dirty="0" smtClean="0">
                <a:solidFill>
                  <a:schemeClr val="accent4">
                    <a:lumMod val="75000"/>
                  </a:schemeClr>
                </a:solidFill>
                <a:latin typeface="+mn-lt"/>
                <a:cs typeface="+mn-cs"/>
                <a:sym typeface="Wingdings" pitchFamily="2" charset="2"/>
              </a:rPr>
              <a:t>Nœuds et propositions influencées positivement (récompenses)  </a:t>
            </a:r>
            <a:endParaRPr lang="fr-FR" sz="1700" dirty="0" smtClean="0">
              <a:solidFill>
                <a:schemeClr val="accent4">
                  <a:lumMod val="75000"/>
                </a:schemeClr>
              </a:solidFill>
              <a:latin typeface="+mn-lt"/>
              <a:cs typeface="+mn-cs"/>
              <a:sym typeface="Symbol"/>
            </a:endParaRPr>
          </a:p>
        </p:txBody>
      </p:sp>
      <p:sp>
        <p:nvSpPr>
          <p:cNvPr id="24" name="Oval 23"/>
          <p:cNvSpPr/>
          <p:nvPr/>
        </p:nvSpPr>
        <p:spPr>
          <a:xfrm>
            <a:off x="1763688" y="5993993"/>
            <a:ext cx="1656184" cy="360040"/>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Oval 24"/>
          <p:cNvSpPr/>
          <p:nvPr/>
        </p:nvSpPr>
        <p:spPr>
          <a:xfrm>
            <a:off x="4788024" y="5962928"/>
            <a:ext cx="1656184" cy="360040"/>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Oval 25"/>
          <p:cNvSpPr/>
          <p:nvPr/>
        </p:nvSpPr>
        <p:spPr>
          <a:xfrm>
            <a:off x="6372200" y="4725144"/>
            <a:ext cx="1656184" cy="360040"/>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371155" y="1125446"/>
            <a:ext cx="6889525" cy="5399898"/>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Satisfaction d’un agent</a:t>
            </a:r>
            <a:endParaRPr lang="fr-FR" dirty="0">
              <a:solidFill>
                <a:schemeClr val="tx2">
                  <a:satMod val="130000"/>
                </a:schemeClr>
              </a:solidFill>
            </a:endParaRPr>
          </a:p>
        </p:txBody>
      </p:sp>
      <p:sp>
        <p:nvSpPr>
          <p:cNvPr id="6" name="Footer Placeholder 5"/>
          <p:cNvSpPr>
            <a:spLocks noGrp="1"/>
          </p:cNvSpPr>
          <p:nvPr>
            <p:ph type="ftr" sz="quarter" idx="11"/>
          </p:nvPr>
        </p:nvSpPr>
        <p:spPr>
          <a:xfrm>
            <a:off x="1071538" y="6675437"/>
            <a:ext cx="2895600" cy="365125"/>
          </a:xfrm>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17</a:t>
            </a:fld>
            <a:endParaRPr lang="en-US" dirty="0"/>
          </a:p>
        </p:txBody>
      </p:sp>
      <p:sp>
        <p:nvSpPr>
          <p:cNvPr id="14" name="Oval 13"/>
          <p:cNvSpPr/>
          <p:nvPr/>
        </p:nvSpPr>
        <p:spPr>
          <a:xfrm>
            <a:off x="5868144" y="6021288"/>
            <a:ext cx="1296144" cy="50405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Oval 17"/>
          <p:cNvSpPr/>
          <p:nvPr/>
        </p:nvSpPr>
        <p:spPr>
          <a:xfrm>
            <a:off x="6372200" y="5373216"/>
            <a:ext cx="936104"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TextBox 20"/>
          <p:cNvSpPr txBox="1"/>
          <p:nvPr/>
        </p:nvSpPr>
        <p:spPr>
          <a:xfrm>
            <a:off x="5076056" y="6464369"/>
            <a:ext cx="1639084" cy="276999"/>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Accord</a:t>
            </a:r>
            <a:endParaRPr lang="fr-FR" sz="1200" b="1" dirty="0">
              <a:solidFill>
                <a:srgbClr val="C00000"/>
              </a:solidFill>
              <a:latin typeface="+mn-lt"/>
              <a:cs typeface="+mn-cs"/>
            </a:endParaRPr>
          </a:p>
        </p:txBody>
      </p:sp>
      <p:sp>
        <p:nvSpPr>
          <p:cNvPr id="22" name="Oval 21"/>
          <p:cNvSpPr/>
          <p:nvPr/>
        </p:nvSpPr>
        <p:spPr>
          <a:xfrm>
            <a:off x="3635896" y="6093296"/>
            <a:ext cx="1296144" cy="50405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Oval 22"/>
          <p:cNvSpPr/>
          <p:nvPr/>
        </p:nvSpPr>
        <p:spPr>
          <a:xfrm>
            <a:off x="4499992" y="5445224"/>
            <a:ext cx="936104"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TextBox 23"/>
          <p:cNvSpPr txBox="1"/>
          <p:nvPr/>
        </p:nvSpPr>
        <p:spPr>
          <a:xfrm>
            <a:off x="4752528" y="2636912"/>
            <a:ext cx="4283968" cy="1200329"/>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dirty="0" smtClean="0">
                <a:solidFill>
                  <a:schemeClr val="accent4">
                    <a:lumMod val="75000"/>
                  </a:schemeClr>
                </a:solidFill>
                <a:latin typeface="+mn-lt"/>
                <a:cs typeface="+mn-cs"/>
              </a:rPr>
              <a:t>Processus qui se réalise sur la </a:t>
            </a:r>
            <a:r>
              <a:rPr lang="fr-FR" b="1" dirty="0" smtClean="0">
                <a:solidFill>
                  <a:schemeClr val="accent4">
                    <a:lumMod val="75000"/>
                  </a:schemeClr>
                </a:solidFill>
                <a:latin typeface="+mn-lt"/>
                <a:cs typeface="+mn-cs"/>
              </a:rPr>
              <a:t>Vision Augmentée</a:t>
            </a:r>
          </a:p>
          <a:p>
            <a:pPr algn="just" fontAlgn="auto">
              <a:spcBef>
                <a:spcPts val="0"/>
              </a:spcBef>
              <a:spcAft>
                <a:spcPts val="0"/>
              </a:spcAft>
              <a:defRPr/>
            </a:pPr>
            <a:endParaRPr lang="fr-FR" b="1" dirty="0" smtClean="0">
              <a:solidFill>
                <a:schemeClr val="accent4">
                  <a:lumMod val="75000"/>
                </a:schemeClr>
              </a:solidFill>
              <a:latin typeface="+mn-lt"/>
              <a:cs typeface="+mn-cs"/>
            </a:endParaRPr>
          </a:p>
          <a:p>
            <a:pPr algn="just" fontAlgn="auto">
              <a:spcBef>
                <a:spcPts val="0"/>
              </a:spcBef>
              <a:spcAft>
                <a:spcPts val="0"/>
              </a:spcAft>
              <a:defRPr/>
            </a:pPr>
            <a:r>
              <a:rPr lang="fr-FR" b="1" dirty="0" smtClean="0">
                <a:solidFill>
                  <a:schemeClr val="accent4">
                    <a:lumMod val="75000"/>
                  </a:schemeClr>
                </a:solidFill>
                <a:latin typeface="+mn-lt"/>
                <a:cs typeface="+mn-cs"/>
              </a:rPr>
              <a:t>Exemple d’un accord</a:t>
            </a:r>
          </a:p>
        </p:txBody>
      </p:sp>
      <p:sp>
        <p:nvSpPr>
          <p:cNvPr id="25" name="TextBox 24"/>
          <p:cNvSpPr txBox="1"/>
          <p:nvPr/>
        </p:nvSpPr>
        <p:spPr>
          <a:xfrm>
            <a:off x="3707904" y="1124744"/>
            <a:ext cx="5256584" cy="1246495"/>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500" b="1" dirty="0" err="1" smtClean="0">
                <a:solidFill>
                  <a:srgbClr val="C00000"/>
                </a:solidFill>
                <a:latin typeface="+mn-lt"/>
                <a:cs typeface="+mn-cs"/>
                <a:sym typeface="Symbol"/>
              </a:rPr>
              <a:t>sat</a:t>
            </a:r>
            <a:r>
              <a:rPr lang="fr-FR" sz="1500" b="1" dirty="0" smtClean="0">
                <a:solidFill>
                  <a:srgbClr val="C00000"/>
                </a:solidFill>
                <a:latin typeface="+mn-lt"/>
                <a:cs typeface="+mn-cs"/>
                <a:sym typeface="Symbol"/>
              </a:rPr>
              <a:t>(ET)</a:t>
            </a:r>
            <a:r>
              <a:rPr lang="fr-FR" sz="1500" dirty="0" smtClean="0">
                <a:solidFill>
                  <a:srgbClr val="C00000"/>
                </a:solidFill>
                <a:latin typeface="+mn-lt"/>
                <a:cs typeface="+mn-cs"/>
                <a:sym typeface="Symbol"/>
              </a:rPr>
              <a:t> </a:t>
            </a:r>
            <a:r>
              <a:rPr lang="fr-FR" sz="1500" dirty="0" smtClean="0">
                <a:solidFill>
                  <a:srgbClr val="C00000"/>
                </a:solidFill>
                <a:latin typeface="+mn-lt"/>
                <a:cs typeface="+mn-cs"/>
                <a:sym typeface="Wingdings" pitchFamily="2" charset="2"/>
              </a:rPr>
              <a:t>= </a:t>
            </a:r>
            <a:r>
              <a:rPr lang="fr-FR" sz="1500" b="1" dirty="0" smtClean="0">
                <a:solidFill>
                  <a:srgbClr val="C00000"/>
                </a:solidFill>
                <a:latin typeface="+mn-lt"/>
                <a:cs typeface="+mn-cs"/>
                <a:sym typeface="Wingdings" pitchFamily="2" charset="2"/>
              </a:rPr>
              <a:t>vrai</a:t>
            </a:r>
            <a:r>
              <a:rPr lang="fr-FR" sz="1500" dirty="0" smtClean="0">
                <a:solidFill>
                  <a:srgbClr val="C00000"/>
                </a:solidFill>
                <a:latin typeface="+mn-lt"/>
                <a:cs typeface="+mn-cs"/>
                <a:sym typeface="Wingdings" pitchFamily="2" charset="2"/>
              </a:rPr>
              <a:t> si tous les branches ont </a:t>
            </a:r>
            <a:r>
              <a:rPr lang="fr-FR" sz="1500" b="1" dirty="0" err="1" smtClean="0">
                <a:solidFill>
                  <a:srgbClr val="C00000"/>
                </a:solidFill>
                <a:latin typeface="+mn-lt"/>
                <a:cs typeface="+mn-cs"/>
                <a:sym typeface="Wingdings" pitchFamily="2" charset="2"/>
              </a:rPr>
              <a:t>sat</a:t>
            </a:r>
            <a:r>
              <a:rPr lang="fr-FR" sz="1500" b="1" dirty="0" smtClean="0">
                <a:solidFill>
                  <a:srgbClr val="C00000"/>
                </a:solidFill>
                <a:latin typeface="+mn-lt"/>
                <a:cs typeface="+mn-cs"/>
                <a:sym typeface="Wingdings" pitchFamily="2" charset="2"/>
              </a:rPr>
              <a:t>() = vrai</a:t>
            </a:r>
            <a:endParaRPr lang="fr-FR" sz="1500" b="1" dirty="0" smtClean="0">
              <a:solidFill>
                <a:srgbClr val="C00000"/>
              </a:solidFill>
              <a:latin typeface="+mn-lt"/>
              <a:cs typeface="+mn-cs"/>
              <a:sym typeface="Symbol"/>
            </a:endParaRPr>
          </a:p>
          <a:p>
            <a:pPr algn="just" fontAlgn="auto">
              <a:spcBef>
                <a:spcPts val="0"/>
              </a:spcBef>
              <a:spcAft>
                <a:spcPts val="0"/>
              </a:spcAft>
              <a:defRPr/>
            </a:pPr>
            <a:endParaRPr lang="fr-FR" sz="1500" b="1" dirty="0" smtClean="0">
              <a:solidFill>
                <a:srgbClr val="C00000"/>
              </a:solidFill>
              <a:latin typeface="+mn-lt"/>
              <a:cs typeface="+mn-cs"/>
              <a:sym typeface="Symbol"/>
            </a:endParaRPr>
          </a:p>
          <a:p>
            <a:pPr lvl="0" algn="just" fontAlgn="auto">
              <a:spcBef>
                <a:spcPts val="0"/>
              </a:spcBef>
              <a:spcAft>
                <a:spcPts val="0"/>
              </a:spcAft>
              <a:defRPr/>
            </a:pPr>
            <a:r>
              <a:rPr lang="fr-FR" sz="1500" b="1" dirty="0" err="1" smtClean="0">
                <a:solidFill>
                  <a:srgbClr val="C00000"/>
                </a:solidFill>
                <a:latin typeface="Gill Sans MT"/>
                <a:sym typeface="Symbol"/>
              </a:rPr>
              <a:t>sat</a:t>
            </a:r>
            <a:r>
              <a:rPr lang="fr-FR" sz="1500" b="1" dirty="0" smtClean="0">
                <a:solidFill>
                  <a:srgbClr val="C00000"/>
                </a:solidFill>
                <a:latin typeface="Gill Sans MT"/>
                <a:sym typeface="Symbol"/>
              </a:rPr>
              <a:t>(OU)</a:t>
            </a:r>
            <a:r>
              <a:rPr lang="fr-FR" sz="1500" dirty="0" smtClean="0">
                <a:solidFill>
                  <a:srgbClr val="C00000"/>
                </a:solidFill>
                <a:latin typeface="Gill Sans MT"/>
                <a:sym typeface="Symbol"/>
              </a:rPr>
              <a:t> </a:t>
            </a:r>
            <a:r>
              <a:rPr lang="fr-FR" sz="1500" dirty="0" smtClean="0">
                <a:solidFill>
                  <a:srgbClr val="C00000"/>
                </a:solidFill>
                <a:latin typeface="Gill Sans MT"/>
                <a:sym typeface="Wingdings" pitchFamily="2" charset="2"/>
              </a:rPr>
              <a:t>= </a:t>
            </a:r>
            <a:r>
              <a:rPr lang="fr-FR" sz="1500" b="1" dirty="0" smtClean="0">
                <a:solidFill>
                  <a:srgbClr val="C00000"/>
                </a:solidFill>
                <a:latin typeface="Gill Sans MT"/>
                <a:sym typeface="Wingdings" pitchFamily="2" charset="2"/>
              </a:rPr>
              <a:t>vrai</a:t>
            </a:r>
            <a:r>
              <a:rPr lang="fr-FR" sz="1500" dirty="0" smtClean="0">
                <a:solidFill>
                  <a:srgbClr val="C00000"/>
                </a:solidFill>
                <a:latin typeface="Gill Sans MT"/>
                <a:sym typeface="Wingdings" pitchFamily="2" charset="2"/>
              </a:rPr>
              <a:t> si au moins une branche a </a:t>
            </a:r>
            <a:r>
              <a:rPr lang="fr-FR" sz="1500" b="1" dirty="0" err="1" smtClean="0">
                <a:solidFill>
                  <a:srgbClr val="C00000"/>
                </a:solidFill>
                <a:latin typeface="Gill Sans MT"/>
                <a:sym typeface="Wingdings" pitchFamily="2" charset="2"/>
              </a:rPr>
              <a:t>sat</a:t>
            </a:r>
            <a:r>
              <a:rPr lang="fr-FR" sz="1500" b="1" dirty="0" smtClean="0">
                <a:solidFill>
                  <a:srgbClr val="C00000"/>
                </a:solidFill>
                <a:latin typeface="Gill Sans MT"/>
                <a:sym typeface="Wingdings" pitchFamily="2" charset="2"/>
              </a:rPr>
              <a:t>() = vrai</a:t>
            </a:r>
            <a:endParaRPr lang="fr-FR" sz="1500" b="1" dirty="0" smtClean="0">
              <a:solidFill>
                <a:srgbClr val="C00000"/>
              </a:solidFill>
              <a:latin typeface="Gill Sans MT"/>
              <a:sym typeface="Symbol"/>
            </a:endParaRPr>
          </a:p>
          <a:p>
            <a:pPr algn="just" fontAlgn="auto">
              <a:spcBef>
                <a:spcPts val="0"/>
              </a:spcBef>
              <a:spcAft>
                <a:spcPts val="0"/>
              </a:spcAft>
              <a:defRPr/>
            </a:pPr>
            <a:endParaRPr lang="fr-FR" sz="1500" b="1" dirty="0" smtClean="0">
              <a:solidFill>
                <a:srgbClr val="C00000"/>
              </a:solidFill>
              <a:latin typeface="+mn-lt"/>
              <a:cs typeface="+mn-cs"/>
              <a:sym typeface="Symbol"/>
            </a:endParaRPr>
          </a:p>
          <a:p>
            <a:pPr algn="just" fontAlgn="auto">
              <a:spcBef>
                <a:spcPts val="0"/>
              </a:spcBef>
              <a:spcAft>
                <a:spcPts val="0"/>
              </a:spcAft>
              <a:defRPr/>
            </a:pPr>
            <a:r>
              <a:rPr lang="fr-FR" sz="1500" b="1" dirty="0" err="1" smtClean="0">
                <a:solidFill>
                  <a:srgbClr val="C00000"/>
                </a:solidFill>
                <a:latin typeface="Gill Sans MT"/>
                <a:sym typeface="Symbol"/>
              </a:rPr>
              <a:t>sat</a:t>
            </a:r>
            <a:r>
              <a:rPr lang="fr-FR" sz="1500" b="1" dirty="0" smtClean="0">
                <a:solidFill>
                  <a:srgbClr val="C00000"/>
                </a:solidFill>
                <a:latin typeface="Gill Sans MT"/>
                <a:sym typeface="Symbol"/>
              </a:rPr>
              <a:t>(NON)</a:t>
            </a:r>
            <a:r>
              <a:rPr lang="fr-FR" sz="1500" dirty="0" smtClean="0">
                <a:solidFill>
                  <a:srgbClr val="C00000"/>
                </a:solidFill>
                <a:latin typeface="Gill Sans MT"/>
                <a:sym typeface="Symbol"/>
              </a:rPr>
              <a:t> </a:t>
            </a:r>
            <a:r>
              <a:rPr lang="fr-FR" sz="1500" dirty="0" smtClean="0">
                <a:solidFill>
                  <a:srgbClr val="C00000"/>
                </a:solidFill>
                <a:latin typeface="Gill Sans MT"/>
                <a:sym typeface="Wingdings" pitchFamily="2" charset="2"/>
              </a:rPr>
              <a:t>= négation de</a:t>
            </a:r>
            <a:r>
              <a:rPr lang="fr-FR" sz="1500" b="1" dirty="0" smtClean="0">
                <a:solidFill>
                  <a:srgbClr val="C00000"/>
                </a:solidFill>
                <a:latin typeface="Gill Sans MT"/>
                <a:sym typeface="Wingdings" pitchFamily="2" charset="2"/>
              </a:rPr>
              <a:t> </a:t>
            </a:r>
            <a:r>
              <a:rPr lang="fr-FR" sz="1500" b="1" dirty="0" err="1" smtClean="0">
                <a:solidFill>
                  <a:srgbClr val="C00000"/>
                </a:solidFill>
                <a:latin typeface="Gill Sans MT"/>
                <a:sym typeface="Wingdings" pitchFamily="2" charset="2"/>
              </a:rPr>
              <a:t>sat</a:t>
            </a:r>
            <a:r>
              <a:rPr lang="fr-FR" sz="1500" b="1" dirty="0" smtClean="0">
                <a:solidFill>
                  <a:srgbClr val="C00000"/>
                </a:solidFill>
                <a:latin typeface="Gill Sans MT"/>
                <a:sym typeface="Wingdings" pitchFamily="2" charset="2"/>
              </a:rPr>
              <a:t>() </a:t>
            </a:r>
            <a:r>
              <a:rPr lang="fr-FR" sz="1500" dirty="0" smtClean="0">
                <a:solidFill>
                  <a:srgbClr val="C00000"/>
                </a:solidFill>
                <a:latin typeface="Gill Sans MT"/>
                <a:sym typeface="Wingdings" pitchFamily="2" charset="2"/>
              </a:rPr>
              <a:t>de sa branche</a:t>
            </a:r>
            <a:endParaRPr lang="fr-FR" sz="1500" dirty="0" smtClean="0">
              <a:solidFill>
                <a:srgbClr val="C00000"/>
              </a:solidFill>
              <a:latin typeface="Gill Sans MT"/>
              <a:sym typeface="Symbol"/>
            </a:endParaRPr>
          </a:p>
        </p:txBody>
      </p:sp>
      <p:sp>
        <p:nvSpPr>
          <p:cNvPr id="26" name="TextBox 25"/>
          <p:cNvSpPr txBox="1"/>
          <p:nvPr/>
        </p:nvSpPr>
        <p:spPr>
          <a:xfrm>
            <a:off x="6300192" y="4162435"/>
            <a:ext cx="2664296" cy="877163"/>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b="1" dirty="0" err="1" smtClean="0">
                <a:solidFill>
                  <a:srgbClr val="C00000"/>
                </a:solidFill>
                <a:latin typeface="+mn-lt"/>
                <a:cs typeface="+mn-cs"/>
                <a:sym typeface="Symbol"/>
              </a:rPr>
              <a:t>sat</a:t>
            </a:r>
            <a:r>
              <a:rPr lang="fr-FR" sz="1700" b="1" dirty="0" smtClean="0">
                <a:solidFill>
                  <a:srgbClr val="C00000"/>
                </a:solidFill>
                <a:latin typeface="+mn-lt"/>
                <a:cs typeface="+mn-cs"/>
                <a:sym typeface="Symbol"/>
              </a:rPr>
              <a:t>(proposition) = vrai </a:t>
            </a:r>
            <a:r>
              <a:rPr lang="fr-FR" sz="1700" dirty="0" smtClean="0">
                <a:solidFill>
                  <a:srgbClr val="C00000"/>
                </a:solidFill>
                <a:latin typeface="+mn-lt"/>
                <a:cs typeface="+mn-cs"/>
                <a:sym typeface="Symbol"/>
              </a:rPr>
              <a:t>si tous les agents ont pris la proposition</a:t>
            </a:r>
            <a:endParaRPr lang="fr-FR" sz="1700" b="1" dirty="0" smtClean="0">
              <a:solidFill>
                <a:srgbClr val="C00000"/>
              </a:solidFill>
              <a:latin typeface="+mn-lt"/>
              <a:cs typeface="+mn-cs"/>
              <a:sym typeface="Symbo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371155" y="1125446"/>
            <a:ext cx="6889525" cy="5399898"/>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Satisfaction d’un agent</a:t>
            </a:r>
            <a:endParaRPr lang="fr-FR" dirty="0">
              <a:solidFill>
                <a:schemeClr val="tx2">
                  <a:satMod val="130000"/>
                </a:schemeClr>
              </a:solidFill>
            </a:endParaRPr>
          </a:p>
        </p:txBody>
      </p:sp>
      <p:sp>
        <p:nvSpPr>
          <p:cNvPr id="6" name="Footer Placeholder 5"/>
          <p:cNvSpPr>
            <a:spLocks noGrp="1"/>
          </p:cNvSpPr>
          <p:nvPr>
            <p:ph type="ftr" sz="quarter" idx="11"/>
          </p:nvPr>
        </p:nvSpPr>
        <p:spPr>
          <a:xfrm>
            <a:off x="571472" y="6675437"/>
            <a:ext cx="2895600" cy="365125"/>
          </a:xfrm>
        </p:spPr>
        <p:txBody>
          <a:bodyPr/>
          <a:lstStyle/>
          <a:p>
            <a:pPr>
              <a:defRPr/>
            </a:pPr>
            <a:r>
              <a:rPr lang="en-US" dirty="0" smtClean="0"/>
              <a:t>               Garcia  </a:t>
            </a:r>
            <a:r>
              <a:rPr lang="en-US" dirty="0"/>
              <a:t>-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18</a:t>
            </a:fld>
            <a:endParaRPr lang="en-US" dirty="0"/>
          </a:p>
        </p:txBody>
      </p:sp>
      <p:sp>
        <p:nvSpPr>
          <p:cNvPr id="11" name="Oval 10"/>
          <p:cNvSpPr/>
          <p:nvPr/>
        </p:nvSpPr>
        <p:spPr>
          <a:xfrm>
            <a:off x="5868144" y="6021288"/>
            <a:ext cx="1296144" cy="50405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Oval 11"/>
          <p:cNvSpPr/>
          <p:nvPr/>
        </p:nvSpPr>
        <p:spPr>
          <a:xfrm>
            <a:off x="6372200" y="5373216"/>
            <a:ext cx="936104"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Box 12"/>
          <p:cNvSpPr txBox="1"/>
          <p:nvPr/>
        </p:nvSpPr>
        <p:spPr>
          <a:xfrm>
            <a:off x="4860032" y="6464369"/>
            <a:ext cx="1224136" cy="276999"/>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Contradiction</a:t>
            </a:r>
            <a:endParaRPr lang="fr-FR" sz="1200" b="1" dirty="0">
              <a:solidFill>
                <a:srgbClr val="C00000"/>
              </a:solidFill>
              <a:latin typeface="+mn-lt"/>
              <a:cs typeface="+mn-cs"/>
            </a:endParaRPr>
          </a:p>
        </p:txBody>
      </p:sp>
      <p:sp>
        <p:nvSpPr>
          <p:cNvPr id="15" name="Oval 14"/>
          <p:cNvSpPr/>
          <p:nvPr/>
        </p:nvSpPr>
        <p:spPr>
          <a:xfrm>
            <a:off x="3635896" y="6093296"/>
            <a:ext cx="1296144" cy="50405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Oval 15"/>
          <p:cNvSpPr/>
          <p:nvPr/>
        </p:nvSpPr>
        <p:spPr>
          <a:xfrm>
            <a:off x="4499992" y="5445224"/>
            <a:ext cx="936104"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TextBox 16"/>
          <p:cNvSpPr txBox="1"/>
          <p:nvPr/>
        </p:nvSpPr>
        <p:spPr>
          <a:xfrm>
            <a:off x="3707904" y="1124744"/>
            <a:ext cx="5256584" cy="1246495"/>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500" b="1" dirty="0" err="1" smtClean="0">
                <a:solidFill>
                  <a:srgbClr val="C00000"/>
                </a:solidFill>
                <a:latin typeface="+mn-lt"/>
                <a:cs typeface="+mn-cs"/>
                <a:sym typeface="Symbol"/>
              </a:rPr>
              <a:t>sat</a:t>
            </a:r>
            <a:r>
              <a:rPr lang="fr-FR" sz="1500" b="1" dirty="0" smtClean="0">
                <a:solidFill>
                  <a:srgbClr val="C00000"/>
                </a:solidFill>
                <a:latin typeface="+mn-lt"/>
                <a:cs typeface="+mn-cs"/>
                <a:sym typeface="Symbol"/>
              </a:rPr>
              <a:t>(ET)</a:t>
            </a:r>
            <a:r>
              <a:rPr lang="fr-FR" sz="1500" dirty="0" smtClean="0">
                <a:solidFill>
                  <a:srgbClr val="C00000"/>
                </a:solidFill>
                <a:latin typeface="+mn-lt"/>
                <a:cs typeface="+mn-cs"/>
                <a:sym typeface="Symbol"/>
              </a:rPr>
              <a:t> </a:t>
            </a:r>
            <a:r>
              <a:rPr lang="fr-FR" sz="1500" dirty="0" smtClean="0">
                <a:solidFill>
                  <a:srgbClr val="C00000"/>
                </a:solidFill>
                <a:latin typeface="+mn-lt"/>
                <a:cs typeface="+mn-cs"/>
                <a:sym typeface="Wingdings" pitchFamily="2" charset="2"/>
              </a:rPr>
              <a:t>= </a:t>
            </a:r>
            <a:r>
              <a:rPr lang="fr-FR" sz="1500" b="1" dirty="0" smtClean="0">
                <a:solidFill>
                  <a:srgbClr val="C00000"/>
                </a:solidFill>
                <a:latin typeface="+mn-lt"/>
                <a:cs typeface="+mn-cs"/>
                <a:sym typeface="Wingdings" pitchFamily="2" charset="2"/>
              </a:rPr>
              <a:t>vrai</a:t>
            </a:r>
            <a:r>
              <a:rPr lang="fr-FR" sz="1500" dirty="0" smtClean="0">
                <a:solidFill>
                  <a:srgbClr val="C00000"/>
                </a:solidFill>
                <a:latin typeface="+mn-lt"/>
                <a:cs typeface="+mn-cs"/>
                <a:sym typeface="Wingdings" pitchFamily="2" charset="2"/>
              </a:rPr>
              <a:t> si tous les branches ont </a:t>
            </a:r>
            <a:r>
              <a:rPr lang="fr-FR" sz="1500" b="1" dirty="0" err="1" smtClean="0">
                <a:solidFill>
                  <a:srgbClr val="C00000"/>
                </a:solidFill>
                <a:latin typeface="+mn-lt"/>
                <a:cs typeface="+mn-cs"/>
                <a:sym typeface="Wingdings" pitchFamily="2" charset="2"/>
              </a:rPr>
              <a:t>sat</a:t>
            </a:r>
            <a:r>
              <a:rPr lang="fr-FR" sz="1500" b="1" dirty="0" smtClean="0">
                <a:solidFill>
                  <a:srgbClr val="C00000"/>
                </a:solidFill>
                <a:latin typeface="+mn-lt"/>
                <a:cs typeface="+mn-cs"/>
                <a:sym typeface="Wingdings" pitchFamily="2" charset="2"/>
              </a:rPr>
              <a:t>() = vrai</a:t>
            </a:r>
            <a:endParaRPr lang="fr-FR" sz="1500" b="1" dirty="0" smtClean="0">
              <a:solidFill>
                <a:srgbClr val="C00000"/>
              </a:solidFill>
              <a:latin typeface="+mn-lt"/>
              <a:cs typeface="+mn-cs"/>
              <a:sym typeface="Symbol"/>
            </a:endParaRPr>
          </a:p>
          <a:p>
            <a:pPr algn="just" fontAlgn="auto">
              <a:spcBef>
                <a:spcPts val="0"/>
              </a:spcBef>
              <a:spcAft>
                <a:spcPts val="0"/>
              </a:spcAft>
              <a:defRPr/>
            </a:pPr>
            <a:endParaRPr lang="fr-FR" sz="1500" b="1" dirty="0" smtClean="0">
              <a:solidFill>
                <a:srgbClr val="C00000"/>
              </a:solidFill>
              <a:latin typeface="+mn-lt"/>
              <a:cs typeface="+mn-cs"/>
              <a:sym typeface="Symbol"/>
            </a:endParaRPr>
          </a:p>
          <a:p>
            <a:pPr lvl="0" algn="just" fontAlgn="auto">
              <a:spcBef>
                <a:spcPts val="0"/>
              </a:spcBef>
              <a:spcAft>
                <a:spcPts val="0"/>
              </a:spcAft>
              <a:defRPr/>
            </a:pPr>
            <a:r>
              <a:rPr lang="fr-FR" sz="1500" b="1" dirty="0" err="1" smtClean="0">
                <a:solidFill>
                  <a:srgbClr val="C00000"/>
                </a:solidFill>
                <a:latin typeface="Gill Sans MT"/>
                <a:sym typeface="Symbol"/>
              </a:rPr>
              <a:t>sat</a:t>
            </a:r>
            <a:r>
              <a:rPr lang="fr-FR" sz="1500" b="1" dirty="0" smtClean="0">
                <a:solidFill>
                  <a:srgbClr val="C00000"/>
                </a:solidFill>
                <a:latin typeface="Gill Sans MT"/>
                <a:sym typeface="Symbol"/>
              </a:rPr>
              <a:t>(OU)</a:t>
            </a:r>
            <a:r>
              <a:rPr lang="fr-FR" sz="1500" dirty="0" smtClean="0">
                <a:solidFill>
                  <a:srgbClr val="C00000"/>
                </a:solidFill>
                <a:latin typeface="Gill Sans MT"/>
                <a:sym typeface="Symbol"/>
              </a:rPr>
              <a:t> </a:t>
            </a:r>
            <a:r>
              <a:rPr lang="fr-FR" sz="1500" dirty="0" smtClean="0">
                <a:solidFill>
                  <a:srgbClr val="C00000"/>
                </a:solidFill>
                <a:latin typeface="Gill Sans MT"/>
                <a:sym typeface="Wingdings" pitchFamily="2" charset="2"/>
              </a:rPr>
              <a:t>= </a:t>
            </a:r>
            <a:r>
              <a:rPr lang="fr-FR" sz="1500" b="1" dirty="0" smtClean="0">
                <a:solidFill>
                  <a:srgbClr val="C00000"/>
                </a:solidFill>
                <a:latin typeface="Gill Sans MT"/>
                <a:sym typeface="Wingdings" pitchFamily="2" charset="2"/>
              </a:rPr>
              <a:t>vrai</a:t>
            </a:r>
            <a:r>
              <a:rPr lang="fr-FR" sz="1500" dirty="0" smtClean="0">
                <a:solidFill>
                  <a:srgbClr val="C00000"/>
                </a:solidFill>
                <a:latin typeface="Gill Sans MT"/>
                <a:sym typeface="Wingdings" pitchFamily="2" charset="2"/>
              </a:rPr>
              <a:t> si au moins une branche a </a:t>
            </a:r>
            <a:r>
              <a:rPr lang="fr-FR" sz="1500" b="1" dirty="0" err="1" smtClean="0">
                <a:solidFill>
                  <a:srgbClr val="C00000"/>
                </a:solidFill>
                <a:latin typeface="Gill Sans MT"/>
                <a:sym typeface="Wingdings" pitchFamily="2" charset="2"/>
              </a:rPr>
              <a:t>sat</a:t>
            </a:r>
            <a:r>
              <a:rPr lang="fr-FR" sz="1500" b="1" dirty="0" smtClean="0">
                <a:solidFill>
                  <a:srgbClr val="C00000"/>
                </a:solidFill>
                <a:latin typeface="Gill Sans MT"/>
                <a:sym typeface="Wingdings" pitchFamily="2" charset="2"/>
              </a:rPr>
              <a:t>() = vrai</a:t>
            </a:r>
            <a:endParaRPr lang="fr-FR" sz="1500" b="1" dirty="0" smtClean="0">
              <a:solidFill>
                <a:srgbClr val="C00000"/>
              </a:solidFill>
              <a:latin typeface="Gill Sans MT"/>
              <a:sym typeface="Symbol"/>
            </a:endParaRPr>
          </a:p>
          <a:p>
            <a:pPr algn="just" fontAlgn="auto">
              <a:spcBef>
                <a:spcPts val="0"/>
              </a:spcBef>
              <a:spcAft>
                <a:spcPts val="0"/>
              </a:spcAft>
              <a:defRPr/>
            </a:pPr>
            <a:endParaRPr lang="fr-FR" sz="1500" b="1" dirty="0" smtClean="0">
              <a:solidFill>
                <a:srgbClr val="C00000"/>
              </a:solidFill>
              <a:latin typeface="+mn-lt"/>
              <a:cs typeface="+mn-cs"/>
              <a:sym typeface="Symbol"/>
            </a:endParaRPr>
          </a:p>
          <a:p>
            <a:pPr algn="just" fontAlgn="auto">
              <a:spcBef>
                <a:spcPts val="0"/>
              </a:spcBef>
              <a:spcAft>
                <a:spcPts val="0"/>
              </a:spcAft>
              <a:defRPr/>
            </a:pPr>
            <a:r>
              <a:rPr lang="fr-FR" sz="1500" b="1" dirty="0" err="1" smtClean="0">
                <a:solidFill>
                  <a:srgbClr val="C00000"/>
                </a:solidFill>
                <a:latin typeface="Gill Sans MT"/>
                <a:sym typeface="Symbol"/>
              </a:rPr>
              <a:t>sat</a:t>
            </a:r>
            <a:r>
              <a:rPr lang="fr-FR" sz="1500" b="1" dirty="0" smtClean="0">
                <a:solidFill>
                  <a:srgbClr val="C00000"/>
                </a:solidFill>
                <a:latin typeface="Gill Sans MT"/>
                <a:sym typeface="Symbol"/>
              </a:rPr>
              <a:t>(NON)</a:t>
            </a:r>
            <a:r>
              <a:rPr lang="fr-FR" sz="1500" dirty="0" smtClean="0">
                <a:solidFill>
                  <a:srgbClr val="C00000"/>
                </a:solidFill>
                <a:latin typeface="Gill Sans MT"/>
                <a:sym typeface="Symbol"/>
              </a:rPr>
              <a:t> </a:t>
            </a:r>
            <a:r>
              <a:rPr lang="fr-FR" sz="1500" dirty="0" smtClean="0">
                <a:solidFill>
                  <a:srgbClr val="C00000"/>
                </a:solidFill>
                <a:latin typeface="Gill Sans MT"/>
                <a:sym typeface="Wingdings" pitchFamily="2" charset="2"/>
              </a:rPr>
              <a:t>= négation de</a:t>
            </a:r>
            <a:r>
              <a:rPr lang="fr-FR" sz="1500" b="1" dirty="0" smtClean="0">
                <a:solidFill>
                  <a:srgbClr val="C00000"/>
                </a:solidFill>
                <a:latin typeface="Gill Sans MT"/>
                <a:sym typeface="Wingdings" pitchFamily="2" charset="2"/>
              </a:rPr>
              <a:t> </a:t>
            </a:r>
            <a:r>
              <a:rPr lang="fr-FR" sz="1500" b="1" dirty="0" err="1" smtClean="0">
                <a:solidFill>
                  <a:srgbClr val="C00000"/>
                </a:solidFill>
                <a:latin typeface="Gill Sans MT"/>
                <a:sym typeface="Wingdings" pitchFamily="2" charset="2"/>
              </a:rPr>
              <a:t>sat</a:t>
            </a:r>
            <a:r>
              <a:rPr lang="fr-FR" sz="1500" b="1" dirty="0" smtClean="0">
                <a:solidFill>
                  <a:srgbClr val="C00000"/>
                </a:solidFill>
                <a:latin typeface="Gill Sans MT"/>
                <a:sym typeface="Wingdings" pitchFamily="2" charset="2"/>
              </a:rPr>
              <a:t>() </a:t>
            </a:r>
            <a:r>
              <a:rPr lang="fr-FR" sz="1500" dirty="0" smtClean="0">
                <a:solidFill>
                  <a:srgbClr val="C00000"/>
                </a:solidFill>
                <a:latin typeface="Gill Sans MT"/>
                <a:sym typeface="Wingdings" pitchFamily="2" charset="2"/>
              </a:rPr>
              <a:t>de sa branche</a:t>
            </a:r>
            <a:endParaRPr lang="fr-FR" sz="1500" dirty="0" smtClean="0">
              <a:solidFill>
                <a:srgbClr val="C00000"/>
              </a:solidFill>
              <a:latin typeface="Gill Sans MT"/>
              <a:sym typeface="Symbol"/>
            </a:endParaRPr>
          </a:p>
        </p:txBody>
      </p:sp>
      <p:sp>
        <p:nvSpPr>
          <p:cNvPr id="22" name="TextBox 21"/>
          <p:cNvSpPr txBox="1"/>
          <p:nvPr/>
        </p:nvSpPr>
        <p:spPr>
          <a:xfrm>
            <a:off x="6300192" y="4162435"/>
            <a:ext cx="2664296" cy="877163"/>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b="1" dirty="0" err="1" smtClean="0">
                <a:solidFill>
                  <a:srgbClr val="C00000"/>
                </a:solidFill>
                <a:latin typeface="+mn-lt"/>
                <a:cs typeface="+mn-cs"/>
                <a:sym typeface="Symbol"/>
              </a:rPr>
              <a:t>sat</a:t>
            </a:r>
            <a:r>
              <a:rPr lang="fr-FR" sz="1700" b="1" dirty="0" smtClean="0">
                <a:solidFill>
                  <a:srgbClr val="C00000"/>
                </a:solidFill>
                <a:latin typeface="+mn-lt"/>
                <a:cs typeface="+mn-cs"/>
                <a:sym typeface="Symbol"/>
              </a:rPr>
              <a:t>(proposition) = vrai </a:t>
            </a:r>
            <a:r>
              <a:rPr lang="fr-FR" sz="1700" dirty="0" smtClean="0">
                <a:solidFill>
                  <a:srgbClr val="C00000"/>
                </a:solidFill>
                <a:latin typeface="+mn-lt"/>
                <a:cs typeface="+mn-cs"/>
                <a:sym typeface="Symbol"/>
              </a:rPr>
              <a:t>si tous les agents ont pris la proposition</a:t>
            </a:r>
            <a:endParaRPr lang="fr-FR" sz="1700" b="1" dirty="0" smtClean="0">
              <a:solidFill>
                <a:srgbClr val="C00000"/>
              </a:solidFill>
              <a:latin typeface="+mn-lt"/>
              <a:cs typeface="+mn-cs"/>
              <a:sym typeface="Symbol"/>
            </a:endParaRPr>
          </a:p>
        </p:txBody>
      </p:sp>
      <p:sp>
        <p:nvSpPr>
          <p:cNvPr id="23" name="TextBox 22"/>
          <p:cNvSpPr txBox="1"/>
          <p:nvPr/>
        </p:nvSpPr>
        <p:spPr>
          <a:xfrm>
            <a:off x="4752528" y="2636912"/>
            <a:ext cx="4283968" cy="1200329"/>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dirty="0" smtClean="0">
                <a:solidFill>
                  <a:schemeClr val="accent4">
                    <a:lumMod val="75000"/>
                  </a:schemeClr>
                </a:solidFill>
                <a:latin typeface="+mn-lt"/>
                <a:cs typeface="+mn-cs"/>
              </a:rPr>
              <a:t>Processus qui se réalise sur la </a:t>
            </a:r>
            <a:r>
              <a:rPr lang="fr-FR" b="1" dirty="0" smtClean="0">
                <a:solidFill>
                  <a:schemeClr val="accent4">
                    <a:lumMod val="75000"/>
                  </a:schemeClr>
                </a:solidFill>
                <a:latin typeface="+mn-lt"/>
                <a:cs typeface="+mn-cs"/>
              </a:rPr>
              <a:t>Vision Augmentée</a:t>
            </a:r>
          </a:p>
          <a:p>
            <a:pPr algn="just" fontAlgn="auto">
              <a:spcBef>
                <a:spcPts val="0"/>
              </a:spcBef>
              <a:spcAft>
                <a:spcPts val="0"/>
              </a:spcAft>
              <a:defRPr/>
            </a:pPr>
            <a:endParaRPr lang="fr-FR" b="1" dirty="0" smtClean="0">
              <a:solidFill>
                <a:schemeClr val="accent4">
                  <a:lumMod val="75000"/>
                </a:schemeClr>
              </a:solidFill>
              <a:latin typeface="+mn-lt"/>
              <a:cs typeface="+mn-cs"/>
            </a:endParaRPr>
          </a:p>
          <a:p>
            <a:pPr algn="just" fontAlgn="auto">
              <a:spcBef>
                <a:spcPts val="0"/>
              </a:spcBef>
              <a:spcAft>
                <a:spcPts val="0"/>
              </a:spcAft>
              <a:defRPr/>
            </a:pPr>
            <a:r>
              <a:rPr lang="fr-FR" b="1" dirty="0" smtClean="0">
                <a:solidFill>
                  <a:schemeClr val="accent4">
                    <a:lumMod val="75000"/>
                  </a:schemeClr>
                </a:solidFill>
                <a:latin typeface="+mn-lt"/>
                <a:cs typeface="+mn-cs"/>
              </a:rPr>
              <a:t>Exemple d’une contradiction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371155" y="1201346"/>
            <a:ext cx="6889525" cy="5248098"/>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Génération de propositions</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smtClean="0"/>
              <a:t>               Garcia  </a:t>
            </a:r>
            <a:r>
              <a:rPr lang="en-US" dirty="0"/>
              <a:t>-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19</a:t>
            </a:fld>
            <a:endParaRPr lang="en-US" dirty="0"/>
          </a:p>
        </p:txBody>
      </p:sp>
      <p:sp>
        <p:nvSpPr>
          <p:cNvPr id="16" name="Oval 15"/>
          <p:cNvSpPr/>
          <p:nvPr/>
        </p:nvSpPr>
        <p:spPr>
          <a:xfrm>
            <a:off x="1115616" y="1844824"/>
            <a:ext cx="1080120" cy="57606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TextBox 16"/>
          <p:cNvSpPr txBox="1"/>
          <p:nvPr/>
        </p:nvSpPr>
        <p:spPr>
          <a:xfrm>
            <a:off x="4716016" y="1772816"/>
            <a:ext cx="4392488" cy="2708434"/>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b="1" dirty="0" smtClean="0">
                <a:solidFill>
                  <a:srgbClr val="C00000"/>
                </a:solidFill>
                <a:latin typeface="+mn-lt"/>
                <a:cs typeface="+mn-cs"/>
                <a:sym typeface="Symbol"/>
              </a:rPr>
              <a:t>Si l’agent n’est pas satisfait …</a:t>
            </a:r>
          </a:p>
          <a:p>
            <a:pPr algn="just" fontAlgn="auto">
              <a:spcBef>
                <a:spcPts val="0"/>
              </a:spcBef>
              <a:spcAft>
                <a:spcPts val="0"/>
              </a:spcAft>
              <a:defRPr/>
            </a:pPr>
            <a:endParaRPr lang="fr-FR" sz="1700" dirty="0" smtClean="0">
              <a:solidFill>
                <a:srgbClr val="C00000"/>
              </a:solidFill>
              <a:latin typeface="+mn-lt"/>
              <a:cs typeface="+mn-cs"/>
              <a:sym typeface="Symbol"/>
            </a:endParaRPr>
          </a:p>
          <a:p>
            <a:pPr algn="just" fontAlgn="auto">
              <a:spcBef>
                <a:spcPts val="0"/>
              </a:spcBef>
              <a:spcAft>
                <a:spcPts val="0"/>
              </a:spcAft>
              <a:defRPr/>
            </a:pPr>
            <a:r>
              <a:rPr lang="fr-FR" sz="1700" dirty="0" smtClean="0">
                <a:solidFill>
                  <a:srgbClr val="C00000"/>
                </a:solidFill>
                <a:latin typeface="+mn-lt"/>
                <a:cs typeface="+mn-cs"/>
                <a:sym typeface="Symbol"/>
              </a:rPr>
              <a:t>Sélectionner le </a:t>
            </a:r>
            <a:r>
              <a:rPr lang="fr-FR" sz="1700" b="1" dirty="0" smtClean="0">
                <a:solidFill>
                  <a:srgbClr val="C00000"/>
                </a:solidFill>
                <a:latin typeface="Gill Sans MT"/>
                <a:sym typeface="Symbol"/>
              </a:rPr>
              <a:t>XOR du chemin d’influence</a:t>
            </a:r>
            <a:r>
              <a:rPr lang="fr-FR" sz="1700" dirty="0" smtClean="0">
                <a:solidFill>
                  <a:srgbClr val="C00000"/>
                </a:solidFill>
                <a:latin typeface="Gill Sans MT"/>
                <a:sym typeface="Symbol"/>
              </a:rPr>
              <a:t> </a:t>
            </a:r>
            <a:r>
              <a:rPr lang="fr-FR" sz="1700" dirty="0" smtClean="0">
                <a:solidFill>
                  <a:srgbClr val="C00000"/>
                </a:solidFill>
                <a:latin typeface="+mn-lt"/>
                <a:cs typeface="+mn-cs"/>
                <a:sym typeface="Symbol"/>
              </a:rPr>
              <a:t>avec le pire </a:t>
            </a:r>
            <a:r>
              <a:rPr lang="fr-FR" sz="1700" b="1" dirty="0" smtClean="0">
                <a:solidFill>
                  <a:srgbClr val="C00000"/>
                </a:solidFill>
                <a:latin typeface="Gill Sans MT"/>
                <a:sym typeface="Symbol"/>
              </a:rPr>
              <a:t></a:t>
            </a:r>
            <a:r>
              <a:rPr lang="fr-FR" sz="1700" dirty="0" smtClean="0">
                <a:solidFill>
                  <a:srgbClr val="C00000"/>
                </a:solidFill>
                <a:latin typeface="+mn-lt"/>
                <a:cs typeface="+mn-cs"/>
                <a:sym typeface="Symbol"/>
              </a:rPr>
              <a:t> et générer </a:t>
            </a:r>
            <a:r>
              <a:rPr lang="fr-FR" sz="1700" b="1" dirty="0" smtClean="0">
                <a:solidFill>
                  <a:srgbClr val="C00000"/>
                </a:solidFill>
                <a:sym typeface="Symbol"/>
              </a:rPr>
              <a:t>N</a:t>
            </a:r>
            <a:r>
              <a:rPr lang="fr-FR" sz="1700" dirty="0" smtClean="0">
                <a:solidFill>
                  <a:srgbClr val="C00000"/>
                </a:solidFill>
                <a:latin typeface="+mn-lt"/>
                <a:cs typeface="+mn-cs"/>
                <a:sym typeface="Symbol"/>
              </a:rPr>
              <a:t> nouvelles branches </a:t>
            </a:r>
            <a:r>
              <a:rPr lang="fr-FR" sz="1700" b="1" dirty="0" smtClean="0">
                <a:solidFill>
                  <a:srgbClr val="C00000"/>
                </a:solidFill>
                <a:latin typeface="+mn-lt"/>
                <a:cs typeface="+mn-cs"/>
                <a:sym typeface="Symbol"/>
              </a:rPr>
              <a:t>AND</a:t>
            </a:r>
            <a:r>
              <a:rPr lang="fr-FR" sz="1700" dirty="0" smtClean="0">
                <a:solidFill>
                  <a:srgbClr val="C00000"/>
                </a:solidFill>
                <a:latin typeface="+mn-lt"/>
                <a:cs typeface="+mn-cs"/>
                <a:sym typeface="Symbol"/>
              </a:rPr>
              <a:t> pour chaque nœud </a:t>
            </a:r>
            <a:r>
              <a:rPr lang="fr-FR" sz="1700" b="1" dirty="0" smtClean="0">
                <a:solidFill>
                  <a:srgbClr val="C00000"/>
                </a:solidFill>
                <a:latin typeface="+mn-lt"/>
                <a:cs typeface="+mn-cs"/>
                <a:sym typeface="Symbol"/>
              </a:rPr>
              <a:t>XOR </a:t>
            </a:r>
            <a:r>
              <a:rPr lang="fr-FR" sz="1700" dirty="0" smtClean="0">
                <a:solidFill>
                  <a:srgbClr val="C00000"/>
                </a:solidFill>
                <a:latin typeface="+mn-lt"/>
                <a:cs typeface="+mn-cs"/>
                <a:sym typeface="Symbol"/>
              </a:rPr>
              <a:t>ci-dessous dans l’arbre</a:t>
            </a:r>
          </a:p>
          <a:p>
            <a:pPr algn="just" fontAlgn="auto">
              <a:spcBef>
                <a:spcPts val="0"/>
              </a:spcBef>
              <a:spcAft>
                <a:spcPts val="0"/>
              </a:spcAft>
              <a:defRPr/>
            </a:pPr>
            <a:endParaRPr lang="fr-FR" sz="1700" b="1" dirty="0" smtClean="0">
              <a:solidFill>
                <a:srgbClr val="C00000"/>
              </a:solidFill>
              <a:latin typeface="+mn-lt"/>
              <a:cs typeface="+mn-cs"/>
              <a:sym typeface="Symbol"/>
            </a:endParaRPr>
          </a:p>
          <a:p>
            <a:pPr algn="just" fontAlgn="auto">
              <a:spcBef>
                <a:spcPts val="0"/>
              </a:spcBef>
              <a:spcAft>
                <a:spcPts val="0"/>
              </a:spcAft>
              <a:defRPr/>
            </a:pPr>
            <a:r>
              <a:rPr lang="fr-FR" sz="1700" b="1" dirty="0" smtClean="0">
                <a:solidFill>
                  <a:srgbClr val="C00000"/>
                </a:solidFill>
                <a:latin typeface="+mn-lt"/>
                <a:cs typeface="+mn-cs"/>
                <a:sym typeface="Symbol"/>
              </a:rPr>
              <a:t>Note: </a:t>
            </a:r>
            <a:r>
              <a:rPr lang="fr-FR" sz="1700" dirty="0" smtClean="0">
                <a:solidFill>
                  <a:srgbClr val="C00000"/>
                </a:solidFill>
                <a:latin typeface="+mn-lt"/>
                <a:cs typeface="+mn-cs"/>
                <a:sym typeface="Symbol"/>
              </a:rPr>
              <a:t> Utiliser un </a:t>
            </a:r>
            <a:r>
              <a:rPr lang="fr-FR" sz="1700" b="1" dirty="0" smtClean="0">
                <a:solidFill>
                  <a:srgbClr val="C00000"/>
                </a:solidFill>
                <a:latin typeface="+mn-lt"/>
                <a:cs typeface="+mn-cs"/>
                <a:sym typeface="Symbol"/>
              </a:rPr>
              <a:t>N</a:t>
            </a:r>
            <a:r>
              <a:rPr lang="fr-FR" sz="1700" dirty="0" smtClean="0">
                <a:solidFill>
                  <a:srgbClr val="C00000"/>
                </a:solidFill>
                <a:latin typeface="+mn-lt"/>
                <a:cs typeface="+mn-cs"/>
                <a:sym typeface="Symbol"/>
              </a:rPr>
              <a:t> calculé à partir de l’hauteur du nœud </a:t>
            </a:r>
            <a:r>
              <a:rPr lang="fr-FR" sz="1700" dirty="0" smtClean="0">
                <a:solidFill>
                  <a:srgbClr val="C00000"/>
                </a:solidFill>
                <a:latin typeface="Gill Sans MT"/>
                <a:sym typeface="Symbol"/>
              </a:rPr>
              <a:t>(pour diminuer la taille de l’arbre)</a:t>
            </a:r>
            <a:endParaRPr lang="fr-FR" sz="1700" b="1" dirty="0" smtClean="0">
              <a:solidFill>
                <a:srgbClr val="C00000"/>
              </a:solidFill>
              <a:latin typeface="Gill Sans MT"/>
              <a:sym typeface="Symbol"/>
            </a:endParaRPr>
          </a:p>
        </p:txBody>
      </p:sp>
      <p:sp>
        <p:nvSpPr>
          <p:cNvPr id="23" name="TextBox 22"/>
          <p:cNvSpPr txBox="1"/>
          <p:nvPr/>
        </p:nvSpPr>
        <p:spPr>
          <a:xfrm>
            <a:off x="3419872" y="1196752"/>
            <a:ext cx="3816424" cy="369332"/>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b="1" dirty="0" smtClean="0">
                <a:solidFill>
                  <a:schemeClr val="accent4">
                    <a:lumMod val="75000"/>
                  </a:schemeClr>
                </a:solidFill>
                <a:latin typeface="+mn-lt"/>
                <a:cs typeface="+mn-cs"/>
              </a:rPr>
              <a:t>Combien de proposition générer?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rcRect/>
          <a:stretch>
            <a:fillRect/>
          </a:stretch>
        </p:blipFill>
        <p:spPr bwMode="auto">
          <a:xfrm>
            <a:off x="-6588" y="1433095"/>
            <a:ext cx="9150588" cy="5092249"/>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Vision Local</a:t>
            </a:r>
            <a:endParaRPr lang="fr-FR" dirty="0">
              <a:solidFill>
                <a:schemeClr val="tx2">
                  <a:satMod val="130000"/>
                </a:schemeClr>
              </a:solidFill>
            </a:endParaRPr>
          </a:p>
        </p:txBody>
      </p:sp>
      <p:sp>
        <p:nvSpPr>
          <p:cNvPr id="6" name="Footer Placeholder 5"/>
          <p:cNvSpPr>
            <a:spLocks noGrp="1"/>
          </p:cNvSpPr>
          <p:nvPr>
            <p:ph type="ftr" sz="quarter" idx="11"/>
          </p:nvPr>
        </p:nvSpPr>
        <p:spPr>
          <a:xfrm>
            <a:off x="2643174" y="6492875"/>
            <a:ext cx="4376758" cy="365125"/>
          </a:xfrm>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2</a:t>
            </a:fld>
            <a:endParaRPr lang="en-US" dirty="0"/>
          </a:p>
        </p:txBody>
      </p:sp>
      <p:sp>
        <p:nvSpPr>
          <p:cNvPr id="8" name="TextBox 7"/>
          <p:cNvSpPr txBox="1"/>
          <p:nvPr/>
        </p:nvSpPr>
        <p:spPr>
          <a:xfrm>
            <a:off x="179512" y="1484785"/>
            <a:ext cx="3456384" cy="830997"/>
          </a:xfrm>
          <a:prstGeom prst="rect">
            <a:avLst/>
          </a:prstGeom>
          <a:noFill/>
        </p:spPr>
        <p:txBody>
          <a:bodyPr wrap="square">
            <a:spAutoFit/>
          </a:bodyPr>
          <a:lstStyle/>
          <a:p>
            <a:pPr algn="just" fontAlgn="auto">
              <a:spcBef>
                <a:spcPts val="0"/>
              </a:spcBef>
              <a:spcAft>
                <a:spcPts val="0"/>
              </a:spcAft>
              <a:defRPr/>
            </a:pPr>
            <a:r>
              <a:rPr lang="fr-FR" sz="2400" dirty="0" smtClean="0">
                <a:solidFill>
                  <a:schemeClr val="accent4">
                    <a:lumMod val="75000"/>
                  </a:schemeClr>
                </a:solidFill>
                <a:latin typeface="+mn-lt"/>
                <a:cs typeface="+mn-cs"/>
              </a:rPr>
              <a:t>Espace de recherche</a:t>
            </a:r>
          </a:p>
          <a:p>
            <a:pPr algn="just" fontAlgn="auto">
              <a:spcBef>
                <a:spcPts val="0"/>
              </a:spcBef>
              <a:spcAft>
                <a:spcPts val="0"/>
              </a:spcAft>
              <a:defRPr/>
            </a:pPr>
            <a:r>
              <a:rPr lang="fr-FR" sz="2400" dirty="0" smtClean="0">
                <a:solidFill>
                  <a:schemeClr val="accent4">
                    <a:lumMod val="75000"/>
                  </a:schemeClr>
                </a:solidFill>
                <a:latin typeface="+mn-lt"/>
                <a:cs typeface="+mn-cs"/>
              </a:rPr>
              <a:t>(Environnement)</a:t>
            </a:r>
            <a:endParaRPr lang="fr-FR" sz="2400" dirty="0">
              <a:solidFill>
                <a:schemeClr val="accent4">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234033" y="1201346"/>
            <a:ext cx="5762110" cy="5468014"/>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Génération de propositions</a:t>
            </a:r>
            <a:endParaRPr lang="fr-FR" dirty="0">
              <a:solidFill>
                <a:schemeClr val="tx2">
                  <a:satMod val="130000"/>
                </a:schemeClr>
              </a:solidFill>
            </a:endParaRPr>
          </a:p>
        </p:txBody>
      </p:sp>
      <p:sp>
        <p:nvSpPr>
          <p:cNvPr id="6" name="Footer Placeholder 5"/>
          <p:cNvSpPr>
            <a:spLocks noGrp="1"/>
          </p:cNvSpPr>
          <p:nvPr>
            <p:ph type="ftr" sz="quarter" idx="11"/>
          </p:nvPr>
        </p:nvSpPr>
        <p:spPr>
          <a:xfrm>
            <a:off x="3143240" y="6675437"/>
            <a:ext cx="2895600" cy="365125"/>
          </a:xfrm>
        </p:spPr>
        <p:txBody>
          <a:bodyPr/>
          <a:lstStyle/>
          <a:p>
            <a:pPr>
              <a:defRPr/>
            </a:pPr>
            <a:r>
              <a:rPr lang="en-US" dirty="0" smtClean="0"/>
              <a:t>               Garcia  </a:t>
            </a:r>
            <a:r>
              <a:rPr lang="en-US" dirty="0"/>
              <a:t>-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20</a:t>
            </a:fld>
            <a:endParaRPr lang="en-US" dirty="0"/>
          </a:p>
        </p:txBody>
      </p:sp>
      <p:sp>
        <p:nvSpPr>
          <p:cNvPr id="12" name="Oval 11"/>
          <p:cNvSpPr/>
          <p:nvPr/>
        </p:nvSpPr>
        <p:spPr>
          <a:xfrm>
            <a:off x="3995936" y="3573016"/>
            <a:ext cx="1152128" cy="576064"/>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Oval 15"/>
          <p:cNvSpPr/>
          <p:nvPr/>
        </p:nvSpPr>
        <p:spPr>
          <a:xfrm>
            <a:off x="3131840" y="1844824"/>
            <a:ext cx="1080120" cy="57606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TextBox 16"/>
          <p:cNvSpPr txBox="1"/>
          <p:nvPr/>
        </p:nvSpPr>
        <p:spPr>
          <a:xfrm>
            <a:off x="5652120" y="2088718"/>
            <a:ext cx="3312368" cy="2708434"/>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b="1" dirty="0" smtClean="0">
                <a:solidFill>
                  <a:srgbClr val="C00000"/>
                </a:solidFill>
                <a:latin typeface="+mn-lt"/>
                <a:cs typeface="+mn-cs"/>
                <a:sym typeface="Symbol"/>
              </a:rPr>
              <a:t>Si l’agent n’est pas satisfait …</a:t>
            </a:r>
          </a:p>
          <a:p>
            <a:pPr algn="just" fontAlgn="auto">
              <a:spcBef>
                <a:spcPts val="0"/>
              </a:spcBef>
              <a:spcAft>
                <a:spcPts val="0"/>
              </a:spcAft>
              <a:defRPr/>
            </a:pPr>
            <a:endParaRPr lang="fr-FR" sz="1700" dirty="0" smtClean="0">
              <a:solidFill>
                <a:srgbClr val="C00000"/>
              </a:solidFill>
              <a:latin typeface="+mn-lt"/>
              <a:cs typeface="+mn-cs"/>
              <a:sym typeface="Symbol"/>
            </a:endParaRPr>
          </a:p>
          <a:p>
            <a:pPr algn="just" fontAlgn="auto">
              <a:spcBef>
                <a:spcPts val="0"/>
              </a:spcBef>
              <a:spcAft>
                <a:spcPts val="0"/>
              </a:spcAft>
              <a:defRPr/>
            </a:pPr>
            <a:r>
              <a:rPr lang="fr-FR" sz="1700" dirty="0" smtClean="0">
                <a:solidFill>
                  <a:srgbClr val="C00000"/>
                </a:solidFill>
                <a:latin typeface="+mn-lt"/>
                <a:cs typeface="+mn-cs"/>
                <a:sym typeface="Symbol"/>
              </a:rPr>
              <a:t>Sélectionner le </a:t>
            </a:r>
            <a:r>
              <a:rPr lang="fr-FR" sz="1700" b="1" dirty="0" smtClean="0">
                <a:solidFill>
                  <a:srgbClr val="C00000"/>
                </a:solidFill>
                <a:latin typeface="Gill Sans MT"/>
                <a:sym typeface="Symbol"/>
              </a:rPr>
              <a:t>XOR</a:t>
            </a:r>
            <a:r>
              <a:rPr lang="fr-FR" sz="1700" dirty="0" smtClean="0">
                <a:solidFill>
                  <a:srgbClr val="C00000"/>
                </a:solidFill>
                <a:latin typeface="Gill Sans MT"/>
                <a:sym typeface="Symbol"/>
              </a:rPr>
              <a:t> </a:t>
            </a:r>
            <a:r>
              <a:rPr lang="fr-FR" sz="1700" dirty="0" smtClean="0">
                <a:solidFill>
                  <a:srgbClr val="C00000"/>
                </a:solidFill>
                <a:latin typeface="+mn-lt"/>
                <a:cs typeface="+mn-cs"/>
                <a:sym typeface="Symbol"/>
              </a:rPr>
              <a:t>avec le pire </a:t>
            </a:r>
            <a:r>
              <a:rPr lang="fr-FR" sz="1700" b="1" dirty="0" smtClean="0">
                <a:solidFill>
                  <a:srgbClr val="C00000"/>
                </a:solidFill>
                <a:latin typeface="Gill Sans MT"/>
                <a:sym typeface="Symbol"/>
              </a:rPr>
              <a:t></a:t>
            </a:r>
            <a:r>
              <a:rPr lang="fr-FR" sz="1700" dirty="0" smtClean="0">
                <a:solidFill>
                  <a:srgbClr val="C00000"/>
                </a:solidFill>
                <a:latin typeface="+mn-lt"/>
                <a:cs typeface="+mn-cs"/>
                <a:sym typeface="Symbol"/>
              </a:rPr>
              <a:t> et générer </a:t>
            </a:r>
            <a:r>
              <a:rPr lang="fr-FR" sz="1700" b="1" dirty="0" smtClean="0">
                <a:solidFill>
                  <a:srgbClr val="C00000"/>
                </a:solidFill>
                <a:sym typeface="Symbol"/>
              </a:rPr>
              <a:t>N </a:t>
            </a:r>
            <a:r>
              <a:rPr lang="fr-FR" sz="1700" dirty="0" smtClean="0">
                <a:solidFill>
                  <a:srgbClr val="C00000"/>
                </a:solidFill>
                <a:latin typeface="+mn-lt"/>
                <a:cs typeface="+mn-cs"/>
                <a:sym typeface="Symbol"/>
              </a:rPr>
              <a:t>nouvelles branches</a:t>
            </a:r>
            <a:r>
              <a:rPr lang="fr-FR" sz="1700" b="1" dirty="0" smtClean="0">
                <a:solidFill>
                  <a:srgbClr val="C00000"/>
                </a:solidFill>
                <a:latin typeface="+mn-lt"/>
                <a:cs typeface="+mn-cs"/>
                <a:sym typeface="Symbol"/>
              </a:rPr>
              <a:t> AND</a:t>
            </a:r>
            <a:r>
              <a:rPr lang="fr-FR" sz="1700" dirty="0" smtClean="0">
                <a:solidFill>
                  <a:srgbClr val="C00000"/>
                </a:solidFill>
                <a:latin typeface="+mn-lt"/>
                <a:cs typeface="+mn-cs"/>
                <a:sym typeface="Symbol"/>
              </a:rPr>
              <a:t> pour chaque nœud </a:t>
            </a:r>
            <a:r>
              <a:rPr lang="fr-FR" sz="1700" b="1" dirty="0" smtClean="0">
                <a:solidFill>
                  <a:srgbClr val="C00000"/>
                </a:solidFill>
                <a:latin typeface="+mn-lt"/>
                <a:cs typeface="+mn-cs"/>
                <a:sym typeface="Symbol"/>
              </a:rPr>
              <a:t>XOR </a:t>
            </a:r>
            <a:r>
              <a:rPr lang="fr-FR" sz="1700" dirty="0" smtClean="0">
                <a:solidFill>
                  <a:srgbClr val="C00000"/>
                </a:solidFill>
                <a:latin typeface="+mn-lt"/>
                <a:cs typeface="+mn-cs"/>
                <a:sym typeface="Symbol"/>
              </a:rPr>
              <a:t>ci-dessous dans l’arbre</a:t>
            </a:r>
          </a:p>
          <a:p>
            <a:pPr algn="just" fontAlgn="auto">
              <a:spcBef>
                <a:spcPts val="0"/>
              </a:spcBef>
              <a:spcAft>
                <a:spcPts val="0"/>
              </a:spcAft>
              <a:defRPr/>
            </a:pPr>
            <a:endParaRPr lang="fr-FR" sz="1700" b="1" dirty="0" smtClean="0">
              <a:solidFill>
                <a:srgbClr val="C00000"/>
              </a:solidFill>
              <a:latin typeface="+mn-lt"/>
              <a:cs typeface="+mn-cs"/>
              <a:sym typeface="Symbol"/>
            </a:endParaRPr>
          </a:p>
          <a:p>
            <a:pPr algn="just" fontAlgn="auto">
              <a:spcBef>
                <a:spcPts val="0"/>
              </a:spcBef>
              <a:spcAft>
                <a:spcPts val="0"/>
              </a:spcAft>
              <a:defRPr/>
            </a:pPr>
            <a:r>
              <a:rPr lang="fr-FR" sz="1700" b="1" dirty="0" smtClean="0">
                <a:solidFill>
                  <a:srgbClr val="C00000"/>
                </a:solidFill>
                <a:latin typeface="+mn-lt"/>
                <a:cs typeface="+mn-cs"/>
                <a:sym typeface="Symbol"/>
              </a:rPr>
              <a:t>Astuce: </a:t>
            </a:r>
            <a:r>
              <a:rPr lang="fr-FR" sz="1700" dirty="0" smtClean="0">
                <a:solidFill>
                  <a:srgbClr val="C00000"/>
                </a:solidFill>
                <a:latin typeface="+mn-lt"/>
                <a:cs typeface="+mn-cs"/>
                <a:sym typeface="Symbol"/>
              </a:rPr>
              <a:t> Utiliser un </a:t>
            </a:r>
            <a:r>
              <a:rPr lang="fr-FR" sz="1700" b="1" dirty="0" smtClean="0">
                <a:solidFill>
                  <a:srgbClr val="C00000"/>
                </a:solidFill>
                <a:latin typeface="+mn-lt"/>
                <a:cs typeface="+mn-cs"/>
                <a:sym typeface="Symbol"/>
              </a:rPr>
              <a:t>N</a:t>
            </a:r>
            <a:r>
              <a:rPr lang="fr-FR" sz="1700" dirty="0" smtClean="0">
                <a:solidFill>
                  <a:srgbClr val="C00000"/>
                </a:solidFill>
                <a:latin typeface="+mn-lt"/>
                <a:cs typeface="+mn-cs"/>
                <a:sym typeface="Symbol"/>
              </a:rPr>
              <a:t> calculé à partir de l’hauteur du nœud (pour diminuer la taille de l’arbre)</a:t>
            </a:r>
            <a:endParaRPr lang="fr-FR" sz="1700" b="1" dirty="0" smtClean="0">
              <a:solidFill>
                <a:srgbClr val="C00000"/>
              </a:solidFill>
              <a:latin typeface="Gill Sans MT"/>
              <a:sym typeface="Symbol"/>
            </a:endParaRPr>
          </a:p>
        </p:txBody>
      </p:sp>
      <p:sp>
        <p:nvSpPr>
          <p:cNvPr id="14" name="Oval 13"/>
          <p:cNvSpPr/>
          <p:nvPr/>
        </p:nvSpPr>
        <p:spPr>
          <a:xfrm>
            <a:off x="1187624" y="3573016"/>
            <a:ext cx="1080120" cy="576064"/>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TextBox 17"/>
          <p:cNvSpPr txBox="1"/>
          <p:nvPr/>
        </p:nvSpPr>
        <p:spPr>
          <a:xfrm>
            <a:off x="4211960" y="1988840"/>
            <a:ext cx="792088" cy="276999"/>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N = 1</a:t>
            </a:r>
            <a:endParaRPr lang="fr-FR" sz="1200" b="1" dirty="0">
              <a:solidFill>
                <a:srgbClr val="C00000"/>
              </a:solidFill>
              <a:latin typeface="+mn-lt"/>
              <a:cs typeface="+mn-cs"/>
            </a:endParaRPr>
          </a:p>
        </p:txBody>
      </p:sp>
      <p:sp>
        <p:nvSpPr>
          <p:cNvPr id="19" name="TextBox 18"/>
          <p:cNvSpPr txBox="1"/>
          <p:nvPr/>
        </p:nvSpPr>
        <p:spPr>
          <a:xfrm>
            <a:off x="899592" y="3356992"/>
            <a:ext cx="792088" cy="276999"/>
          </a:xfrm>
          <a:prstGeom prst="rect">
            <a:avLst/>
          </a:prstGeom>
          <a:noFill/>
        </p:spPr>
        <p:txBody>
          <a:bodyPr wrap="square">
            <a:spAutoFit/>
          </a:bodyPr>
          <a:lstStyle/>
          <a:p>
            <a:pPr algn="just" fontAlgn="auto">
              <a:spcBef>
                <a:spcPts val="0"/>
              </a:spcBef>
              <a:spcAft>
                <a:spcPts val="0"/>
              </a:spcAft>
              <a:defRPr/>
            </a:pPr>
            <a:r>
              <a:rPr lang="fr-FR" sz="1200" b="1" dirty="0" smtClean="0">
                <a:solidFill>
                  <a:schemeClr val="accent4">
                    <a:lumMod val="75000"/>
                  </a:schemeClr>
                </a:solidFill>
                <a:latin typeface="+mn-lt"/>
                <a:cs typeface="+mn-cs"/>
                <a:sym typeface="Symbol"/>
              </a:rPr>
              <a:t>N = 2</a:t>
            </a:r>
            <a:endParaRPr lang="fr-FR" sz="1200" b="1" dirty="0">
              <a:solidFill>
                <a:schemeClr val="accent4">
                  <a:lumMod val="75000"/>
                </a:schemeClr>
              </a:solidFill>
              <a:latin typeface="+mn-lt"/>
              <a:cs typeface="+mn-cs"/>
            </a:endParaRPr>
          </a:p>
        </p:txBody>
      </p:sp>
      <p:sp>
        <p:nvSpPr>
          <p:cNvPr id="21" name="TextBox 20"/>
          <p:cNvSpPr txBox="1"/>
          <p:nvPr/>
        </p:nvSpPr>
        <p:spPr>
          <a:xfrm>
            <a:off x="4716016" y="3356992"/>
            <a:ext cx="792088" cy="276999"/>
          </a:xfrm>
          <a:prstGeom prst="rect">
            <a:avLst/>
          </a:prstGeom>
          <a:noFill/>
        </p:spPr>
        <p:txBody>
          <a:bodyPr wrap="square">
            <a:spAutoFit/>
          </a:bodyPr>
          <a:lstStyle/>
          <a:p>
            <a:pPr algn="just" fontAlgn="auto">
              <a:spcBef>
                <a:spcPts val="0"/>
              </a:spcBef>
              <a:spcAft>
                <a:spcPts val="0"/>
              </a:spcAft>
              <a:defRPr/>
            </a:pPr>
            <a:r>
              <a:rPr lang="fr-FR" sz="1200" b="1" dirty="0" smtClean="0">
                <a:solidFill>
                  <a:schemeClr val="accent4">
                    <a:lumMod val="75000"/>
                  </a:schemeClr>
                </a:solidFill>
                <a:latin typeface="+mn-lt"/>
                <a:cs typeface="+mn-cs"/>
                <a:sym typeface="Symbol"/>
              </a:rPr>
              <a:t>N = 2</a:t>
            </a:r>
            <a:endParaRPr lang="fr-FR" sz="1200" b="1" dirty="0">
              <a:solidFill>
                <a:schemeClr val="accent4">
                  <a:lumMod val="75000"/>
                </a:schemeClr>
              </a:solidFill>
              <a:latin typeface="+mn-lt"/>
              <a:cs typeface="+mn-cs"/>
            </a:endParaRPr>
          </a:p>
        </p:txBody>
      </p:sp>
      <p:sp>
        <p:nvSpPr>
          <p:cNvPr id="22" name="TextBox 21"/>
          <p:cNvSpPr txBox="1"/>
          <p:nvPr/>
        </p:nvSpPr>
        <p:spPr>
          <a:xfrm>
            <a:off x="4499992" y="1196752"/>
            <a:ext cx="3888432" cy="369332"/>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b="1" dirty="0" smtClean="0">
                <a:solidFill>
                  <a:schemeClr val="accent4">
                    <a:lumMod val="75000"/>
                  </a:schemeClr>
                </a:solidFill>
                <a:latin typeface="+mn-lt"/>
                <a:cs typeface="+mn-cs"/>
              </a:rPr>
              <a:t>Combien de proposition générer?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234033" y="1201346"/>
            <a:ext cx="5762110" cy="5468013"/>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Génération de propositions</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smtClean="0"/>
              <a:t>               Garcia  </a:t>
            </a:r>
            <a:r>
              <a:rPr lang="en-US" dirty="0"/>
              <a:t>-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21</a:t>
            </a:fld>
            <a:endParaRPr lang="en-US" dirty="0"/>
          </a:p>
        </p:txBody>
      </p:sp>
      <p:sp>
        <p:nvSpPr>
          <p:cNvPr id="17" name="TextBox 16"/>
          <p:cNvSpPr txBox="1"/>
          <p:nvPr/>
        </p:nvSpPr>
        <p:spPr>
          <a:xfrm>
            <a:off x="5364088" y="2060848"/>
            <a:ext cx="3600400" cy="1923604"/>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dirty="0" smtClean="0">
                <a:solidFill>
                  <a:srgbClr val="C00000"/>
                </a:solidFill>
                <a:latin typeface="+mn-lt"/>
                <a:cs typeface="+mn-cs"/>
                <a:sym typeface="Symbol"/>
              </a:rPr>
              <a:t>Parmi les </a:t>
            </a:r>
            <a:r>
              <a:rPr lang="fr-FR" sz="1700" b="1" dirty="0" smtClean="0">
                <a:solidFill>
                  <a:srgbClr val="C00000"/>
                </a:solidFill>
                <a:latin typeface="+mn-lt"/>
                <a:cs typeface="+mn-cs"/>
                <a:sym typeface="Symbol"/>
              </a:rPr>
              <a:t>N</a:t>
            </a:r>
            <a:r>
              <a:rPr lang="fr-FR" sz="1700" dirty="0" smtClean="0">
                <a:solidFill>
                  <a:srgbClr val="C00000"/>
                </a:solidFill>
                <a:latin typeface="+mn-lt"/>
                <a:cs typeface="+mn-cs"/>
                <a:sym typeface="Symbol"/>
              </a:rPr>
              <a:t> branches </a:t>
            </a:r>
            <a:r>
              <a:rPr lang="fr-FR" sz="1700" b="1" dirty="0" smtClean="0">
                <a:solidFill>
                  <a:srgbClr val="C00000"/>
                </a:solidFill>
                <a:latin typeface="+mn-lt"/>
                <a:cs typeface="+mn-cs"/>
                <a:sym typeface="Symbol"/>
              </a:rPr>
              <a:t>AND</a:t>
            </a:r>
            <a:r>
              <a:rPr lang="fr-FR" sz="1700" dirty="0" smtClean="0">
                <a:solidFill>
                  <a:srgbClr val="C00000"/>
                </a:solidFill>
                <a:latin typeface="+mn-lt"/>
                <a:cs typeface="+mn-cs"/>
                <a:sym typeface="Symbol"/>
              </a:rPr>
              <a:t> générées pour chaque nœud </a:t>
            </a:r>
            <a:r>
              <a:rPr lang="fr-FR" sz="1700" b="1" dirty="0" smtClean="0">
                <a:solidFill>
                  <a:srgbClr val="C00000"/>
                </a:solidFill>
                <a:latin typeface="+mn-lt"/>
                <a:cs typeface="+mn-cs"/>
                <a:sym typeface="Symbol"/>
              </a:rPr>
              <a:t>XOR</a:t>
            </a:r>
            <a:r>
              <a:rPr lang="fr-FR" sz="1700" dirty="0" smtClean="0">
                <a:solidFill>
                  <a:srgbClr val="C00000"/>
                </a:solidFill>
                <a:latin typeface="+mn-lt"/>
                <a:cs typeface="+mn-cs"/>
                <a:sym typeface="Symbol"/>
              </a:rPr>
              <a:t>, garder seulement la branche qui génère le nombre minimum de conflits </a:t>
            </a:r>
            <a:r>
              <a:rPr lang="fr-FR" sz="1700" b="1" dirty="0" smtClean="0">
                <a:solidFill>
                  <a:srgbClr val="C00000"/>
                </a:solidFill>
                <a:latin typeface="+mn-lt"/>
                <a:cs typeface="+mn-cs"/>
                <a:sym typeface="Symbol"/>
              </a:rPr>
              <a:t>avec des propositions pris pour les autres agents</a:t>
            </a:r>
            <a:r>
              <a:rPr lang="fr-FR" sz="1700" dirty="0" smtClean="0">
                <a:solidFill>
                  <a:srgbClr val="C00000"/>
                </a:solidFill>
                <a:latin typeface="+mn-lt"/>
                <a:cs typeface="+mn-cs"/>
                <a:sym typeface="Symbol"/>
              </a:rPr>
              <a:t>  (proposition qui appartient au chemin d’influence d’un autre agent)</a:t>
            </a:r>
          </a:p>
        </p:txBody>
      </p:sp>
      <p:sp>
        <p:nvSpPr>
          <p:cNvPr id="15" name="Oval 14"/>
          <p:cNvSpPr/>
          <p:nvPr/>
        </p:nvSpPr>
        <p:spPr>
          <a:xfrm>
            <a:off x="3131840" y="1844824"/>
            <a:ext cx="1080120" cy="57606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TextBox 18"/>
          <p:cNvSpPr txBox="1"/>
          <p:nvPr/>
        </p:nvSpPr>
        <p:spPr>
          <a:xfrm>
            <a:off x="4211960" y="1988840"/>
            <a:ext cx="792088" cy="276999"/>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N = 1</a:t>
            </a:r>
            <a:endParaRPr lang="fr-FR" sz="1200" b="1" dirty="0">
              <a:solidFill>
                <a:srgbClr val="C00000"/>
              </a:solidFill>
              <a:latin typeface="+mn-lt"/>
              <a:cs typeface="+mn-cs"/>
            </a:endParaRPr>
          </a:p>
        </p:txBody>
      </p:sp>
      <p:sp>
        <p:nvSpPr>
          <p:cNvPr id="22" name="Oval 21"/>
          <p:cNvSpPr/>
          <p:nvPr/>
        </p:nvSpPr>
        <p:spPr>
          <a:xfrm>
            <a:off x="3995936" y="3573016"/>
            <a:ext cx="1152128" cy="576064"/>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Oval 23"/>
          <p:cNvSpPr/>
          <p:nvPr/>
        </p:nvSpPr>
        <p:spPr>
          <a:xfrm>
            <a:off x="1187624" y="3573016"/>
            <a:ext cx="1080120" cy="576064"/>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TextBox 24"/>
          <p:cNvSpPr txBox="1"/>
          <p:nvPr/>
        </p:nvSpPr>
        <p:spPr>
          <a:xfrm>
            <a:off x="899592" y="3356992"/>
            <a:ext cx="792088" cy="276999"/>
          </a:xfrm>
          <a:prstGeom prst="rect">
            <a:avLst/>
          </a:prstGeom>
          <a:noFill/>
        </p:spPr>
        <p:txBody>
          <a:bodyPr wrap="square">
            <a:spAutoFit/>
          </a:bodyPr>
          <a:lstStyle/>
          <a:p>
            <a:pPr algn="just" fontAlgn="auto">
              <a:spcBef>
                <a:spcPts val="0"/>
              </a:spcBef>
              <a:spcAft>
                <a:spcPts val="0"/>
              </a:spcAft>
              <a:defRPr/>
            </a:pPr>
            <a:r>
              <a:rPr lang="fr-FR" sz="1200" b="1" dirty="0" smtClean="0">
                <a:solidFill>
                  <a:schemeClr val="accent4">
                    <a:lumMod val="75000"/>
                  </a:schemeClr>
                </a:solidFill>
                <a:latin typeface="+mn-lt"/>
                <a:cs typeface="+mn-cs"/>
                <a:sym typeface="Symbol"/>
              </a:rPr>
              <a:t>N = 2</a:t>
            </a:r>
            <a:endParaRPr lang="fr-FR" sz="1200" b="1" dirty="0">
              <a:solidFill>
                <a:schemeClr val="accent4">
                  <a:lumMod val="75000"/>
                </a:schemeClr>
              </a:solidFill>
              <a:latin typeface="+mn-lt"/>
              <a:cs typeface="+mn-cs"/>
            </a:endParaRPr>
          </a:p>
        </p:txBody>
      </p:sp>
      <p:sp>
        <p:nvSpPr>
          <p:cNvPr id="26" name="TextBox 25"/>
          <p:cNvSpPr txBox="1"/>
          <p:nvPr/>
        </p:nvSpPr>
        <p:spPr>
          <a:xfrm>
            <a:off x="4716016" y="3356992"/>
            <a:ext cx="792088" cy="276999"/>
          </a:xfrm>
          <a:prstGeom prst="rect">
            <a:avLst/>
          </a:prstGeom>
          <a:noFill/>
        </p:spPr>
        <p:txBody>
          <a:bodyPr wrap="square">
            <a:spAutoFit/>
          </a:bodyPr>
          <a:lstStyle/>
          <a:p>
            <a:pPr algn="just" fontAlgn="auto">
              <a:spcBef>
                <a:spcPts val="0"/>
              </a:spcBef>
              <a:spcAft>
                <a:spcPts val="0"/>
              </a:spcAft>
              <a:defRPr/>
            </a:pPr>
            <a:r>
              <a:rPr lang="fr-FR" sz="1200" b="1" dirty="0" smtClean="0">
                <a:solidFill>
                  <a:schemeClr val="accent4">
                    <a:lumMod val="75000"/>
                  </a:schemeClr>
                </a:solidFill>
                <a:latin typeface="+mn-lt"/>
                <a:cs typeface="+mn-cs"/>
                <a:sym typeface="Symbol"/>
              </a:rPr>
              <a:t>N = 2</a:t>
            </a:r>
            <a:endParaRPr lang="fr-FR" sz="1200" b="1" dirty="0">
              <a:solidFill>
                <a:schemeClr val="accent4">
                  <a:lumMod val="75000"/>
                </a:schemeClr>
              </a:solidFill>
              <a:latin typeface="+mn-lt"/>
              <a:cs typeface="+mn-cs"/>
            </a:endParaRPr>
          </a:p>
        </p:txBody>
      </p:sp>
      <p:sp>
        <p:nvSpPr>
          <p:cNvPr id="29" name="TextBox 28"/>
          <p:cNvSpPr txBox="1"/>
          <p:nvPr/>
        </p:nvSpPr>
        <p:spPr>
          <a:xfrm>
            <a:off x="4499992" y="1196752"/>
            <a:ext cx="3888432" cy="369332"/>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b="1" dirty="0" smtClean="0">
                <a:solidFill>
                  <a:schemeClr val="accent4">
                    <a:lumMod val="75000"/>
                  </a:schemeClr>
                </a:solidFill>
                <a:latin typeface="+mn-lt"/>
                <a:cs typeface="+mn-cs"/>
              </a:rPr>
              <a:t>Combien de proposition générer?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436874" y="1125447"/>
            <a:ext cx="6758087" cy="5399898"/>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Génération de propositions</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smtClean="0"/>
              <a:t>               Garcia  </a:t>
            </a:r>
            <a:r>
              <a:rPr lang="en-US" dirty="0"/>
              <a:t>-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22</a:t>
            </a:fld>
            <a:endParaRPr lang="en-US" dirty="0"/>
          </a:p>
        </p:txBody>
      </p:sp>
      <p:sp>
        <p:nvSpPr>
          <p:cNvPr id="23" name="TextBox 22"/>
          <p:cNvSpPr txBox="1"/>
          <p:nvPr/>
        </p:nvSpPr>
        <p:spPr>
          <a:xfrm>
            <a:off x="4968552" y="1124744"/>
            <a:ext cx="2267744" cy="369332"/>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b="1" dirty="0" smtClean="0">
                <a:solidFill>
                  <a:schemeClr val="accent4">
                    <a:lumMod val="75000"/>
                  </a:schemeClr>
                </a:solidFill>
                <a:latin typeface="+mn-lt"/>
                <a:cs typeface="+mn-cs"/>
              </a:rPr>
              <a:t>Exemple générique</a:t>
            </a:r>
          </a:p>
        </p:txBody>
      </p:sp>
      <p:sp>
        <p:nvSpPr>
          <p:cNvPr id="14" name="Oval 13"/>
          <p:cNvSpPr/>
          <p:nvPr/>
        </p:nvSpPr>
        <p:spPr>
          <a:xfrm>
            <a:off x="3275856" y="2996952"/>
            <a:ext cx="288032" cy="28803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Oval 17"/>
          <p:cNvSpPr/>
          <p:nvPr/>
        </p:nvSpPr>
        <p:spPr>
          <a:xfrm>
            <a:off x="1043608" y="3041665"/>
            <a:ext cx="288032" cy="288032"/>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Oval 18"/>
          <p:cNvSpPr/>
          <p:nvPr/>
        </p:nvSpPr>
        <p:spPr>
          <a:xfrm>
            <a:off x="1547664" y="1556792"/>
            <a:ext cx="288032" cy="288032"/>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Oval 19"/>
          <p:cNvSpPr/>
          <p:nvPr/>
        </p:nvSpPr>
        <p:spPr>
          <a:xfrm>
            <a:off x="3203848" y="3212976"/>
            <a:ext cx="1080120" cy="50405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TextBox 24"/>
          <p:cNvSpPr txBox="1"/>
          <p:nvPr/>
        </p:nvSpPr>
        <p:spPr>
          <a:xfrm>
            <a:off x="2987824" y="2463279"/>
            <a:ext cx="2592288" cy="461665"/>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Le point le plus faible de la solution sélectionnée par l’agent</a:t>
            </a:r>
            <a:endParaRPr lang="fr-FR" sz="1200" b="1" dirty="0">
              <a:solidFill>
                <a:srgbClr val="C00000"/>
              </a:solidFill>
              <a:latin typeface="+mn-lt"/>
              <a:cs typeface="+mn-cs"/>
            </a:endParaRPr>
          </a:p>
        </p:txBody>
      </p:sp>
      <p:sp>
        <p:nvSpPr>
          <p:cNvPr id="26" name="TextBox 25"/>
          <p:cNvSpPr txBox="1"/>
          <p:nvPr/>
        </p:nvSpPr>
        <p:spPr>
          <a:xfrm>
            <a:off x="5580112" y="3284984"/>
            <a:ext cx="3312368" cy="1400383"/>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b="1" dirty="0" smtClean="0">
                <a:solidFill>
                  <a:srgbClr val="C00000"/>
                </a:solidFill>
                <a:latin typeface="+mn-lt"/>
                <a:cs typeface="+mn-cs"/>
                <a:sym typeface="Symbol"/>
              </a:rPr>
              <a:t>Astuce: </a:t>
            </a:r>
            <a:r>
              <a:rPr lang="fr-FR" sz="1700" dirty="0" smtClean="0">
                <a:solidFill>
                  <a:srgbClr val="C00000"/>
                </a:solidFill>
                <a:latin typeface="+mn-lt"/>
                <a:cs typeface="+mn-cs"/>
                <a:sym typeface="Symbol"/>
              </a:rPr>
              <a:t> </a:t>
            </a:r>
          </a:p>
          <a:p>
            <a:pPr algn="just" fontAlgn="auto">
              <a:spcBef>
                <a:spcPts val="0"/>
              </a:spcBef>
              <a:spcAft>
                <a:spcPts val="0"/>
              </a:spcAft>
              <a:buFont typeface="Arial" pitchFamily="34" charset="0"/>
              <a:buChar char="•"/>
              <a:defRPr/>
            </a:pPr>
            <a:r>
              <a:rPr lang="fr-FR" sz="1700" dirty="0" smtClean="0">
                <a:solidFill>
                  <a:srgbClr val="C00000"/>
                </a:solidFill>
                <a:latin typeface="+mn-lt"/>
                <a:cs typeface="+mn-cs"/>
                <a:sym typeface="Symbol"/>
              </a:rPr>
              <a:t> Pour favoriser l’exploration, on peut sélectionner le nœud </a:t>
            </a:r>
            <a:r>
              <a:rPr lang="fr-FR" sz="1700" b="1" dirty="0" smtClean="0">
                <a:solidFill>
                  <a:srgbClr val="C00000"/>
                </a:solidFill>
                <a:latin typeface="+mn-lt"/>
                <a:cs typeface="+mn-cs"/>
                <a:sym typeface="Symbol"/>
              </a:rPr>
              <a:t>XOR</a:t>
            </a:r>
            <a:r>
              <a:rPr lang="fr-FR" sz="1700" dirty="0" smtClean="0">
                <a:solidFill>
                  <a:srgbClr val="C00000"/>
                </a:solidFill>
                <a:latin typeface="+mn-lt"/>
                <a:cs typeface="+mn-cs"/>
                <a:sym typeface="Symbol"/>
              </a:rPr>
              <a:t> avec un probabilité qui soit inversement proportionnel  </a:t>
            </a:r>
            <a:endParaRPr lang="fr-FR" sz="1700" b="1" dirty="0" smtClean="0">
              <a:solidFill>
                <a:srgbClr val="C00000"/>
              </a:solidFill>
              <a:latin typeface="Gill Sans MT"/>
              <a:sym typeface="Symbo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436874" y="1251408"/>
            <a:ext cx="6758087" cy="5147975"/>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Génération de propositions</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smtClean="0"/>
              <a:t>               Garcia  </a:t>
            </a:r>
            <a:r>
              <a:rPr lang="en-US" dirty="0"/>
              <a:t>-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23</a:t>
            </a:fld>
            <a:endParaRPr lang="en-US" dirty="0"/>
          </a:p>
        </p:txBody>
      </p:sp>
      <p:sp>
        <p:nvSpPr>
          <p:cNvPr id="23" name="TextBox 22"/>
          <p:cNvSpPr txBox="1"/>
          <p:nvPr/>
        </p:nvSpPr>
        <p:spPr>
          <a:xfrm>
            <a:off x="3059832" y="1124744"/>
            <a:ext cx="5112568" cy="369332"/>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b="1" dirty="0" smtClean="0">
                <a:solidFill>
                  <a:schemeClr val="accent4">
                    <a:lumMod val="75000"/>
                  </a:schemeClr>
                </a:solidFill>
                <a:latin typeface="+mn-lt"/>
                <a:cs typeface="+mn-cs"/>
              </a:rPr>
              <a:t>Comment générer les nouvelles propositions?</a:t>
            </a:r>
          </a:p>
        </p:txBody>
      </p:sp>
      <p:sp>
        <p:nvSpPr>
          <p:cNvPr id="13" name="TextBox 12"/>
          <p:cNvSpPr txBox="1"/>
          <p:nvPr/>
        </p:nvSpPr>
        <p:spPr>
          <a:xfrm>
            <a:off x="4427984" y="1628800"/>
            <a:ext cx="4392488" cy="877163"/>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dirty="0" smtClean="0">
                <a:solidFill>
                  <a:srgbClr val="C00000"/>
                </a:solidFill>
                <a:latin typeface="+mn-lt"/>
                <a:cs typeface="+mn-cs"/>
                <a:sym typeface="Symbol"/>
              </a:rPr>
              <a:t>On doit générer une branche </a:t>
            </a:r>
            <a:r>
              <a:rPr lang="fr-FR" sz="1700" b="1" dirty="0" smtClean="0">
                <a:solidFill>
                  <a:srgbClr val="C00000"/>
                </a:solidFill>
                <a:latin typeface="+mn-lt"/>
                <a:cs typeface="+mn-cs"/>
                <a:sym typeface="Symbol"/>
              </a:rPr>
              <a:t>AND</a:t>
            </a:r>
            <a:r>
              <a:rPr lang="fr-FR" sz="1700" dirty="0" smtClean="0">
                <a:solidFill>
                  <a:srgbClr val="C00000"/>
                </a:solidFill>
                <a:latin typeface="+mn-lt"/>
                <a:cs typeface="+mn-cs"/>
                <a:sym typeface="Symbol"/>
              </a:rPr>
              <a:t> qui soit:</a:t>
            </a:r>
          </a:p>
          <a:p>
            <a:pPr lvl="1" algn="just" fontAlgn="auto">
              <a:spcBef>
                <a:spcPts val="0"/>
              </a:spcBef>
              <a:spcAft>
                <a:spcPts val="0"/>
              </a:spcAft>
              <a:buFont typeface="Arial" pitchFamily="34" charset="0"/>
              <a:buChar char="•"/>
              <a:defRPr/>
            </a:pPr>
            <a:r>
              <a:rPr lang="fr-FR" sz="1700" dirty="0" smtClean="0">
                <a:solidFill>
                  <a:srgbClr val="C00000"/>
                </a:solidFill>
                <a:latin typeface="+mn-lt"/>
                <a:cs typeface="+mn-cs"/>
                <a:sym typeface="Symbol"/>
              </a:rPr>
              <a:t> </a:t>
            </a:r>
            <a:r>
              <a:rPr lang="fr-FR" sz="1700" dirty="0" smtClean="0">
                <a:solidFill>
                  <a:srgbClr val="C00000"/>
                </a:solidFill>
                <a:latin typeface="+mn-lt"/>
                <a:cs typeface="+mn-cs"/>
                <a:sym typeface="Symbol"/>
              </a:rPr>
              <a:t>Différente de </a:t>
            </a:r>
            <a:r>
              <a:rPr lang="fr-FR" sz="1700" b="1" dirty="0" smtClean="0">
                <a:solidFill>
                  <a:srgbClr val="C00000"/>
                </a:solidFill>
                <a:latin typeface="+mn-lt"/>
                <a:cs typeface="+mn-cs"/>
                <a:sym typeface="Symbol"/>
              </a:rPr>
              <a:t>tous </a:t>
            </a:r>
            <a:r>
              <a:rPr lang="fr-FR" sz="1700" dirty="0" smtClean="0">
                <a:solidFill>
                  <a:srgbClr val="C00000"/>
                </a:solidFill>
                <a:latin typeface="+mn-lt"/>
                <a:cs typeface="+mn-cs"/>
                <a:sym typeface="Symbol"/>
              </a:rPr>
              <a:t>ses « fils » </a:t>
            </a:r>
          </a:p>
          <a:p>
            <a:pPr lvl="1" algn="just" fontAlgn="auto">
              <a:spcBef>
                <a:spcPts val="0"/>
              </a:spcBef>
              <a:spcAft>
                <a:spcPts val="0"/>
              </a:spcAft>
              <a:buFont typeface="Arial" pitchFamily="34" charset="0"/>
              <a:buChar char="•"/>
              <a:defRPr/>
            </a:pPr>
            <a:r>
              <a:rPr lang="fr-FR" sz="1700" dirty="0" smtClean="0">
                <a:solidFill>
                  <a:srgbClr val="C00000"/>
                </a:solidFill>
                <a:latin typeface="+mn-lt"/>
                <a:cs typeface="+mn-cs"/>
                <a:sym typeface="Symbol"/>
              </a:rPr>
              <a:t> Compatible avec </a:t>
            </a:r>
            <a:r>
              <a:rPr lang="fr-FR" sz="1700" b="1" dirty="0" smtClean="0">
                <a:solidFill>
                  <a:srgbClr val="C00000"/>
                </a:solidFill>
                <a:latin typeface="+mn-lt"/>
                <a:cs typeface="+mn-cs"/>
                <a:sym typeface="Symbol"/>
              </a:rPr>
              <a:t>tous</a:t>
            </a:r>
            <a:r>
              <a:rPr lang="fr-FR" sz="1700" dirty="0" smtClean="0">
                <a:solidFill>
                  <a:srgbClr val="C00000"/>
                </a:solidFill>
                <a:latin typeface="+mn-lt"/>
                <a:cs typeface="+mn-cs"/>
                <a:sym typeface="Symbol"/>
              </a:rPr>
              <a:t> ses « frères »</a:t>
            </a:r>
          </a:p>
        </p:txBody>
      </p:sp>
      <p:sp>
        <p:nvSpPr>
          <p:cNvPr id="15" name="Oval 14"/>
          <p:cNvSpPr/>
          <p:nvPr/>
        </p:nvSpPr>
        <p:spPr>
          <a:xfrm>
            <a:off x="323528" y="3284984"/>
            <a:ext cx="864096" cy="792088"/>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Oval 15"/>
          <p:cNvSpPr/>
          <p:nvPr/>
        </p:nvSpPr>
        <p:spPr>
          <a:xfrm>
            <a:off x="2411760" y="3861048"/>
            <a:ext cx="864096" cy="79208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Oval 16"/>
          <p:cNvSpPr/>
          <p:nvPr/>
        </p:nvSpPr>
        <p:spPr>
          <a:xfrm>
            <a:off x="4139952" y="3861048"/>
            <a:ext cx="864096" cy="79208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436874" y="1251408"/>
            <a:ext cx="6758087" cy="5147975"/>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Génération de propositions</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smtClean="0"/>
              <a:t>               Garcia  </a:t>
            </a:r>
            <a:r>
              <a:rPr lang="en-US" dirty="0"/>
              <a:t>-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24</a:t>
            </a:fld>
            <a:endParaRPr lang="en-US" dirty="0"/>
          </a:p>
        </p:txBody>
      </p:sp>
      <p:sp>
        <p:nvSpPr>
          <p:cNvPr id="23" name="TextBox 22"/>
          <p:cNvSpPr txBox="1"/>
          <p:nvPr/>
        </p:nvSpPr>
        <p:spPr>
          <a:xfrm>
            <a:off x="3059832" y="1124744"/>
            <a:ext cx="5112568" cy="369332"/>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b="1" dirty="0" smtClean="0">
                <a:solidFill>
                  <a:schemeClr val="accent4">
                    <a:lumMod val="75000"/>
                  </a:schemeClr>
                </a:solidFill>
                <a:latin typeface="+mn-lt"/>
                <a:cs typeface="+mn-cs"/>
              </a:rPr>
              <a:t>Comment générer les nouvelles propositions?</a:t>
            </a:r>
          </a:p>
        </p:txBody>
      </p:sp>
      <p:sp>
        <p:nvSpPr>
          <p:cNvPr id="13" name="TextBox 12"/>
          <p:cNvSpPr txBox="1"/>
          <p:nvPr/>
        </p:nvSpPr>
        <p:spPr>
          <a:xfrm>
            <a:off x="4211960" y="1721420"/>
            <a:ext cx="4824536" cy="1923604"/>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b="1" dirty="0" smtClean="0">
                <a:solidFill>
                  <a:srgbClr val="C00000"/>
                </a:solidFill>
                <a:latin typeface="+mn-lt"/>
                <a:cs typeface="+mn-cs"/>
                <a:sym typeface="Symbol"/>
              </a:rPr>
              <a:t>Rappel : </a:t>
            </a:r>
          </a:p>
          <a:p>
            <a:pPr algn="just" fontAlgn="auto">
              <a:spcBef>
                <a:spcPts val="0"/>
              </a:spcBef>
              <a:spcAft>
                <a:spcPts val="0"/>
              </a:spcAft>
              <a:defRPr/>
            </a:pPr>
            <a:r>
              <a:rPr lang="fr-FR" sz="1700" b="1" dirty="0" smtClean="0">
                <a:solidFill>
                  <a:srgbClr val="C00000"/>
                </a:solidFill>
                <a:latin typeface="+mn-lt"/>
                <a:cs typeface="+mn-cs"/>
                <a:sym typeface="Symbol"/>
              </a:rPr>
              <a:t>Approches incomplètes basée sur le voisinage</a:t>
            </a:r>
          </a:p>
          <a:p>
            <a:pPr marL="355600" indent="-177800" algn="just" fontAlgn="auto">
              <a:spcBef>
                <a:spcPts val="0"/>
              </a:spcBef>
              <a:spcAft>
                <a:spcPts val="0"/>
              </a:spcAft>
              <a:buFont typeface="Arial" pitchFamily="34" charset="0"/>
              <a:buChar char="•"/>
              <a:defRPr/>
            </a:pPr>
            <a:r>
              <a:rPr lang="fr-FR" sz="1700" dirty="0" smtClean="0">
                <a:solidFill>
                  <a:srgbClr val="C00000"/>
                </a:solidFill>
                <a:latin typeface="+mn-lt"/>
                <a:cs typeface="+mn-cs"/>
                <a:sym typeface="Symbol"/>
              </a:rPr>
              <a:t> À partir de la solution semi-construit on ajoute des voisins compatibles qui n’ont pas été pris en compte avant.</a:t>
            </a:r>
          </a:p>
          <a:p>
            <a:pPr marL="355600" indent="-177800" algn="just" fontAlgn="auto">
              <a:spcBef>
                <a:spcPts val="0"/>
              </a:spcBef>
              <a:spcAft>
                <a:spcPts val="0"/>
              </a:spcAft>
              <a:buFont typeface="Arial" pitchFamily="34" charset="0"/>
              <a:buChar char="•"/>
              <a:defRPr/>
            </a:pPr>
            <a:r>
              <a:rPr lang="fr-FR" sz="1700" dirty="0" smtClean="0">
                <a:solidFill>
                  <a:srgbClr val="C00000"/>
                </a:solidFill>
                <a:latin typeface="+mn-lt"/>
                <a:cs typeface="+mn-cs"/>
                <a:sym typeface="Symbol"/>
              </a:rPr>
              <a:t> La fonction de voisinage dépend du type de problème.</a:t>
            </a:r>
          </a:p>
        </p:txBody>
      </p:sp>
      <p:sp>
        <p:nvSpPr>
          <p:cNvPr id="15" name="Oval 14"/>
          <p:cNvSpPr/>
          <p:nvPr/>
        </p:nvSpPr>
        <p:spPr>
          <a:xfrm>
            <a:off x="323528" y="3284984"/>
            <a:ext cx="864096" cy="792088"/>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Oval 15"/>
          <p:cNvSpPr/>
          <p:nvPr/>
        </p:nvSpPr>
        <p:spPr>
          <a:xfrm>
            <a:off x="2411760" y="3861048"/>
            <a:ext cx="864096" cy="79208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Oval 16"/>
          <p:cNvSpPr/>
          <p:nvPr/>
        </p:nvSpPr>
        <p:spPr>
          <a:xfrm>
            <a:off x="4139952" y="3861048"/>
            <a:ext cx="864096" cy="79208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1196975"/>
          </a:xfrm>
        </p:spPr>
        <p:txBody>
          <a:bodyPr/>
          <a:lstStyle/>
          <a:p>
            <a:pPr eaLnBrk="1" fontAlgn="auto" hangingPunct="1">
              <a:spcAft>
                <a:spcPts val="0"/>
              </a:spcAft>
              <a:defRPr/>
            </a:pPr>
            <a:r>
              <a:rPr lang="fr-FR" dirty="0" smtClean="0">
                <a:solidFill>
                  <a:schemeClr val="tx2">
                    <a:satMod val="130000"/>
                  </a:schemeClr>
                </a:solidFill>
              </a:rPr>
              <a:t>Débat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676AC492-B2F9-4FE4-8475-2FFA38D6F052}" type="slidenum">
              <a:rPr lang="en-US"/>
              <a:pPr>
                <a:defRPr/>
              </a:pPr>
              <a:t>25</a:t>
            </a:fld>
            <a:endParaRPr lang="en-US"/>
          </a:p>
        </p:txBody>
      </p:sp>
      <p:sp>
        <p:nvSpPr>
          <p:cNvPr id="8" name="TextBox 7"/>
          <p:cNvSpPr txBox="1"/>
          <p:nvPr/>
        </p:nvSpPr>
        <p:spPr>
          <a:xfrm>
            <a:off x="1187624" y="951692"/>
            <a:ext cx="7632700" cy="677108"/>
          </a:xfrm>
          <a:prstGeom prst="rect">
            <a:avLst/>
          </a:prstGeom>
          <a:noFill/>
        </p:spPr>
        <p:txBody>
          <a:bodyPr>
            <a:spAutoFit/>
          </a:bodyPr>
          <a:lstStyle/>
          <a:p>
            <a:pPr marL="457200" indent="-457200" algn="just" fontAlgn="auto">
              <a:spcBef>
                <a:spcPts val="0"/>
              </a:spcBef>
              <a:spcAft>
                <a:spcPts val="0"/>
              </a:spcAft>
              <a:buFont typeface="+mj-lt"/>
              <a:buAutoNum type="arabicPeriod"/>
              <a:defRPr/>
            </a:pPr>
            <a:endParaRPr lang="en-US" sz="1900" dirty="0" smtClean="0">
              <a:solidFill>
                <a:schemeClr val="accent4">
                  <a:lumMod val="75000"/>
                </a:schemeClr>
              </a:solidFill>
              <a:latin typeface="+mn-lt"/>
              <a:cs typeface="+mn-cs"/>
            </a:endParaRPr>
          </a:p>
          <a:p>
            <a:pPr algn="just" fontAlgn="auto">
              <a:spcBef>
                <a:spcPts val="0"/>
              </a:spcBef>
              <a:spcAft>
                <a:spcPts val="0"/>
              </a:spcAft>
              <a:defRPr/>
            </a:pPr>
            <a:endParaRPr lang="en-US" sz="1900" dirty="0">
              <a:solidFill>
                <a:schemeClr val="accent4">
                  <a:lumMod val="75000"/>
                </a:schemeClr>
              </a:solidFill>
              <a:latin typeface="+mn-lt"/>
              <a:cs typeface="+mn-cs"/>
            </a:endParaRPr>
          </a:p>
        </p:txBody>
      </p:sp>
      <p:sp>
        <p:nvSpPr>
          <p:cNvPr id="7" name="TextBox 6"/>
          <p:cNvSpPr txBox="1"/>
          <p:nvPr/>
        </p:nvSpPr>
        <p:spPr>
          <a:xfrm>
            <a:off x="1187772" y="915099"/>
            <a:ext cx="7632700" cy="954107"/>
          </a:xfrm>
          <a:prstGeom prst="rect">
            <a:avLst/>
          </a:prstGeom>
          <a:noFill/>
        </p:spPr>
        <p:txBody>
          <a:bodyPr>
            <a:spAutoFit/>
          </a:bodyPr>
          <a:lstStyle/>
          <a:p>
            <a:pPr marL="457200" indent="-457200" algn="just" fontAlgn="auto">
              <a:spcBef>
                <a:spcPts val="0"/>
              </a:spcBef>
              <a:spcAft>
                <a:spcPts val="0"/>
              </a:spcAft>
              <a:buFont typeface="+mj-lt"/>
              <a:buAutoNum type="arabicPeriod"/>
              <a:defRPr/>
            </a:pPr>
            <a:r>
              <a:rPr lang="fr-FR" sz="1900" dirty="0" smtClean="0">
                <a:solidFill>
                  <a:schemeClr val="accent4">
                    <a:lumMod val="75000"/>
                  </a:schemeClr>
                </a:solidFill>
                <a:latin typeface="+mn-lt"/>
                <a:cs typeface="+mn-cs"/>
              </a:rPr>
              <a:t>Quelle est l’importance de l’intérêt  des agents (</a:t>
            </a:r>
            <a:r>
              <a:rPr lang="fr-FR" sz="1900" dirty="0" smtClean="0">
                <a:solidFill>
                  <a:schemeClr val="accent4">
                    <a:lumMod val="75000"/>
                  </a:schemeClr>
                </a:solidFill>
                <a:latin typeface="+mn-lt"/>
                <a:cs typeface="+mn-cs"/>
                <a:sym typeface="Symbol"/>
              </a:rPr>
              <a:t>) dans Simplified CESNA?</a:t>
            </a:r>
          </a:p>
          <a:p>
            <a:pPr marL="914400" lvl="1" indent="-457200" algn="just" fontAlgn="auto">
              <a:spcBef>
                <a:spcPts val="0"/>
              </a:spcBef>
              <a:spcAft>
                <a:spcPts val="0"/>
              </a:spcAft>
              <a:defRPr/>
            </a:pPr>
            <a:r>
              <a:rPr lang="fr-FR" i="1" dirty="0" smtClean="0">
                <a:solidFill>
                  <a:srgbClr val="C00000"/>
                </a:solidFill>
                <a:latin typeface="Gill Sans MT"/>
              </a:rPr>
              <a:t>Problème si l’intérêt est le même pour tous les agents</a:t>
            </a:r>
          </a:p>
        </p:txBody>
      </p:sp>
      <p:pic>
        <p:nvPicPr>
          <p:cNvPr id="10" name="Picture 9" descr="Simplified CESNA - Interest.png"/>
          <p:cNvPicPr>
            <a:picLocks noChangeAspect="1"/>
          </p:cNvPicPr>
          <p:nvPr/>
        </p:nvPicPr>
        <p:blipFill>
          <a:blip r:embed="rId3" cstate="print"/>
          <a:stretch>
            <a:fillRect/>
          </a:stretch>
        </p:blipFill>
        <p:spPr>
          <a:xfrm>
            <a:off x="1043608" y="1988840"/>
            <a:ext cx="7334250" cy="4467225"/>
          </a:xfrm>
          <a:prstGeom prst="rect">
            <a:avLst/>
          </a:prstGeom>
        </p:spPr>
      </p:pic>
      <p:sp>
        <p:nvSpPr>
          <p:cNvPr id="11" name="Oval 10"/>
          <p:cNvSpPr/>
          <p:nvPr/>
        </p:nvSpPr>
        <p:spPr>
          <a:xfrm>
            <a:off x="2987824" y="5877272"/>
            <a:ext cx="1080120" cy="28803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Straight Arrow Connector 11"/>
          <p:cNvCxnSpPr/>
          <p:nvPr/>
        </p:nvCxnSpPr>
        <p:spPr>
          <a:xfrm rot="10800000" flipV="1">
            <a:off x="1835696" y="4149080"/>
            <a:ext cx="1008112" cy="43204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5" name="Oval 14"/>
          <p:cNvSpPr/>
          <p:nvPr/>
        </p:nvSpPr>
        <p:spPr>
          <a:xfrm>
            <a:off x="5436096" y="5877272"/>
            <a:ext cx="1080120" cy="28803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Straight Arrow Connector 16"/>
          <p:cNvCxnSpPr/>
          <p:nvPr/>
        </p:nvCxnSpPr>
        <p:spPr>
          <a:xfrm rot="10800000" flipV="1">
            <a:off x="467544" y="2852936"/>
            <a:ext cx="792088" cy="28803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8" name="Straight Arrow Connector 17"/>
          <p:cNvCxnSpPr/>
          <p:nvPr/>
        </p:nvCxnSpPr>
        <p:spPr>
          <a:xfrm>
            <a:off x="6588224" y="4077072"/>
            <a:ext cx="1143744" cy="42366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0" name="Straight Arrow Connector 19"/>
          <p:cNvCxnSpPr/>
          <p:nvPr/>
        </p:nvCxnSpPr>
        <p:spPr>
          <a:xfrm>
            <a:off x="8172400" y="2780928"/>
            <a:ext cx="720080" cy="28803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34" name="TextBox 33"/>
          <p:cNvSpPr txBox="1"/>
          <p:nvPr/>
        </p:nvSpPr>
        <p:spPr>
          <a:xfrm>
            <a:off x="3779912" y="3429000"/>
            <a:ext cx="2016224" cy="830997"/>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Si l’intérêt est le même pour tous les agents, ils vont éviter la proposition en conflit</a:t>
            </a:r>
            <a:endParaRPr lang="fr-FR" sz="1200" b="1" dirty="0">
              <a:solidFill>
                <a:srgbClr val="C00000"/>
              </a:solidFill>
              <a:latin typeface="+mn-lt"/>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1196975"/>
          </a:xfrm>
        </p:spPr>
        <p:txBody>
          <a:bodyPr/>
          <a:lstStyle/>
          <a:p>
            <a:pPr eaLnBrk="1" fontAlgn="auto" hangingPunct="1">
              <a:spcAft>
                <a:spcPts val="0"/>
              </a:spcAft>
              <a:defRPr/>
            </a:pPr>
            <a:r>
              <a:rPr lang="fr-FR" dirty="0" smtClean="0">
                <a:solidFill>
                  <a:schemeClr val="tx2">
                    <a:satMod val="130000"/>
                  </a:schemeClr>
                </a:solidFill>
              </a:rPr>
              <a:t>Débat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676AC492-B2F9-4FE4-8475-2FFA38D6F052}" type="slidenum">
              <a:rPr lang="en-US"/>
              <a:pPr>
                <a:defRPr/>
              </a:pPr>
              <a:t>26</a:t>
            </a:fld>
            <a:endParaRPr lang="en-US"/>
          </a:p>
        </p:txBody>
      </p:sp>
      <p:sp>
        <p:nvSpPr>
          <p:cNvPr id="8" name="TextBox 7"/>
          <p:cNvSpPr txBox="1"/>
          <p:nvPr/>
        </p:nvSpPr>
        <p:spPr>
          <a:xfrm>
            <a:off x="1187624" y="951692"/>
            <a:ext cx="7632700" cy="677108"/>
          </a:xfrm>
          <a:prstGeom prst="rect">
            <a:avLst/>
          </a:prstGeom>
          <a:noFill/>
        </p:spPr>
        <p:txBody>
          <a:bodyPr>
            <a:spAutoFit/>
          </a:bodyPr>
          <a:lstStyle/>
          <a:p>
            <a:pPr marL="457200" indent="-457200" algn="just" fontAlgn="auto">
              <a:spcBef>
                <a:spcPts val="0"/>
              </a:spcBef>
              <a:spcAft>
                <a:spcPts val="0"/>
              </a:spcAft>
              <a:buFont typeface="+mj-lt"/>
              <a:buAutoNum type="arabicPeriod"/>
              <a:defRPr/>
            </a:pPr>
            <a:endParaRPr lang="en-US" sz="1900" dirty="0" smtClean="0">
              <a:solidFill>
                <a:schemeClr val="accent4">
                  <a:lumMod val="75000"/>
                </a:schemeClr>
              </a:solidFill>
              <a:latin typeface="+mn-lt"/>
              <a:cs typeface="+mn-cs"/>
            </a:endParaRPr>
          </a:p>
          <a:p>
            <a:pPr algn="just" fontAlgn="auto">
              <a:spcBef>
                <a:spcPts val="0"/>
              </a:spcBef>
              <a:spcAft>
                <a:spcPts val="0"/>
              </a:spcAft>
              <a:defRPr/>
            </a:pPr>
            <a:endParaRPr lang="en-US" sz="1900" dirty="0">
              <a:solidFill>
                <a:schemeClr val="accent4">
                  <a:lumMod val="75000"/>
                </a:schemeClr>
              </a:solidFill>
              <a:latin typeface="+mn-lt"/>
              <a:cs typeface="+mn-cs"/>
            </a:endParaRPr>
          </a:p>
        </p:txBody>
      </p:sp>
      <p:sp>
        <p:nvSpPr>
          <p:cNvPr id="7" name="TextBox 6"/>
          <p:cNvSpPr txBox="1"/>
          <p:nvPr/>
        </p:nvSpPr>
        <p:spPr>
          <a:xfrm>
            <a:off x="1187772" y="915099"/>
            <a:ext cx="7632700" cy="954107"/>
          </a:xfrm>
          <a:prstGeom prst="rect">
            <a:avLst/>
          </a:prstGeom>
          <a:noFill/>
        </p:spPr>
        <p:txBody>
          <a:bodyPr>
            <a:spAutoFit/>
          </a:bodyPr>
          <a:lstStyle/>
          <a:p>
            <a:pPr marL="457200" indent="-457200" algn="just" fontAlgn="auto">
              <a:spcBef>
                <a:spcPts val="0"/>
              </a:spcBef>
              <a:spcAft>
                <a:spcPts val="0"/>
              </a:spcAft>
              <a:buFont typeface="+mj-lt"/>
              <a:buAutoNum type="arabicPeriod"/>
              <a:defRPr/>
            </a:pPr>
            <a:r>
              <a:rPr lang="fr-FR" sz="1900" dirty="0" smtClean="0">
                <a:solidFill>
                  <a:schemeClr val="accent4">
                    <a:lumMod val="75000"/>
                  </a:schemeClr>
                </a:solidFill>
                <a:latin typeface="+mn-lt"/>
                <a:cs typeface="+mn-cs"/>
              </a:rPr>
              <a:t>Quelle est l’importance de l’intérêt  des agents (</a:t>
            </a:r>
            <a:r>
              <a:rPr lang="fr-FR" sz="1900" dirty="0" smtClean="0">
                <a:solidFill>
                  <a:schemeClr val="accent4">
                    <a:lumMod val="75000"/>
                  </a:schemeClr>
                </a:solidFill>
                <a:latin typeface="+mn-lt"/>
                <a:cs typeface="+mn-cs"/>
                <a:sym typeface="Symbol"/>
              </a:rPr>
              <a:t>) dans Simplified CESNA?</a:t>
            </a:r>
          </a:p>
          <a:p>
            <a:pPr marL="914400" lvl="1" indent="-457200" algn="just" fontAlgn="auto">
              <a:spcBef>
                <a:spcPts val="0"/>
              </a:spcBef>
              <a:spcAft>
                <a:spcPts val="0"/>
              </a:spcAft>
              <a:defRPr/>
            </a:pPr>
            <a:r>
              <a:rPr lang="fr-FR" i="1" dirty="0" smtClean="0">
                <a:solidFill>
                  <a:srgbClr val="C00000"/>
                </a:solidFill>
                <a:latin typeface="Gill Sans MT"/>
              </a:rPr>
              <a:t>Problème si l’intérêt est le même pour tous les agents</a:t>
            </a:r>
          </a:p>
        </p:txBody>
      </p:sp>
      <p:pic>
        <p:nvPicPr>
          <p:cNvPr id="10" name="Picture 9" descr="Simplified CESNA - Interest.png"/>
          <p:cNvPicPr>
            <a:picLocks noChangeAspect="1"/>
          </p:cNvPicPr>
          <p:nvPr/>
        </p:nvPicPr>
        <p:blipFill>
          <a:blip r:embed="rId3" cstate="print"/>
          <a:stretch>
            <a:fillRect/>
          </a:stretch>
        </p:blipFill>
        <p:spPr>
          <a:xfrm>
            <a:off x="1043608" y="1988840"/>
            <a:ext cx="7334250" cy="4467225"/>
          </a:xfrm>
          <a:prstGeom prst="rect">
            <a:avLst/>
          </a:prstGeom>
        </p:spPr>
      </p:pic>
      <p:sp>
        <p:nvSpPr>
          <p:cNvPr id="15" name="Oval 14"/>
          <p:cNvSpPr/>
          <p:nvPr/>
        </p:nvSpPr>
        <p:spPr>
          <a:xfrm>
            <a:off x="5436096" y="5877272"/>
            <a:ext cx="1080120" cy="28803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8" name="Straight Arrow Connector 17"/>
          <p:cNvCxnSpPr/>
          <p:nvPr/>
        </p:nvCxnSpPr>
        <p:spPr>
          <a:xfrm>
            <a:off x="6588224" y="4077072"/>
            <a:ext cx="1143744" cy="42366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0" name="Straight Arrow Connector 19"/>
          <p:cNvCxnSpPr/>
          <p:nvPr/>
        </p:nvCxnSpPr>
        <p:spPr>
          <a:xfrm>
            <a:off x="8172400" y="2780928"/>
            <a:ext cx="720080" cy="28803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6" name="Oval 15"/>
          <p:cNvSpPr/>
          <p:nvPr/>
        </p:nvSpPr>
        <p:spPr>
          <a:xfrm>
            <a:off x="2972354" y="5911821"/>
            <a:ext cx="1080120" cy="288032"/>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TextBox 18"/>
          <p:cNvSpPr txBox="1"/>
          <p:nvPr/>
        </p:nvSpPr>
        <p:spPr>
          <a:xfrm>
            <a:off x="2843808" y="2276872"/>
            <a:ext cx="3996952" cy="1138773"/>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b="1" dirty="0" smtClean="0">
                <a:solidFill>
                  <a:schemeClr val="accent4">
                    <a:lumMod val="75000"/>
                  </a:schemeClr>
                </a:solidFill>
                <a:latin typeface="+mn-lt"/>
                <a:cs typeface="+mn-cs"/>
                <a:sym typeface="Symbol"/>
              </a:rPr>
              <a:t>Simplified CESNA</a:t>
            </a:r>
            <a:r>
              <a:rPr lang="fr-FR" sz="1700" dirty="0" smtClean="0">
                <a:solidFill>
                  <a:schemeClr val="accent4">
                    <a:lumMod val="75000"/>
                  </a:schemeClr>
                </a:solidFill>
                <a:latin typeface="+mn-lt"/>
                <a:cs typeface="+mn-cs"/>
                <a:sym typeface="Symbol"/>
              </a:rPr>
              <a:t> permet de résoudre les conflits en prenant en compte l’importance d’un proposition pour la solution construit par l’agent.</a:t>
            </a:r>
          </a:p>
        </p:txBody>
      </p:sp>
      <p:sp>
        <p:nvSpPr>
          <p:cNvPr id="21" name="TextBox 20"/>
          <p:cNvSpPr txBox="1"/>
          <p:nvPr/>
        </p:nvSpPr>
        <p:spPr>
          <a:xfrm>
            <a:off x="1979712" y="4726885"/>
            <a:ext cx="1728192" cy="646331"/>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L’intérêt est calculé à partir de la qualité de la solution</a:t>
            </a:r>
            <a:endParaRPr lang="fr-FR" sz="1200" b="1" dirty="0">
              <a:solidFill>
                <a:srgbClr val="C00000"/>
              </a:solidFill>
              <a:latin typeface="+mn-lt"/>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1196975"/>
          </a:xfrm>
        </p:spPr>
        <p:txBody>
          <a:bodyPr/>
          <a:lstStyle/>
          <a:p>
            <a:pPr eaLnBrk="1" fontAlgn="auto" hangingPunct="1">
              <a:spcAft>
                <a:spcPts val="0"/>
              </a:spcAft>
              <a:defRPr/>
            </a:pPr>
            <a:r>
              <a:rPr lang="fr-FR" dirty="0" smtClean="0">
                <a:solidFill>
                  <a:schemeClr val="tx2">
                    <a:satMod val="130000"/>
                  </a:schemeClr>
                </a:solidFill>
              </a:rPr>
              <a:t>Débat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676AC492-B2F9-4FE4-8475-2FFA38D6F052}" type="slidenum">
              <a:rPr lang="en-US"/>
              <a:pPr>
                <a:defRPr/>
              </a:pPr>
              <a:t>27</a:t>
            </a:fld>
            <a:endParaRPr lang="en-US"/>
          </a:p>
        </p:txBody>
      </p:sp>
      <p:sp>
        <p:nvSpPr>
          <p:cNvPr id="8" name="TextBox 7"/>
          <p:cNvSpPr txBox="1"/>
          <p:nvPr/>
        </p:nvSpPr>
        <p:spPr>
          <a:xfrm>
            <a:off x="1187624" y="951692"/>
            <a:ext cx="7632700" cy="677108"/>
          </a:xfrm>
          <a:prstGeom prst="rect">
            <a:avLst/>
          </a:prstGeom>
          <a:noFill/>
        </p:spPr>
        <p:txBody>
          <a:bodyPr>
            <a:spAutoFit/>
          </a:bodyPr>
          <a:lstStyle/>
          <a:p>
            <a:pPr marL="457200" indent="-457200" algn="just" fontAlgn="auto">
              <a:spcBef>
                <a:spcPts val="0"/>
              </a:spcBef>
              <a:spcAft>
                <a:spcPts val="0"/>
              </a:spcAft>
              <a:buFont typeface="+mj-lt"/>
              <a:buAutoNum type="arabicPeriod"/>
              <a:defRPr/>
            </a:pPr>
            <a:endParaRPr lang="en-US" sz="1900" dirty="0" smtClean="0">
              <a:solidFill>
                <a:schemeClr val="accent4">
                  <a:lumMod val="75000"/>
                </a:schemeClr>
              </a:solidFill>
              <a:latin typeface="+mn-lt"/>
              <a:cs typeface="+mn-cs"/>
            </a:endParaRPr>
          </a:p>
          <a:p>
            <a:pPr algn="just" fontAlgn="auto">
              <a:spcBef>
                <a:spcPts val="0"/>
              </a:spcBef>
              <a:spcAft>
                <a:spcPts val="0"/>
              </a:spcAft>
              <a:defRPr/>
            </a:pPr>
            <a:endParaRPr lang="en-US" sz="1900" dirty="0">
              <a:solidFill>
                <a:schemeClr val="accent4">
                  <a:lumMod val="75000"/>
                </a:schemeClr>
              </a:solidFill>
              <a:latin typeface="+mn-lt"/>
              <a:cs typeface="+mn-cs"/>
            </a:endParaRPr>
          </a:p>
        </p:txBody>
      </p:sp>
      <p:sp>
        <p:nvSpPr>
          <p:cNvPr id="7" name="TextBox 6"/>
          <p:cNvSpPr txBox="1"/>
          <p:nvPr/>
        </p:nvSpPr>
        <p:spPr>
          <a:xfrm>
            <a:off x="1187772" y="915099"/>
            <a:ext cx="7632700" cy="3308598"/>
          </a:xfrm>
          <a:prstGeom prst="rect">
            <a:avLst/>
          </a:prstGeom>
          <a:noFill/>
        </p:spPr>
        <p:txBody>
          <a:bodyPr>
            <a:spAutoFit/>
          </a:bodyPr>
          <a:lstStyle/>
          <a:p>
            <a:pPr marL="457200" indent="-457200" algn="just" fontAlgn="auto">
              <a:spcBef>
                <a:spcPts val="0"/>
              </a:spcBef>
              <a:spcAft>
                <a:spcPts val="0"/>
              </a:spcAft>
              <a:buFont typeface="+mj-lt"/>
              <a:buAutoNum type="arabicPeriod" startAt="2"/>
              <a:defRPr/>
            </a:pPr>
            <a:r>
              <a:rPr lang="fr-FR" sz="1900" dirty="0" smtClean="0">
                <a:solidFill>
                  <a:schemeClr val="accent4">
                    <a:lumMod val="75000"/>
                  </a:schemeClr>
                </a:solidFill>
                <a:latin typeface="+mj-lt"/>
              </a:rPr>
              <a:t>Pour quoi le nœud NON ne récompense pas la proposition d’un autre agent?</a:t>
            </a:r>
          </a:p>
          <a:p>
            <a:pPr marL="914400" lvl="1" indent="-457200" algn="just" fontAlgn="auto">
              <a:spcBef>
                <a:spcPts val="0"/>
              </a:spcBef>
              <a:spcAft>
                <a:spcPts val="0"/>
              </a:spcAft>
              <a:defRPr/>
            </a:pPr>
            <a:r>
              <a:rPr lang="fr-FR" i="1" dirty="0" smtClean="0">
                <a:solidFill>
                  <a:srgbClr val="C00000"/>
                </a:solidFill>
                <a:latin typeface="+mj-lt"/>
              </a:rPr>
              <a:t>Problème de attraction de solutions qui ne sont pas nécessairement intéressants</a:t>
            </a:r>
            <a:endParaRPr lang="fr-FR" sz="1900" dirty="0" smtClean="0">
              <a:solidFill>
                <a:srgbClr val="C00000"/>
              </a:solidFill>
              <a:latin typeface="+mj-lt"/>
            </a:endParaRPr>
          </a:p>
          <a:p>
            <a:pPr marL="457200" indent="-457200" algn="just" fontAlgn="auto">
              <a:spcBef>
                <a:spcPts val="0"/>
              </a:spcBef>
              <a:spcAft>
                <a:spcPts val="0"/>
              </a:spcAft>
              <a:buFont typeface="+mj-lt"/>
              <a:buAutoNum type="arabicPeriod" startAt="2"/>
              <a:defRPr/>
            </a:pPr>
            <a:endParaRPr lang="fr-FR" sz="1900" dirty="0" smtClean="0">
              <a:solidFill>
                <a:schemeClr val="accent4">
                  <a:lumMod val="75000"/>
                </a:schemeClr>
              </a:solidFill>
              <a:latin typeface="+mj-lt"/>
            </a:endParaRPr>
          </a:p>
          <a:p>
            <a:pPr marL="457200" indent="-457200" algn="just" fontAlgn="auto">
              <a:spcBef>
                <a:spcPts val="0"/>
              </a:spcBef>
              <a:spcAft>
                <a:spcPts val="0"/>
              </a:spcAft>
              <a:buFont typeface="+mj-lt"/>
              <a:buAutoNum type="arabicPeriod" startAt="2"/>
              <a:defRPr/>
            </a:pPr>
            <a:r>
              <a:rPr lang="fr-FR" sz="1900" dirty="0" smtClean="0">
                <a:solidFill>
                  <a:schemeClr val="accent4">
                    <a:lumMod val="75000"/>
                  </a:schemeClr>
                </a:solidFill>
                <a:latin typeface="+mj-lt"/>
              </a:rPr>
              <a:t>Comment profiter de l’information dans l’environnement pour guider la génération de nouvelles propositions?</a:t>
            </a:r>
          </a:p>
          <a:p>
            <a:pPr marL="914400" lvl="1" indent="-457200" algn="just" fontAlgn="auto">
              <a:spcBef>
                <a:spcPts val="0"/>
              </a:spcBef>
              <a:spcAft>
                <a:spcPts val="0"/>
              </a:spcAft>
              <a:defRPr/>
            </a:pPr>
            <a:r>
              <a:rPr lang="fr-FR" sz="1900" i="1" dirty="0" smtClean="0">
                <a:solidFill>
                  <a:srgbClr val="C00000"/>
                </a:solidFill>
                <a:latin typeface="+mj-lt"/>
              </a:rPr>
              <a:t>Trouver rapidement un accord vs minimiser coût d’un solution</a:t>
            </a:r>
            <a:endParaRPr lang="fr-FR" sz="1900" dirty="0" smtClean="0">
              <a:solidFill>
                <a:schemeClr val="accent4">
                  <a:lumMod val="75000"/>
                </a:schemeClr>
              </a:solidFill>
              <a:latin typeface="+mj-lt"/>
            </a:endParaRPr>
          </a:p>
          <a:p>
            <a:pPr marL="457200" indent="-457200" algn="just" fontAlgn="auto">
              <a:spcBef>
                <a:spcPts val="0"/>
              </a:spcBef>
              <a:spcAft>
                <a:spcPts val="0"/>
              </a:spcAft>
              <a:buFont typeface="+mj-lt"/>
              <a:buAutoNum type="arabicPeriod" startAt="2"/>
              <a:defRPr/>
            </a:pPr>
            <a:endParaRPr lang="fr-FR" sz="1900" dirty="0" smtClean="0">
              <a:solidFill>
                <a:schemeClr val="accent4">
                  <a:lumMod val="75000"/>
                </a:schemeClr>
              </a:solidFill>
              <a:latin typeface="+mj-lt"/>
            </a:endParaRPr>
          </a:p>
          <a:p>
            <a:pPr marL="457200" indent="-457200" algn="just" fontAlgn="auto">
              <a:spcBef>
                <a:spcPts val="0"/>
              </a:spcBef>
              <a:spcAft>
                <a:spcPts val="0"/>
              </a:spcAft>
              <a:buFont typeface="+mj-lt"/>
              <a:buAutoNum type="arabicPeriod" startAt="4"/>
              <a:defRPr/>
            </a:pPr>
            <a:r>
              <a:rPr lang="fr-FR" sz="1900" dirty="0" smtClean="0">
                <a:solidFill>
                  <a:schemeClr val="accent4">
                    <a:lumMod val="75000"/>
                  </a:schemeClr>
                </a:solidFill>
                <a:latin typeface="+mj-lt"/>
              </a:rPr>
              <a:t>Pourquoi générer nouvelles proposition seulement quand l’agent n’est pas satisfait?</a:t>
            </a:r>
          </a:p>
          <a:p>
            <a:pPr marL="914400" lvl="1" indent="-457200" algn="just" fontAlgn="auto">
              <a:spcBef>
                <a:spcPts val="0"/>
              </a:spcBef>
              <a:spcAft>
                <a:spcPts val="0"/>
              </a:spcAft>
              <a:defRPr/>
            </a:pPr>
            <a:r>
              <a:rPr lang="fr-FR" i="1" dirty="0" smtClean="0">
                <a:solidFill>
                  <a:srgbClr val="C00000"/>
                </a:solidFill>
                <a:latin typeface="+mj-lt"/>
              </a:rPr>
              <a:t>Problème de diversification</a:t>
            </a:r>
            <a:endParaRPr lang="fr-FR" sz="1900" dirty="0" smtClean="0">
              <a:solidFill>
                <a:srgbClr val="C00000"/>
              </a:solidFill>
              <a:latin typeface="+mj-lt"/>
              <a:cs typeface="+mn-cs"/>
            </a:endParaRPr>
          </a:p>
        </p:txBody>
      </p:sp>
      <p:sp>
        <p:nvSpPr>
          <p:cNvPr id="9" name="TextBox 8"/>
          <p:cNvSpPr txBox="1"/>
          <p:nvPr/>
        </p:nvSpPr>
        <p:spPr>
          <a:xfrm>
            <a:off x="1619672" y="4581128"/>
            <a:ext cx="6839052" cy="707886"/>
          </a:xfrm>
          <a:prstGeom prst="rect">
            <a:avLst/>
          </a:prstGeom>
          <a:noFill/>
        </p:spPr>
        <p:txBody>
          <a:bodyPr wrap="none" rtlCol="0">
            <a:spAutoFit/>
          </a:bodyPr>
          <a:lstStyle/>
          <a:p>
            <a:r>
              <a:rPr lang="fr-FR" sz="4000" b="1" dirty="0" smtClean="0">
                <a:solidFill>
                  <a:schemeClr val="accent4">
                    <a:lumMod val="75000"/>
                  </a:schemeClr>
                </a:solidFill>
                <a:latin typeface="+mj-lt"/>
              </a:rPr>
              <a:t>Accord    </a:t>
            </a:r>
            <a:r>
              <a:rPr lang="fr-FR" sz="4000" dirty="0" smtClean="0">
                <a:solidFill>
                  <a:schemeClr val="accent4">
                    <a:lumMod val="75000"/>
                  </a:schemeClr>
                </a:solidFill>
                <a:latin typeface="+mj-lt"/>
              </a:rPr>
              <a:t>VS</a:t>
            </a:r>
            <a:r>
              <a:rPr lang="fr-FR" sz="4000" b="1" dirty="0" smtClean="0">
                <a:solidFill>
                  <a:schemeClr val="accent4">
                    <a:lumMod val="75000"/>
                  </a:schemeClr>
                </a:solidFill>
                <a:latin typeface="+mj-lt"/>
              </a:rPr>
              <a:t>    </a:t>
            </a:r>
            <a:r>
              <a:rPr lang="fr-FR" sz="4000" b="1" u="sng" dirty="0" smtClean="0">
                <a:solidFill>
                  <a:schemeClr val="accent4">
                    <a:lumMod val="75000"/>
                  </a:schemeClr>
                </a:solidFill>
                <a:latin typeface="+mj-lt"/>
              </a:rPr>
              <a:t>Optimisation</a:t>
            </a:r>
            <a:endParaRPr lang="fr-FR" sz="4000" b="1" u="sng" dirty="0">
              <a:solidFill>
                <a:schemeClr val="accent4">
                  <a:lumMod val="75000"/>
                </a:schemeClr>
              </a:solidFill>
              <a:latin typeface="+mj-lt"/>
            </a:endParaRPr>
          </a:p>
        </p:txBody>
      </p:sp>
      <p:sp>
        <p:nvSpPr>
          <p:cNvPr id="10" name="TextBox 9"/>
          <p:cNvSpPr txBox="1"/>
          <p:nvPr/>
        </p:nvSpPr>
        <p:spPr>
          <a:xfrm>
            <a:off x="5004048" y="5302949"/>
            <a:ext cx="3456384" cy="461665"/>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On doit trouver une accord en minimisant l’impact négative sur la solution</a:t>
            </a:r>
            <a:endParaRPr lang="fr-FR" sz="1200" b="1" dirty="0">
              <a:solidFill>
                <a:srgbClr val="C00000"/>
              </a:solidFill>
              <a:latin typeface="+mn-lt"/>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1196975"/>
          </a:xfrm>
        </p:spPr>
        <p:txBody>
          <a:bodyPr/>
          <a:lstStyle/>
          <a:p>
            <a:pPr eaLnBrk="1" fontAlgn="auto" hangingPunct="1">
              <a:spcAft>
                <a:spcPts val="0"/>
              </a:spcAft>
              <a:defRPr/>
            </a:pPr>
            <a:r>
              <a:rPr lang="fr-FR" dirty="0" smtClean="0">
                <a:solidFill>
                  <a:schemeClr val="tx2">
                    <a:satMod val="130000"/>
                  </a:schemeClr>
                </a:solidFill>
              </a:rPr>
              <a:t>Débat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676AC492-B2F9-4FE4-8475-2FFA38D6F052}" type="slidenum">
              <a:rPr lang="en-US"/>
              <a:pPr>
                <a:defRPr/>
              </a:pPr>
              <a:t>28</a:t>
            </a:fld>
            <a:endParaRPr lang="en-US"/>
          </a:p>
        </p:txBody>
      </p:sp>
      <p:sp>
        <p:nvSpPr>
          <p:cNvPr id="8" name="TextBox 7"/>
          <p:cNvSpPr txBox="1"/>
          <p:nvPr/>
        </p:nvSpPr>
        <p:spPr>
          <a:xfrm>
            <a:off x="1187624" y="951692"/>
            <a:ext cx="7632700" cy="677108"/>
          </a:xfrm>
          <a:prstGeom prst="rect">
            <a:avLst/>
          </a:prstGeom>
          <a:noFill/>
        </p:spPr>
        <p:txBody>
          <a:bodyPr>
            <a:spAutoFit/>
          </a:bodyPr>
          <a:lstStyle/>
          <a:p>
            <a:pPr marL="457200" indent="-457200" algn="just" fontAlgn="auto">
              <a:spcBef>
                <a:spcPts val="0"/>
              </a:spcBef>
              <a:spcAft>
                <a:spcPts val="0"/>
              </a:spcAft>
              <a:buFont typeface="+mj-lt"/>
              <a:buAutoNum type="arabicPeriod"/>
              <a:defRPr/>
            </a:pPr>
            <a:endParaRPr lang="en-US" sz="1900" dirty="0" smtClean="0">
              <a:solidFill>
                <a:schemeClr val="accent4">
                  <a:lumMod val="75000"/>
                </a:schemeClr>
              </a:solidFill>
              <a:latin typeface="+mn-lt"/>
              <a:cs typeface="+mn-cs"/>
            </a:endParaRPr>
          </a:p>
          <a:p>
            <a:pPr algn="just" fontAlgn="auto">
              <a:spcBef>
                <a:spcPts val="0"/>
              </a:spcBef>
              <a:spcAft>
                <a:spcPts val="0"/>
              </a:spcAft>
              <a:defRPr/>
            </a:pPr>
            <a:endParaRPr lang="en-US" sz="1900" dirty="0">
              <a:solidFill>
                <a:schemeClr val="accent4">
                  <a:lumMod val="75000"/>
                </a:schemeClr>
              </a:solidFill>
              <a:latin typeface="+mn-lt"/>
              <a:cs typeface="+mn-cs"/>
            </a:endParaRPr>
          </a:p>
        </p:txBody>
      </p:sp>
      <p:sp>
        <p:nvSpPr>
          <p:cNvPr id="7" name="TextBox 6"/>
          <p:cNvSpPr txBox="1"/>
          <p:nvPr/>
        </p:nvSpPr>
        <p:spPr>
          <a:xfrm>
            <a:off x="1187772" y="915099"/>
            <a:ext cx="7632700" cy="1107996"/>
          </a:xfrm>
          <a:prstGeom prst="rect">
            <a:avLst/>
          </a:prstGeom>
          <a:noFill/>
        </p:spPr>
        <p:txBody>
          <a:bodyPr wrap="square">
            <a:spAutoFit/>
          </a:bodyPr>
          <a:lstStyle/>
          <a:p>
            <a:pPr marL="457200" indent="-457200" algn="just" fontAlgn="auto">
              <a:spcBef>
                <a:spcPts val="0"/>
              </a:spcBef>
              <a:spcAft>
                <a:spcPts val="0"/>
              </a:spcAft>
              <a:buFont typeface="+mj-lt"/>
              <a:buAutoNum type="arabicPeriod" startAt="2"/>
              <a:defRPr/>
            </a:pPr>
            <a:r>
              <a:rPr lang="fr-FR" sz="1900" dirty="0" smtClean="0">
                <a:solidFill>
                  <a:schemeClr val="accent4">
                    <a:lumMod val="75000"/>
                  </a:schemeClr>
                </a:solidFill>
                <a:latin typeface="+mn-lt"/>
                <a:cs typeface="+mn-cs"/>
              </a:rPr>
              <a:t>Pour quoi le nœud NON ne récompense pas la proposition d’un autre agent?</a:t>
            </a:r>
          </a:p>
          <a:p>
            <a:pPr marL="914400" lvl="1" indent="-457200" algn="just" fontAlgn="auto">
              <a:spcBef>
                <a:spcPts val="0"/>
              </a:spcBef>
              <a:spcAft>
                <a:spcPts val="0"/>
              </a:spcAft>
              <a:defRPr/>
            </a:pPr>
            <a:r>
              <a:rPr lang="fr-FR" sz="1400" i="1" dirty="0" smtClean="0">
                <a:solidFill>
                  <a:srgbClr val="C00000"/>
                </a:solidFill>
                <a:latin typeface="Gill Sans MT"/>
              </a:rPr>
              <a:t>Problème de attraction de solutions qui ne sont pas nécessairement intéressants</a:t>
            </a:r>
            <a:endParaRPr lang="fr-FR" sz="1400" dirty="0" smtClean="0">
              <a:solidFill>
                <a:srgbClr val="C00000"/>
              </a:solidFill>
              <a:latin typeface="+mn-lt"/>
              <a:cs typeface="+mn-cs"/>
            </a:endParaRPr>
          </a:p>
        </p:txBody>
      </p:sp>
      <p:pic>
        <p:nvPicPr>
          <p:cNvPr id="9" name="Picture 8" descr="Simplified CESNA - Non.png"/>
          <p:cNvPicPr>
            <a:picLocks noChangeAspect="1"/>
          </p:cNvPicPr>
          <p:nvPr/>
        </p:nvPicPr>
        <p:blipFill>
          <a:blip r:embed="rId3" cstate="print"/>
          <a:stretch>
            <a:fillRect/>
          </a:stretch>
        </p:blipFill>
        <p:spPr>
          <a:xfrm>
            <a:off x="1187623" y="1916831"/>
            <a:ext cx="6336705" cy="4613259"/>
          </a:xfrm>
          <a:prstGeom prst="rect">
            <a:avLst/>
          </a:prstGeom>
        </p:spPr>
      </p:pic>
      <p:sp>
        <p:nvSpPr>
          <p:cNvPr id="10" name="Oval 9"/>
          <p:cNvSpPr/>
          <p:nvPr/>
        </p:nvSpPr>
        <p:spPr>
          <a:xfrm>
            <a:off x="3032536" y="5476288"/>
            <a:ext cx="1080120" cy="28803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Straight Arrow Connector 10"/>
          <p:cNvCxnSpPr/>
          <p:nvPr/>
        </p:nvCxnSpPr>
        <p:spPr>
          <a:xfrm>
            <a:off x="1259632" y="3284984"/>
            <a:ext cx="2088232" cy="108012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5" name="TextBox 14"/>
          <p:cNvSpPr txBox="1"/>
          <p:nvPr/>
        </p:nvSpPr>
        <p:spPr>
          <a:xfrm>
            <a:off x="6215074" y="2428868"/>
            <a:ext cx="2664296" cy="2031325"/>
          </a:xfrm>
          <a:prstGeom prst="rect">
            <a:avLst/>
          </a:prstGeom>
          <a:noFill/>
        </p:spPr>
        <p:txBody>
          <a:bodyPr wrap="square">
            <a:spAutoFit/>
          </a:bodyPr>
          <a:lstStyle/>
          <a:p>
            <a:pPr algn="just" fontAlgn="auto">
              <a:spcBef>
                <a:spcPts val="0"/>
              </a:spcBef>
              <a:spcAft>
                <a:spcPts val="0"/>
              </a:spcAft>
              <a:defRPr/>
            </a:pPr>
            <a:r>
              <a:rPr lang="fr-FR" sz="1400" b="1" dirty="0" smtClean="0">
                <a:solidFill>
                  <a:srgbClr val="C00000"/>
                </a:solidFill>
                <a:latin typeface="+mn-lt"/>
                <a:cs typeface="+mn-cs"/>
                <a:sym typeface="Symbol"/>
              </a:rPr>
              <a:t>Si une proposition est en conflit avec plusieurs autres </a:t>
            </a:r>
            <a:r>
              <a:rPr lang="fr-FR" sz="1400" b="1" dirty="0" smtClean="0">
                <a:solidFill>
                  <a:srgbClr val="C00000"/>
                </a:solidFill>
                <a:latin typeface="+mn-lt"/>
                <a:cs typeface="+mn-cs"/>
                <a:sym typeface="Symbol"/>
              </a:rPr>
              <a:t>propositions </a:t>
            </a:r>
            <a:r>
              <a:rPr lang="fr-FR" sz="1400" b="1" dirty="0" smtClean="0">
                <a:solidFill>
                  <a:srgbClr val="C00000"/>
                </a:solidFill>
                <a:latin typeface="+mn-lt"/>
                <a:cs typeface="+mn-cs"/>
                <a:sym typeface="Symbol"/>
              </a:rPr>
              <a:t>mais il est compatible avec les choix </a:t>
            </a:r>
            <a:r>
              <a:rPr lang="fr-FR" sz="1400" b="1" dirty="0" smtClean="0">
                <a:solidFill>
                  <a:srgbClr val="C00000"/>
                </a:solidFill>
                <a:latin typeface="+mn-lt"/>
                <a:cs typeface="+mn-cs"/>
                <a:sym typeface="Symbol"/>
              </a:rPr>
              <a:t>des </a:t>
            </a:r>
            <a:r>
              <a:rPr lang="fr-FR" sz="1400" b="1" dirty="0" smtClean="0">
                <a:solidFill>
                  <a:srgbClr val="C00000"/>
                </a:solidFill>
                <a:latin typeface="+mn-lt"/>
                <a:cs typeface="+mn-cs"/>
                <a:sym typeface="Symbol"/>
              </a:rPr>
              <a:t>agents, la proposition sera très récompensé et en conséquence la proposition sera plus « intéressant » que une autre proposition  aussi compatible.</a:t>
            </a:r>
            <a:endParaRPr lang="fr-FR" sz="1400" b="1" dirty="0">
              <a:solidFill>
                <a:srgbClr val="C00000"/>
              </a:solidFill>
              <a:latin typeface="+mn-lt"/>
              <a:cs typeface="+mn-cs"/>
            </a:endParaRPr>
          </a:p>
        </p:txBody>
      </p:sp>
      <p:sp>
        <p:nvSpPr>
          <p:cNvPr id="17" name="TextBox 16"/>
          <p:cNvSpPr txBox="1"/>
          <p:nvPr/>
        </p:nvSpPr>
        <p:spPr>
          <a:xfrm>
            <a:off x="971600" y="6150114"/>
            <a:ext cx="1924181" cy="707886"/>
          </a:xfrm>
          <a:prstGeom prst="rect">
            <a:avLst/>
          </a:prstGeom>
          <a:noFill/>
        </p:spPr>
        <p:txBody>
          <a:bodyPr wrap="none" rtlCol="0">
            <a:spAutoFit/>
          </a:bodyPr>
          <a:lstStyle/>
          <a:p>
            <a:r>
              <a:rPr lang="fr-FR" sz="4000" b="1" dirty="0" smtClean="0">
                <a:solidFill>
                  <a:schemeClr val="accent4">
                    <a:lumMod val="75000"/>
                  </a:schemeClr>
                </a:solidFill>
                <a:latin typeface="+mj-lt"/>
              </a:rPr>
              <a:t>Accord</a:t>
            </a:r>
            <a:endParaRPr lang="fr-FR" sz="4000" b="1" u="sng" dirty="0">
              <a:solidFill>
                <a:schemeClr val="accent4">
                  <a:lumMod val="75000"/>
                </a:schemeClr>
              </a:solidFill>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1196975"/>
          </a:xfrm>
        </p:spPr>
        <p:txBody>
          <a:bodyPr/>
          <a:lstStyle/>
          <a:p>
            <a:pPr eaLnBrk="1" fontAlgn="auto" hangingPunct="1">
              <a:spcAft>
                <a:spcPts val="0"/>
              </a:spcAft>
              <a:defRPr/>
            </a:pPr>
            <a:r>
              <a:rPr lang="fr-FR" dirty="0" smtClean="0">
                <a:solidFill>
                  <a:schemeClr val="tx2">
                    <a:satMod val="130000"/>
                  </a:schemeClr>
                </a:solidFill>
              </a:rPr>
              <a:t>Débat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676AC492-B2F9-4FE4-8475-2FFA38D6F052}" type="slidenum">
              <a:rPr lang="en-US"/>
              <a:pPr>
                <a:defRPr/>
              </a:pPr>
              <a:t>29</a:t>
            </a:fld>
            <a:endParaRPr lang="en-US"/>
          </a:p>
        </p:txBody>
      </p:sp>
      <p:sp>
        <p:nvSpPr>
          <p:cNvPr id="8" name="TextBox 7"/>
          <p:cNvSpPr txBox="1"/>
          <p:nvPr/>
        </p:nvSpPr>
        <p:spPr>
          <a:xfrm>
            <a:off x="1187624" y="951692"/>
            <a:ext cx="7632700" cy="677108"/>
          </a:xfrm>
          <a:prstGeom prst="rect">
            <a:avLst/>
          </a:prstGeom>
          <a:noFill/>
        </p:spPr>
        <p:txBody>
          <a:bodyPr>
            <a:spAutoFit/>
          </a:bodyPr>
          <a:lstStyle/>
          <a:p>
            <a:pPr marL="457200" indent="-457200" algn="just" fontAlgn="auto">
              <a:spcBef>
                <a:spcPts val="0"/>
              </a:spcBef>
              <a:spcAft>
                <a:spcPts val="0"/>
              </a:spcAft>
              <a:buFont typeface="+mj-lt"/>
              <a:buAutoNum type="arabicPeriod"/>
              <a:defRPr/>
            </a:pPr>
            <a:endParaRPr lang="en-US" sz="1900" dirty="0" smtClean="0">
              <a:solidFill>
                <a:schemeClr val="accent4">
                  <a:lumMod val="75000"/>
                </a:schemeClr>
              </a:solidFill>
              <a:latin typeface="+mn-lt"/>
              <a:cs typeface="+mn-cs"/>
            </a:endParaRPr>
          </a:p>
          <a:p>
            <a:pPr algn="just" fontAlgn="auto">
              <a:spcBef>
                <a:spcPts val="0"/>
              </a:spcBef>
              <a:spcAft>
                <a:spcPts val="0"/>
              </a:spcAft>
              <a:defRPr/>
            </a:pPr>
            <a:endParaRPr lang="en-US" sz="1900" dirty="0">
              <a:solidFill>
                <a:schemeClr val="accent4">
                  <a:lumMod val="75000"/>
                </a:schemeClr>
              </a:solidFill>
              <a:latin typeface="+mn-lt"/>
              <a:cs typeface="+mn-cs"/>
            </a:endParaRPr>
          </a:p>
        </p:txBody>
      </p:sp>
      <p:sp>
        <p:nvSpPr>
          <p:cNvPr id="7" name="TextBox 6"/>
          <p:cNvSpPr txBox="1"/>
          <p:nvPr/>
        </p:nvSpPr>
        <p:spPr>
          <a:xfrm>
            <a:off x="1187772" y="915099"/>
            <a:ext cx="7632700" cy="1107996"/>
          </a:xfrm>
          <a:prstGeom prst="rect">
            <a:avLst/>
          </a:prstGeom>
          <a:noFill/>
        </p:spPr>
        <p:txBody>
          <a:bodyPr>
            <a:spAutoFit/>
          </a:bodyPr>
          <a:lstStyle/>
          <a:p>
            <a:pPr marL="457200" indent="-457200" algn="just" fontAlgn="auto">
              <a:spcBef>
                <a:spcPts val="0"/>
              </a:spcBef>
              <a:spcAft>
                <a:spcPts val="0"/>
              </a:spcAft>
              <a:buFont typeface="+mj-lt"/>
              <a:buAutoNum type="arabicPeriod" startAt="2"/>
              <a:defRPr/>
            </a:pPr>
            <a:r>
              <a:rPr lang="fr-FR" sz="1900" dirty="0" smtClean="0">
                <a:solidFill>
                  <a:schemeClr val="accent4">
                    <a:lumMod val="75000"/>
                  </a:schemeClr>
                </a:solidFill>
                <a:latin typeface="+mn-lt"/>
                <a:cs typeface="+mn-cs"/>
              </a:rPr>
              <a:t>Pour quoi le nœud NON ne récompense pas la proposition d’un autre agent?</a:t>
            </a:r>
          </a:p>
          <a:p>
            <a:pPr marL="914400" lvl="1" indent="-457200" algn="just" fontAlgn="auto">
              <a:spcBef>
                <a:spcPts val="0"/>
              </a:spcBef>
              <a:spcAft>
                <a:spcPts val="0"/>
              </a:spcAft>
              <a:defRPr/>
            </a:pPr>
            <a:r>
              <a:rPr lang="fr-FR" sz="1400" i="1" dirty="0" smtClean="0">
                <a:solidFill>
                  <a:srgbClr val="C00000"/>
                </a:solidFill>
                <a:latin typeface="Gill Sans MT"/>
              </a:rPr>
              <a:t>Problème de attraction de solutions qui ne sont pas nécessairement intéressants</a:t>
            </a:r>
            <a:endParaRPr lang="fr-FR" sz="1600" dirty="0" smtClean="0">
              <a:solidFill>
                <a:srgbClr val="C00000"/>
              </a:solidFill>
              <a:latin typeface="+mn-lt"/>
              <a:cs typeface="+mn-cs"/>
            </a:endParaRPr>
          </a:p>
        </p:txBody>
      </p:sp>
      <p:pic>
        <p:nvPicPr>
          <p:cNvPr id="9" name="Picture 8" descr="Simplified CESNA - Non.png"/>
          <p:cNvPicPr>
            <a:picLocks noChangeAspect="1"/>
          </p:cNvPicPr>
          <p:nvPr/>
        </p:nvPicPr>
        <p:blipFill>
          <a:blip r:embed="rId3" cstate="print"/>
          <a:stretch>
            <a:fillRect/>
          </a:stretch>
        </p:blipFill>
        <p:spPr>
          <a:xfrm>
            <a:off x="1187624" y="1916831"/>
            <a:ext cx="6336702" cy="4613259"/>
          </a:xfrm>
          <a:prstGeom prst="rect">
            <a:avLst/>
          </a:prstGeom>
        </p:spPr>
      </p:pic>
      <p:sp>
        <p:nvSpPr>
          <p:cNvPr id="10" name="Oval 9"/>
          <p:cNvSpPr/>
          <p:nvPr/>
        </p:nvSpPr>
        <p:spPr>
          <a:xfrm>
            <a:off x="3032536" y="5476288"/>
            <a:ext cx="1080120" cy="288032"/>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extBox 14"/>
          <p:cNvSpPr txBox="1"/>
          <p:nvPr/>
        </p:nvSpPr>
        <p:spPr>
          <a:xfrm>
            <a:off x="714348" y="4429132"/>
            <a:ext cx="2628800" cy="1077218"/>
          </a:xfrm>
          <a:prstGeom prst="rect">
            <a:avLst/>
          </a:prstGeom>
          <a:noFill/>
        </p:spPr>
        <p:txBody>
          <a:bodyPr wrap="square">
            <a:spAutoFit/>
          </a:bodyPr>
          <a:lstStyle/>
          <a:p>
            <a:pPr algn="just" fontAlgn="auto">
              <a:spcBef>
                <a:spcPts val="0"/>
              </a:spcBef>
              <a:spcAft>
                <a:spcPts val="0"/>
              </a:spcAft>
              <a:defRPr/>
            </a:pPr>
            <a:r>
              <a:rPr lang="fr-FR" sz="1600" b="1" dirty="0" smtClean="0">
                <a:solidFill>
                  <a:srgbClr val="C00000"/>
                </a:solidFill>
                <a:latin typeface="+mn-lt"/>
                <a:cs typeface="+mn-cs"/>
                <a:sym typeface="Symbol"/>
              </a:rPr>
              <a:t>Les agent n’influencent pas les propositions compatibles, mais ils pénalisent les incompatibles</a:t>
            </a:r>
            <a:endParaRPr lang="fr-FR" sz="1600" b="1" dirty="0">
              <a:solidFill>
                <a:srgbClr val="C00000"/>
              </a:solidFill>
              <a:latin typeface="+mn-lt"/>
              <a:cs typeface="+mn-cs"/>
            </a:endParaRPr>
          </a:p>
        </p:txBody>
      </p:sp>
      <p:sp>
        <p:nvSpPr>
          <p:cNvPr id="12" name="TextBox 11"/>
          <p:cNvSpPr txBox="1"/>
          <p:nvPr/>
        </p:nvSpPr>
        <p:spPr>
          <a:xfrm>
            <a:off x="5796136" y="2172633"/>
            <a:ext cx="3168352" cy="1400383"/>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b="1" dirty="0" smtClean="0">
                <a:solidFill>
                  <a:schemeClr val="accent4">
                    <a:lumMod val="75000"/>
                  </a:schemeClr>
                </a:solidFill>
                <a:latin typeface="+mn-lt"/>
                <a:cs typeface="+mn-cs"/>
                <a:sym typeface="Symbol"/>
              </a:rPr>
              <a:t>Simplified CESNA</a:t>
            </a:r>
            <a:r>
              <a:rPr lang="fr-FR" sz="1700" dirty="0" smtClean="0">
                <a:solidFill>
                  <a:schemeClr val="accent4">
                    <a:lumMod val="75000"/>
                  </a:schemeClr>
                </a:solidFill>
                <a:latin typeface="+mn-lt"/>
                <a:cs typeface="+mn-cs"/>
                <a:sym typeface="Symbol"/>
              </a:rPr>
              <a:t> permet à chaque agent définir l’importance d’une proposition, sauf si elle est en conflit avec une proposition prise pour un autre agent.</a:t>
            </a:r>
          </a:p>
        </p:txBody>
      </p:sp>
      <p:sp>
        <p:nvSpPr>
          <p:cNvPr id="13" name="TextBox 12"/>
          <p:cNvSpPr txBox="1"/>
          <p:nvPr/>
        </p:nvSpPr>
        <p:spPr>
          <a:xfrm>
            <a:off x="971600" y="6150114"/>
            <a:ext cx="3357009" cy="707886"/>
          </a:xfrm>
          <a:prstGeom prst="rect">
            <a:avLst/>
          </a:prstGeom>
          <a:noFill/>
        </p:spPr>
        <p:txBody>
          <a:bodyPr wrap="none" rtlCol="0">
            <a:spAutoFit/>
          </a:bodyPr>
          <a:lstStyle/>
          <a:p>
            <a:r>
              <a:rPr lang="fr-FR" sz="4000" b="1" u="sng" dirty="0" smtClean="0">
                <a:solidFill>
                  <a:schemeClr val="accent4">
                    <a:lumMod val="75000"/>
                  </a:schemeClr>
                </a:solidFill>
                <a:latin typeface="+mj-lt"/>
              </a:rPr>
              <a:t>Optimisation</a:t>
            </a:r>
            <a:endParaRPr lang="fr-FR" sz="4000" b="1" u="sng" dirty="0">
              <a:solidFill>
                <a:schemeClr val="accent4">
                  <a:lumMod val="75000"/>
                </a:schemeClr>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Vision Local</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3</a:t>
            </a:fld>
            <a:endParaRPr lang="en-US" dirty="0"/>
          </a:p>
        </p:txBody>
      </p:sp>
      <p:pic>
        <p:nvPicPr>
          <p:cNvPr id="2050" name="Picture 2" descr="D:\docs\insa\stage\probleme_de_tournees_de_vehicules\img\Simplified CESNA - Local Perception Exemple.png"/>
          <p:cNvPicPr>
            <a:picLocks noChangeAspect="1" noChangeArrowheads="1"/>
          </p:cNvPicPr>
          <p:nvPr/>
        </p:nvPicPr>
        <p:blipFill>
          <a:blip r:embed="rId3" cstate="print"/>
          <a:stretch>
            <a:fillRect/>
          </a:stretch>
        </p:blipFill>
        <p:spPr bwMode="auto">
          <a:xfrm>
            <a:off x="2" y="1446345"/>
            <a:ext cx="9143998" cy="464695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179512" y="1484785"/>
            <a:ext cx="3600400" cy="769441"/>
          </a:xfrm>
          <a:prstGeom prst="rect">
            <a:avLst/>
          </a:prstGeom>
          <a:noFill/>
        </p:spPr>
        <p:txBody>
          <a:bodyPr wrap="square">
            <a:spAutoFit/>
          </a:bodyPr>
          <a:lstStyle/>
          <a:p>
            <a:pPr fontAlgn="auto">
              <a:spcBef>
                <a:spcPts val="0"/>
              </a:spcBef>
              <a:spcAft>
                <a:spcPts val="0"/>
              </a:spcAft>
              <a:defRPr/>
            </a:pPr>
            <a:r>
              <a:rPr lang="fr-FR" sz="2400" b="1" dirty="0" smtClean="0">
                <a:solidFill>
                  <a:schemeClr val="accent4">
                    <a:lumMod val="75000"/>
                  </a:schemeClr>
                </a:solidFill>
                <a:latin typeface="+mn-lt"/>
                <a:cs typeface="+mn-cs"/>
              </a:rPr>
              <a:t>Exemple: </a:t>
            </a:r>
          </a:p>
          <a:p>
            <a:pPr fontAlgn="auto">
              <a:spcBef>
                <a:spcPts val="0"/>
              </a:spcBef>
              <a:spcAft>
                <a:spcPts val="0"/>
              </a:spcAft>
              <a:defRPr/>
            </a:pPr>
            <a:r>
              <a:rPr lang="fr-FR" sz="2000" dirty="0" smtClean="0">
                <a:solidFill>
                  <a:schemeClr val="accent4">
                    <a:lumMod val="75000"/>
                  </a:schemeClr>
                </a:solidFill>
                <a:latin typeface="+mn-lt"/>
                <a:cs typeface="+mn-cs"/>
              </a:rPr>
              <a:t>Problème de Ordonnancement</a:t>
            </a:r>
            <a:endParaRPr lang="fr-FR" sz="2000" dirty="0">
              <a:solidFill>
                <a:schemeClr val="accent4">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179512" y="1916831"/>
            <a:ext cx="5767652" cy="4608513"/>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0"/>
            <a:ext cx="7499350" cy="1196975"/>
          </a:xfrm>
        </p:spPr>
        <p:txBody>
          <a:bodyPr/>
          <a:lstStyle/>
          <a:p>
            <a:pPr eaLnBrk="1" fontAlgn="auto" hangingPunct="1">
              <a:spcAft>
                <a:spcPts val="0"/>
              </a:spcAft>
              <a:defRPr/>
            </a:pPr>
            <a:r>
              <a:rPr lang="fr-FR" dirty="0" smtClean="0">
                <a:solidFill>
                  <a:schemeClr val="tx2">
                    <a:satMod val="130000"/>
                  </a:schemeClr>
                </a:solidFill>
              </a:rPr>
              <a:t>Débat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676AC492-B2F9-4FE4-8475-2FFA38D6F052}" type="slidenum">
              <a:rPr lang="en-US"/>
              <a:pPr>
                <a:defRPr/>
              </a:pPr>
              <a:t>30</a:t>
            </a:fld>
            <a:endParaRPr lang="en-US"/>
          </a:p>
        </p:txBody>
      </p:sp>
      <p:sp>
        <p:nvSpPr>
          <p:cNvPr id="8" name="TextBox 7"/>
          <p:cNvSpPr txBox="1"/>
          <p:nvPr/>
        </p:nvSpPr>
        <p:spPr>
          <a:xfrm>
            <a:off x="1187624" y="951692"/>
            <a:ext cx="7632700" cy="677108"/>
          </a:xfrm>
          <a:prstGeom prst="rect">
            <a:avLst/>
          </a:prstGeom>
          <a:noFill/>
        </p:spPr>
        <p:txBody>
          <a:bodyPr>
            <a:spAutoFit/>
          </a:bodyPr>
          <a:lstStyle/>
          <a:p>
            <a:pPr marL="457200" indent="-457200" algn="just" fontAlgn="auto">
              <a:spcBef>
                <a:spcPts val="0"/>
              </a:spcBef>
              <a:spcAft>
                <a:spcPts val="0"/>
              </a:spcAft>
              <a:buFont typeface="+mj-lt"/>
              <a:buAutoNum type="arabicPeriod"/>
              <a:defRPr/>
            </a:pPr>
            <a:endParaRPr lang="en-US" sz="1900" dirty="0" smtClean="0">
              <a:solidFill>
                <a:schemeClr val="accent4">
                  <a:lumMod val="75000"/>
                </a:schemeClr>
              </a:solidFill>
              <a:latin typeface="+mn-lt"/>
              <a:cs typeface="+mn-cs"/>
            </a:endParaRPr>
          </a:p>
          <a:p>
            <a:pPr algn="just" fontAlgn="auto">
              <a:spcBef>
                <a:spcPts val="0"/>
              </a:spcBef>
              <a:spcAft>
                <a:spcPts val="0"/>
              </a:spcAft>
              <a:defRPr/>
            </a:pPr>
            <a:endParaRPr lang="en-US" sz="1900" dirty="0">
              <a:solidFill>
                <a:schemeClr val="accent4">
                  <a:lumMod val="75000"/>
                </a:schemeClr>
              </a:solidFill>
              <a:latin typeface="+mn-lt"/>
              <a:cs typeface="+mn-cs"/>
            </a:endParaRPr>
          </a:p>
        </p:txBody>
      </p:sp>
      <p:sp>
        <p:nvSpPr>
          <p:cNvPr id="7" name="TextBox 6"/>
          <p:cNvSpPr txBox="1"/>
          <p:nvPr/>
        </p:nvSpPr>
        <p:spPr>
          <a:xfrm>
            <a:off x="1187772" y="915099"/>
            <a:ext cx="7632700" cy="969496"/>
          </a:xfrm>
          <a:prstGeom prst="rect">
            <a:avLst/>
          </a:prstGeom>
          <a:noFill/>
        </p:spPr>
        <p:txBody>
          <a:bodyPr>
            <a:spAutoFit/>
          </a:bodyPr>
          <a:lstStyle/>
          <a:p>
            <a:pPr marL="457200" indent="-457200" algn="just" fontAlgn="auto">
              <a:spcBef>
                <a:spcPts val="0"/>
              </a:spcBef>
              <a:spcAft>
                <a:spcPts val="0"/>
              </a:spcAft>
              <a:buFont typeface="+mj-lt"/>
              <a:buAutoNum type="arabicPeriod" startAt="3"/>
              <a:defRPr/>
            </a:pPr>
            <a:r>
              <a:rPr lang="fr-FR" sz="1900" dirty="0" smtClean="0">
                <a:solidFill>
                  <a:schemeClr val="accent4">
                    <a:lumMod val="75000"/>
                  </a:schemeClr>
                </a:solidFill>
                <a:latin typeface="+mj-lt"/>
              </a:rPr>
              <a:t>Comment profiter de l’information dans l’environnement pour guider la génération de nouvelles propositions?</a:t>
            </a:r>
          </a:p>
          <a:p>
            <a:pPr marL="914400" lvl="1" indent="-457200" algn="just" fontAlgn="auto">
              <a:spcBef>
                <a:spcPts val="0"/>
              </a:spcBef>
              <a:spcAft>
                <a:spcPts val="0"/>
              </a:spcAft>
              <a:defRPr/>
            </a:pPr>
            <a:r>
              <a:rPr lang="fr-FR" sz="1900" i="1" dirty="0" smtClean="0">
                <a:solidFill>
                  <a:srgbClr val="C00000"/>
                </a:solidFill>
                <a:latin typeface="+mj-lt"/>
              </a:rPr>
              <a:t>Trouver rapidement un accord vs minimiser coût d’un solution</a:t>
            </a:r>
            <a:endParaRPr lang="fr-FR" sz="1900" dirty="0" smtClean="0">
              <a:solidFill>
                <a:schemeClr val="accent4">
                  <a:lumMod val="75000"/>
                </a:schemeClr>
              </a:solidFill>
              <a:latin typeface="+mj-lt"/>
            </a:endParaRPr>
          </a:p>
        </p:txBody>
      </p:sp>
      <p:sp>
        <p:nvSpPr>
          <p:cNvPr id="9" name="TextBox 8"/>
          <p:cNvSpPr txBox="1"/>
          <p:nvPr/>
        </p:nvSpPr>
        <p:spPr>
          <a:xfrm>
            <a:off x="6804248" y="5889466"/>
            <a:ext cx="1924181" cy="707886"/>
          </a:xfrm>
          <a:prstGeom prst="rect">
            <a:avLst/>
          </a:prstGeom>
          <a:noFill/>
        </p:spPr>
        <p:txBody>
          <a:bodyPr wrap="none" rtlCol="0">
            <a:spAutoFit/>
          </a:bodyPr>
          <a:lstStyle/>
          <a:p>
            <a:r>
              <a:rPr lang="fr-FR" sz="4000" b="1" dirty="0" smtClean="0">
                <a:solidFill>
                  <a:schemeClr val="accent4">
                    <a:lumMod val="75000"/>
                  </a:schemeClr>
                </a:solidFill>
                <a:latin typeface="+mj-lt"/>
              </a:rPr>
              <a:t>Accord</a:t>
            </a:r>
            <a:endParaRPr lang="fr-FR" sz="4000" b="1" dirty="0">
              <a:solidFill>
                <a:schemeClr val="accent4">
                  <a:lumMod val="75000"/>
                </a:schemeClr>
              </a:solidFill>
              <a:latin typeface="+mj-lt"/>
            </a:endParaRPr>
          </a:p>
        </p:txBody>
      </p:sp>
      <p:sp>
        <p:nvSpPr>
          <p:cNvPr id="13" name="Oval 12"/>
          <p:cNvSpPr/>
          <p:nvPr/>
        </p:nvSpPr>
        <p:spPr>
          <a:xfrm>
            <a:off x="755576" y="2492895"/>
            <a:ext cx="914095" cy="38637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extBox 13"/>
          <p:cNvSpPr txBox="1"/>
          <p:nvPr/>
        </p:nvSpPr>
        <p:spPr>
          <a:xfrm>
            <a:off x="1763688" y="2276872"/>
            <a:ext cx="2705636" cy="646331"/>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Si on met en question toute la solution, on devra générer un nouvelle solution</a:t>
            </a:r>
            <a:endParaRPr lang="fr-FR" sz="1200" b="1" dirty="0">
              <a:solidFill>
                <a:srgbClr val="C00000"/>
              </a:solidFill>
              <a:latin typeface="+mn-lt"/>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179512" y="1916831"/>
            <a:ext cx="5767652" cy="4608513"/>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0"/>
            <a:ext cx="7499350" cy="1196975"/>
          </a:xfrm>
        </p:spPr>
        <p:txBody>
          <a:bodyPr/>
          <a:lstStyle/>
          <a:p>
            <a:pPr eaLnBrk="1" fontAlgn="auto" hangingPunct="1">
              <a:spcAft>
                <a:spcPts val="0"/>
              </a:spcAft>
              <a:defRPr/>
            </a:pPr>
            <a:r>
              <a:rPr lang="fr-FR" dirty="0" smtClean="0">
                <a:solidFill>
                  <a:schemeClr val="tx2">
                    <a:satMod val="130000"/>
                  </a:schemeClr>
                </a:solidFill>
              </a:rPr>
              <a:t>Débat</a:t>
            </a:r>
            <a:endParaRPr lang="fr-FR" dirty="0">
              <a:solidFill>
                <a:schemeClr val="tx2">
                  <a:satMod val="130000"/>
                </a:schemeClr>
              </a:solidFill>
            </a:endParaRPr>
          </a:p>
        </p:txBody>
      </p:sp>
      <p:sp>
        <p:nvSpPr>
          <p:cNvPr id="6" name="Footer Placeholder 5"/>
          <p:cNvSpPr>
            <a:spLocks noGrp="1"/>
          </p:cNvSpPr>
          <p:nvPr>
            <p:ph type="ftr" sz="quarter" idx="11"/>
          </p:nvPr>
        </p:nvSpPr>
        <p:spPr>
          <a:xfrm>
            <a:off x="3143240" y="6675437"/>
            <a:ext cx="2895600" cy="365125"/>
          </a:xfrm>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676AC492-B2F9-4FE4-8475-2FFA38D6F052}" type="slidenum">
              <a:rPr lang="en-US"/>
              <a:pPr>
                <a:defRPr/>
              </a:pPr>
              <a:t>31</a:t>
            </a:fld>
            <a:endParaRPr lang="en-US"/>
          </a:p>
        </p:txBody>
      </p:sp>
      <p:sp>
        <p:nvSpPr>
          <p:cNvPr id="8" name="TextBox 7"/>
          <p:cNvSpPr txBox="1"/>
          <p:nvPr/>
        </p:nvSpPr>
        <p:spPr>
          <a:xfrm>
            <a:off x="1187624" y="951692"/>
            <a:ext cx="7632700" cy="677108"/>
          </a:xfrm>
          <a:prstGeom prst="rect">
            <a:avLst/>
          </a:prstGeom>
          <a:noFill/>
        </p:spPr>
        <p:txBody>
          <a:bodyPr>
            <a:spAutoFit/>
          </a:bodyPr>
          <a:lstStyle/>
          <a:p>
            <a:pPr marL="457200" indent="-457200" algn="just" fontAlgn="auto">
              <a:spcBef>
                <a:spcPts val="0"/>
              </a:spcBef>
              <a:spcAft>
                <a:spcPts val="0"/>
              </a:spcAft>
              <a:buFont typeface="+mj-lt"/>
              <a:buAutoNum type="arabicPeriod"/>
              <a:defRPr/>
            </a:pPr>
            <a:endParaRPr lang="en-US" sz="1900" dirty="0" smtClean="0">
              <a:solidFill>
                <a:schemeClr val="accent4">
                  <a:lumMod val="75000"/>
                </a:schemeClr>
              </a:solidFill>
              <a:latin typeface="+mn-lt"/>
              <a:cs typeface="+mn-cs"/>
            </a:endParaRPr>
          </a:p>
          <a:p>
            <a:pPr algn="just" fontAlgn="auto">
              <a:spcBef>
                <a:spcPts val="0"/>
              </a:spcBef>
              <a:spcAft>
                <a:spcPts val="0"/>
              </a:spcAft>
              <a:defRPr/>
            </a:pPr>
            <a:endParaRPr lang="en-US" sz="1900" dirty="0">
              <a:solidFill>
                <a:schemeClr val="accent4">
                  <a:lumMod val="75000"/>
                </a:schemeClr>
              </a:solidFill>
              <a:latin typeface="+mn-lt"/>
              <a:cs typeface="+mn-cs"/>
            </a:endParaRPr>
          </a:p>
        </p:txBody>
      </p:sp>
      <p:sp>
        <p:nvSpPr>
          <p:cNvPr id="7" name="TextBox 6"/>
          <p:cNvSpPr txBox="1"/>
          <p:nvPr/>
        </p:nvSpPr>
        <p:spPr>
          <a:xfrm>
            <a:off x="1187772" y="915099"/>
            <a:ext cx="7632700" cy="969496"/>
          </a:xfrm>
          <a:prstGeom prst="rect">
            <a:avLst/>
          </a:prstGeom>
          <a:noFill/>
        </p:spPr>
        <p:txBody>
          <a:bodyPr>
            <a:spAutoFit/>
          </a:bodyPr>
          <a:lstStyle/>
          <a:p>
            <a:pPr marL="457200" indent="-457200" algn="just" fontAlgn="auto">
              <a:spcBef>
                <a:spcPts val="0"/>
              </a:spcBef>
              <a:spcAft>
                <a:spcPts val="0"/>
              </a:spcAft>
              <a:buFont typeface="+mj-lt"/>
              <a:buAutoNum type="arabicPeriod" startAt="3"/>
              <a:defRPr/>
            </a:pPr>
            <a:r>
              <a:rPr lang="fr-FR" sz="1900" dirty="0" smtClean="0">
                <a:solidFill>
                  <a:schemeClr val="accent4">
                    <a:lumMod val="75000"/>
                  </a:schemeClr>
                </a:solidFill>
                <a:latin typeface="+mj-lt"/>
              </a:rPr>
              <a:t>Comment profiter de l’information dans l’environnement pour guider la génération de nouvelles propositions?</a:t>
            </a:r>
          </a:p>
          <a:p>
            <a:pPr marL="914400" lvl="1" indent="-457200" algn="just" fontAlgn="auto">
              <a:spcBef>
                <a:spcPts val="0"/>
              </a:spcBef>
              <a:spcAft>
                <a:spcPts val="0"/>
              </a:spcAft>
              <a:defRPr/>
            </a:pPr>
            <a:r>
              <a:rPr lang="fr-FR" sz="1900" i="1" dirty="0" smtClean="0">
                <a:solidFill>
                  <a:srgbClr val="C00000"/>
                </a:solidFill>
                <a:latin typeface="+mj-lt"/>
              </a:rPr>
              <a:t>Trouver rapidement un accord vs minimiser l’impact sur la solution</a:t>
            </a:r>
            <a:endParaRPr lang="fr-FR" sz="1900" dirty="0" smtClean="0">
              <a:solidFill>
                <a:schemeClr val="accent4">
                  <a:lumMod val="75000"/>
                </a:schemeClr>
              </a:solidFill>
              <a:latin typeface="+mj-lt"/>
            </a:endParaRPr>
          </a:p>
        </p:txBody>
      </p:sp>
      <p:sp>
        <p:nvSpPr>
          <p:cNvPr id="9" name="TextBox 8"/>
          <p:cNvSpPr txBox="1"/>
          <p:nvPr/>
        </p:nvSpPr>
        <p:spPr>
          <a:xfrm>
            <a:off x="5868144" y="5889466"/>
            <a:ext cx="3357009" cy="707886"/>
          </a:xfrm>
          <a:prstGeom prst="rect">
            <a:avLst/>
          </a:prstGeom>
          <a:noFill/>
        </p:spPr>
        <p:txBody>
          <a:bodyPr wrap="none" rtlCol="0">
            <a:spAutoFit/>
          </a:bodyPr>
          <a:lstStyle/>
          <a:p>
            <a:r>
              <a:rPr lang="fr-FR" sz="4000" b="1" u="sng" dirty="0" smtClean="0">
                <a:solidFill>
                  <a:schemeClr val="accent4">
                    <a:lumMod val="75000"/>
                  </a:schemeClr>
                </a:solidFill>
                <a:latin typeface="+mj-lt"/>
              </a:rPr>
              <a:t>Optimisation</a:t>
            </a:r>
            <a:endParaRPr lang="fr-FR" sz="4000" b="1" u="sng" dirty="0">
              <a:solidFill>
                <a:schemeClr val="accent4">
                  <a:lumMod val="75000"/>
                </a:schemeClr>
              </a:solidFill>
              <a:latin typeface="+mj-lt"/>
            </a:endParaRPr>
          </a:p>
        </p:txBody>
      </p:sp>
      <p:sp>
        <p:nvSpPr>
          <p:cNvPr id="12" name="Oval 11"/>
          <p:cNvSpPr/>
          <p:nvPr/>
        </p:nvSpPr>
        <p:spPr>
          <a:xfrm>
            <a:off x="2630718" y="3568255"/>
            <a:ext cx="243759" cy="22078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Oval 12"/>
          <p:cNvSpPr/>
          <p:nvPr/>
        </p:nvSpPr>
        <p:spPr>
          <a:xfrm>
            <a:off x="2514437" y="3717031"/>
            <a:ext cx="914095" cy="38637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extBox 13"/>
          <p:cNvSpPr txBox="1"/>
          <p:nvPr/>
        </p:nvSpPr>
        <p:spPr>
          <a:xfrm>
            <a:off x="3090500" y="3183358"/>
            <a:ext cx="2705636" cy="461665"/>
          </a:xfrm>
          <a:prstGeom prst="rect">
            <a:avLst/>
          </a:prstGeom>
          <a:noFill/>
        </p:spPr>
        <p:txBody>
          <a:bodyPr wrap="square">
            <a:spAutoFit/>
          </a:bodyPr>
          <a:lstStyle/>
          <a:p>
            <a:pPr algn="just" fontAlgn="auto">
              <a:spcBef>
                <a:spcPts val="0"/>
              </a:spcBef>
              <a:spcAft>
                <a:spcPts val="0"/>
              </a:spcAft>
              <a:defRPr/>
            </a:pPr>
            <a:r>
              <a:rPr lang="fr-FR" sz="1200" b="1" dirty="0" smtClean="0">
                <a:solidFill>
                  <a:srgbClr val="C00000"/>
                </a:solidFill>
                <a:latin typeface="+mn-lt"/>
                <a:cs typeface="+mn-cs"/>
                <a:sym typeface="Symbol"/>
              </a:rPr>
              <a:t>Le point le plus faible de la solution sélectionnée par l’agent</a:t>
            </a:r>
            <a:endParaRPr lang="fr-FR" sz="1200" b="1" dirty="0">
              <a:solidFill>
                <a:srgbClr val="C00000"/>
              </a:solidFill>
              <a:latin typeface="+mn-lt"/>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1196975"/>
          </a:xfrm>
        </p:spPr>
        <p:txBody>
          <a:bodyPr/>
          <a:lstStyle/>
          <a:p>
            <a:pPr eaLnBrk="1" fontAlgn="auto" hangingPunct="1">
              <a:spcAft>
                <a:spcPts val="0"/>
              </a:spcAft>
              <a:defRPr/>
            </a:pPr>
            <a:r>
              <a:rPr lang="fr-FR" dirty="0" smtClean="0">
                <a:solidFill>
                  <a:schemeClr val="tx2">
                    <a:satMod val="130000"/>
                  </a:schemeClr>
                </a:solidFill>
              </a:rPr>
              <a:t>Débat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676AC492-B2F9-4FE4-8475-2FFA38D6F052}" type="slidenum">
              <a:rPr lang="en-US"/>
              <a:pPr>
                <a:defRPr/>
              </a:pPr>
              <a:t>32</a:t>
            </a:fld>
            <a:endParaRPr lang="en-US"/>
          </a:p>
        </p:txBody>
      </p:sp>
      <p:sp>
        <p:nvSpPr>
          <p:cNvPr id="8" name="TextBox 7"/>
          <p:cNvSpPr txBox="1"/>
          <p:nvPr/>
        </p:nvSpPr>
        <p:spPr>
          <a:xfrm>
            <a:off x="1187624" y="951692"/>
            <a:ext cx="7632700" cy="677108"/>
          </a:xfrm>
          <a:prstGeom prst="rect">
            <a:avLst/>
          </a:prstGeom>
          <a:noFill/>
        </p:spPr>
        <p:txBody>
          <a:bodyPr>
            <a:spAutoFit/>
          </a:bodyPr>
          <a:lstStyle/>
          <a:p>
            <a:pPr marL="457200" indent="-457200" algn="just" fontAlgn="auto">
              <a:spcBef>
                <a:spcPts val="0"/>
              </a:spcBef>
              <a:spcAft>
                <a:spcPts val="0"/>
              </a:spcAft>
              <a:buFont typeface="+mj-lt"/>
              <a:buAutoNum type="arabicPeriod"/>
              <a:defRPr/>
            </a:pPr>
            <a:endParaRPr lang="en-US" sz="1900" dirty="0" smtClean="0">
              <a:solidFill>
                <a:schemeClr val="accent4">
                  <a:lumMod val="75000"/>
                </a:schemeClr>
              </a:solidFill>
              <a:latin typeface="+mn-lt"/>
              <a:cs typeface="+mn-cs"/>
            </a:endParaRPr>
          </a:p>
          <a:p>
            <a:pPr algn="just" fontAlgn="auto">
              <a:spcBef>
                <a:spcPts val="0"/>
              </a:spcBef>
              <a:spcAft>
                <a:spcPts val="0"/>
              </a:spcAft>
              <a:defRPr/>
            </a:pPr>
            <a:endParaRPr lang="en-US" sz="1900" dirty="0">
              <a:solidFill>
                <a:schemeClr val="accent4">
                  <a:lumMod val="75000"/>
                </a:schemeClr>
              </a:solidFill>
              <a:latin typeface="+mn-lt"/>
              <a:cs typeface="+mn-cs"/>
            </a:endParaRPr>
          </a:p>
        </p:txBody>
      </p:sp>
      <p:sp>
        <p:nvSpPr>
          <p:cNvPr id="7" name="TextBox 6"/>
          <p:cNvSpPr txBox="1"/>
          <p:nvPr/>
        </p:nvSpPr>
        <p:spPr>
          <a:xfrm>
            <a:off x="1187772" y="915099"/>
            <a:ext cx="7632700" cy="4462760"/>
          </a:xfrm>
          <a:prstGeom prst="rect">
            <a:avLst/>
          </a:prstGeom>
          <a:noFill/>
        </p:spPr>
        <p:txBody>
          <a:bodyPr>
            <a:spAutoFit/>
          </a:bodyPr>
          <a:lstStyle/>
          <a:p>
            <a:pPr marL="457200" indent="-457200" algn="just" fontAlgn="auto">
              <a:spcBef>
                <a:spcPts val="0"/>
              </a:spcBef>
              <a:spcAft>
                <a:spcPts val="0"/>
              </a:spcAft>
              <a:buFont typeface="+mj-lt"/>
              <a:buAutoNum type="arabicPeriod" startAt="4"/>
              <a:defRPr/>
            </a:pPr>
            <a:r>
              <a:rPr lang="fr-FR" sz="1900" dirty="0" smtClean="0">
                <a:solidFill>
                  <a:schemeClr val="accent4">
                    <a:lumMod val="75000"/>
                  </a:schemeClr>
                </a:solidFill>
                <a:latin typeface="+mj-lt"/>
              </a:rPr>
              <a:t>Pourquoi générer nouvelles proposition seulement quand l’agent n’est pas satisfait?</a:t>
            </a:r>
          </a:p>
          <a:p>
            <a:pPr marL="914400" lvl="1" indent="-457200" algn="just" fontAlgn="auto">
              <a:spcBef>
                <a:spcPts val="0"/>
              </a:spcBef>
              <a:spcAft>
                <a:spcPts val="0"/>
              </a:spcAft>
              <a:defRPr/>
            </a:pPr>
            <a:r>
              <a:rPr lang="fr-FR" i="1" dirty="0" smtClean="0">
                <a:solidFill>
                  <a:srgbClr val="C00000"/>
                </a:solidFill>
                <a:latin typeface="+mj-lt"/>
              </a:rPr>
              <a:t>Problème de diversification</a:t>
            </a:r>
            <a:endParaRPr lang="fr-FR" sz="1900" i="1" dirty="0" smtClean="0">
              <a:solidFill>
                <a:srgbClr val="C00000"/>
              </a:solidFill>
              <a:latin typeface="+mj-lt"/>
              <a:cs typeface="+mn-cs"/>
            </a:endParaRPr>
          </a:p>
          <a:p>
            <a:pPr marL="627063" lvl="1" indent="-176213" algn="just" fontAlgn="auto">
              <a:spcBef>
                <a:spcPts val="0"/>
              </a:spcBef>
              <a:spcAft>
                <a:spcPts val="0"/>
              </a:spcAft>
              <a:buFont typeface="Arial" pitchFamily="34" charset="0"/>
              <a:buChar char="•"/>
              <a:defRPr/>
            </a:pPr>
            <a:r>
              <a:rPr lang="fr-FR" sz="1900" i="1" dirty="0" smtClean="0">
                <a:solidFill>
                  <a:schemeClr val="accent4">
                    <a:lumMod val="75000"/>
                  </a:schemeClr>
                </a:solidFill>
                <a:latin typeface="+mj-lt"/>
                <a:cs typeface="+mn-cs"/>
              </a:rPr>
              <a:t>Si un agent satisfait génère une nouvelle solution </a:t>
            </a:r>
            <a:r>
              <a:rPr lang="fr-FR" sz="1900" i="1" dirty="0" smtClean="0">
                <a:solidFill>
                  <a:schemeClr val="accent4">
                    <a:lumMod val="75000"/>
                  </a:schemeClr>
                </a:solidFill>
                <a:latin typeface="+mj-lt"/>
                <a:cs typeface="+mn-cs"/>
                <a:sym typeface="Wingdings" pitchFamily="2" charset="2"/>
              </a:rPr>
              <a:t> Accord</a:t>
            </a:r>
          </a:p>
          <a:p>
            <a:pPr marL="627063" lvl="1" indent="-176213" algn="just" fontAlgn="auto">
              <a:spcBef>
                <a:spcPts val="0"/>
              </a:spcBef>
              <a:spcAft>
                <a:spcPts val="0"/>
              </a:spcAft>
              <a:buFont typeface="Arial" pitchFamily="34" charset="0"/>
              <a:buChar char="•"/>
              <a:defRPr/>
            </a:pPr>
            <a:r>
              <a:rPr lang="fr-FR" sz="1900" i="1" dirty="0" smtClean="0">
                <a:solidFill>
                  <a:schemeClr val="accent4">
                    <a:lumMod val="75000"/>
                  </a:schemeClr>
                </a:solidFill>
                <a:latin typeface="+mj-lt"/>
                <a:cs typeface="+mn-cs"/>
                <a:sym typeface="Wingdings" pitchFamily="2" charset="2"/>
              </a:rPr>
              <a:t>Si un agent satisfait garde la solution trouvée  </a:t>
            </a:r>
            <a:r>
              <a:rPr lang="fr-FR" sz="1900" i="1" u="sng" dirty="0" smtClean="0">
                <a:solidFill>
                  <a:schemeClr val="accent4">
                    <a:lumMod val="75000"/>
                  </a:schemeClr>
                </a:solidFill>
                <a:latin typeface="+mj-lt"/>
                <a:cs typeface="+mn-cs"/>
                <a:sym typeface="Wingdings" pitchFamily="2" charset="2"/>
              </a:rPr>
              <a:t>Optimisation</a:t>
            </a:r>
            <a:endParaRPr lang="fr-FR" sz="1900" i="1" u="sng" dirty="0" smtClean="0">
              <a:solidFill>
                <a:schemeClr val="accent4">
                  <a:lumMod val="75000"/>
                </a:schemeClr>
              </a:solidFill>
              <a:latin typeface="+mj-lt"/>
              <a:cs typeface="+mn-cs"/>
            </a:endParaRPr>
          </a:p>
          <a:p>
            <a:pPr marL="914400" lvl="1" indent="-457200" algn="just" fontAlgn="auto">
              <a:spcBef>
                <a:spcPts val="0"/>
              </a:spcBef>
              <a:spcAft>
                <a:spcPts val="0"/>
              </a:spcAft>
              <a:defRPr/>
            </a:pPr>
            <a:endParaRPr lang="fr-FR" sz="1900" i="1" dirty="0" smtClean="0">
              <a:solidFill>
                <a:srgbClr val="C00000"/>
              </a:solidFill>
              <a:latin typeface="+mj-lt"/>
              <a:cs typeface="+mn-cs"/>
            </a:endParaRPr>
          </a:p>
          <a:p>
            <a:pPr marL="457200" indent="-457200" algn="just" fontAlgn="auto">
              <a:spcBef>
                <a:spcPts val="0"/>
              </a:spcBef>
              <a:spcAft>
                <a:spcPts val="0"/>
              </a:spcAft>
              <a:buFont typeface="+mj-lt"/>
              <a:buAutoNum type="arabicPeriod" startAt="5"/>
              <a:defRPr/>
            </a:pPr>
            <a:r>
              <a:rPr lang="fr-FR" sz="1900" dirty="0" smtClean="0">
                <a:solidFill>
                  <a:schemeClr val="accent4">
                    <a:lumMod val="75000"/>
                  </a:schemeClr>
                </a:solidFill>
                <a:latin typeface="+mj-lt"/>
              </a:rPr>
              <a:t>Quoi faire si on ne peut pas générer plus </a:t>
            </a:r>
            <a:r>
              <a:rPr lang="fr-FR" sz="1900" dirty="0" smtClean="0">
                <a:solidFill>
                  <a:schemeClr val="accent4">
                    <a:lumMod val="75000"/>
                  </a:schemeClr>
                </a:solidFill>
                <a:latin typeface="+mj-lt"/>
              </a:rPr>
              <a:t>de propositions </a:t>
            </a:r>
            <a:r>
              <a:rPr lang="fr-FR" sz="1900" dirty="0" smtClean="0">
                <a:solidFill>
                  <a:schemeClr val="accent4">
                    <a:lumMod val="75000"/>
                  </a:schemeClr>
                </a:solidFill>
                <a:latin typeface="+mj-lt"/>
              </a:rPr>
              <a:t>pour le nœud XOR sélectionné?</a:t>
            </a:r>
          </a:p>
          <a:p>
            <a:pPr marL="914400" lvl="1" indent="-457200" algn="just" fontAlgn="auto">
              <a:spcBef>
                <a:spcPts val="0"/>
              </a:spcBef>
              <a:spcAft>
                <a:spcPts val="0"/>
              </a:spcAft>
              <a:defRPr/>
            </a:pPr>
            <a:r>
              <a:rPr lang="fr-FR" i="1" dirty="0" smtClean="0">
                <a:solidFill>
                  <a:srgbClr val="C00000"/>
                </a:solidFill>
                <a:latin typeface="+mj-lt"/>
              </a:rPr>
              <a:t>Situation dans laquelle il n’y a plus voisins</a:t>
            </a:r>
          </a:p>
          <a:p>
            <a:pPr marL="627063" lvl="1" indent="-176213" algn="just" fontAlgn="auto">
              <a:spcBef>
                <a:spcPts val="0"/>
              </a:spcBef>
              <a:spcAft>
                <a:spcPts val="0"/>
              </a:spcAft>
              <a:buFont typeface="Arial" pitchFamily="34" charset="0"/>
              <a:buChar char="•"/>
              <a:defRPr/>
            </a:pPr>
            <a:r>
              <a:rPr lang="fr-FR" sz="1900" i="1" dirty="0" smtClean="0">
                <a:solidFill>
                  <a:schemeClr val="accent4">
                    <a:lumMod val="75000"/>
                  </a:schemeClr>
                </a:solidFill>
                <a:latin typeface="+mj-lt"/>
              </a:rPr>
              <a:t>Chaque nœud aura </a:t>
            </a:r>
            <a:r>
              <a:rPr lang="fr-FR" sz="1900" i="1" dirty="0" smtClean="0">
                <a:solidFill>
                  <a:schemeClr val="accent4">
                    <a:lumMod val="75000"/>
                  </a:schemeClr>
                </a:solidFill>
                <a:latin typeface="+mj-lt"/>
              </a:rPr>
              <a:t>un </a:t>
            </a:r>
            <a:r>
              <a:rPr lang="fr-FR" sz="1900" i="1" dirty="0" smtClean="0">
                <a:solidFill>
                  <a:schemeClr val="accent4">
                    <a:lumMod val="75000"/>
                  </a:schemeClr>
                </a:solidFill>
                <a:latin typeface="+mj-lt"/>
              </a:rPr>
              <a:t>label pour indiquer si on peut lui ajouter un nouvelle solution. Alors, le processus de sélection ne prendra pas en compte les nœuds qui ne peuvent pas générer des nouvelles solutions.</a:t>
            </a:r>
            <a:endParaRPr lang="fr-FR" sz="1900" i="1" dirty="0" smtClean="0">
              <a:solidFill>
                <a:schemeClr val="accent4">
                  <a:lumMod val="75000"/>
                </a:schemeClr>
              </a:solidFill>
              <a:latin typeface="+mj-lt"/>
              <a:sym typeface="Wingdings" pitchFamily="2" charset="2"/>
            </a:endParaRPr>
          </a:p>
          <a:p>
            <a:pPr marL="457200" indent="-457200" algn="just" fontAlgn="auto">
              <a:spcBef>
                <a:spcPts val="0"/>
              </a:spcBef>
              <a:spcAft>
                <a:spcPts val="0"/>
              </a:spcAft>
              <a:buFont typeface="+mj-lt"/>
              <a:buAutoNum type="arabicPeriod" startAt="5"/>
              <a:defRPr/>
            </a:pPr>
            <a:endParaRPr lang="fr-FR" sz="1900" dirty="0" smtClean="0">
              <a:solidFill>
                <a:schemeClr val="accent4">
                  <a:lumMod val="75000"/>
                </a:schemeClr>
              </a:solidFill>
              <a:latin typeface="+mj-lt"/>
            </a:endParaRPr>
          </a:p>
          <a:p>
            <a:pPr marL="457200" indent="-457200" algn="just" fontAlgn="auto">
              <a:spcBef>
                <a:spcPts val="0"/>
              </a:spcBef>
              <a:spcAft>
                <a:spcPts val="0"/>
              </a:spcAft>
              <a:buFont typeface="+mj-lt"/>
              <a:buAutoNum type="arabicPeriod" startAt="6"/>
              <a:defRPr/>
            </a:pPr>
            <a:r>
              <a:rPr lang="fr-FR" sz="1900" dirty="0" smtClean="0">
                <a:solidFill>
                  <a:schemeClr val="accent4">
                    <a:lumMod val="75000"/>
                  </a:schemeClr>
                </a:solidFill>
                <a:latin typeface="+mj-lt"/>
              </a:rPr>
              <a:t>Comment garantir la convergence à une solution?</a:t>
            </a:r>
            <a:r>
              <a:rPr lang="fr-FR" i="1" dirty="0" smtClean="0">
                <a:solidFill>
                  <a:srgbClr val="C00000"/>
                </a:solidFill>
                <a:latin typeface="Gill Sans MT"/>
              </a:rPr>
              <a:t> </a:t>
            </a:r>
          </a:p>
          <a:p>
            <a:pPr marL="914400" lvl="1" indent="-457200" algn="just" fontAlgn="auto">
              <a:spcBef>
                <a:spcPts val="0"/>
              </a:spcBef>
              <a:spcAft>
                <a:spcPts val="0"/>
              </a:spcAft>
              <a:defRPr/>
            </a:pPr>
            <a:endParaRPr lang="fr-FR" sz="1900" dirty="0" smtClean="0">
              <a:solidFill>
                <a:srgbClr val="C00000"/>
              </a:solidFill>
              <a:latin typeface="+mj-lt"/>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Vision Local</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4</a:t>
            </a:fld>
            <a:endParaRPr lang="en-US" dirty="0"/>
          </a:p>
        </p:txBody>
      </p:sp>
      <p:pic>
        <p:nvPicPr>
          <p:cNvPr id="2050" name="Picture 2" descr="D:\docs\insa\stage\probleme_de_tournees_de_vehicules\img\Simplified CESNA - Local Perception Exemple.png"/>
          <p:cNvPicPr>
            <a:picLocks noChangeAspect="1" noChangeArrowheads="1"/>
          </p:cNvPicPr>
          <p:nvPr/>
        </p:nvPicPr>
        <p:blipFill>
          <a:blip r:embed="rId3" cstate="print"/>
          <a:stretch>
            <a:fillRect/>
          </a:stretch>
        </p:blipFill>
        <p:spPr bwMode="auto">
          <a:xfrm>
            <a:off x="1" y="1446345"/>
            <a:ext cx="9144000" cy="464695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179512" y="1484785"/>
            <a:ext cx="3600400" cy="769441"/>
          </a:xfrm>
          <a:prstGeom prst="rect">
            <a:avLst/>
          </a:prstGeom>
          <a:noFill/>
        </p:spPr>
        <p:txBody>
          <a:bodyPr wrap="square">
            <a:spAutoFit/>
          </a:bodyPr>
          <a:lstStyle/>
          <a:p>
            <a:pPr fontAlgn="auto">
              <a:spcBef>
                <a:spcPts val="0"/>
              </a:spcBef>
              <a:spcAft>
                <a:spcPts val="0"/>
              </a:spcAft>
              <a:defRPr/>
            </a:pPr>
            <a:r>
              <a:rPr lang="fr-FR" sz="2400" b="1" dirty="0" smtClean="0">
                <a:solidFill>
                  <a:schemeClr val="accent4">
                    <a:lumMod val="75000"/>
                  </a:schemeClr>
                </a:solidFill>
                <a:latin typeface="+mn-lt"/>
                <a:cs typeface="+mn-cs"/>
              </a:rPr>
              <a:t>Exemple: </a:t>
            </a:r>
          </a:p>
          <a:p>
            <a:pPr fontAlgn="auto">
              <a:spcBef>
                <a:spcPts val="0"/>
              </a:spcBef>
              <a:spcAft>
                <a:spcPts val="0"/>
              </a:spcAft>
              <a:defRPr/>
            </a:pPr>
            <a:r>
              <a:rPr lang="fr-FR" sz="2000" dirty="0" smtClean="0">
                <a:solidFill>
                  <a:schemeClr val="accent4">
                    <a:lumMod val="75000"/>
                  </a:schemeClr>
                </a:solidFill>
                <a:latin typeface="+mn-lt"/>
                <a:cs typeface="+mn-cs"/>
              </a:rPr>
              <a:t>Problème de Ordonnancement</a:t>
            </a:r>
            <a:endParaRPr lang="fr-FR" sz="2000" dirty="0">
              <a:solidFill>
                <a:schemeClr val="accent4">
                  <a:lumMod val="75000"/>
                </a:schemeClr>
              </a:solidFill>
              <a:latin typeface="+mn-lt"/>
              <a:cs typeface="+mn-cs"/>
            </a:endParaRPr>
          </a:p>
        </p:txBody>
      </p:sp>
      <p:sp>
        <p:nvSpPr>
          <p:cNvPr id="11" name="TextBox 10"/>
          <p:cNvSpPr txBox="1"/>
          <p:nvPr/>
        </p:nvSpPr>
        <p:spPr>
          <a:xfrm>
            <a:off x="4355976" y="1052736"/>
            <a:ext cx="2088207" cy="584775"/>
          </a:xfrm>
          <a:prstGeom prst="rect">
            <a:avLst/>
          </a:prstGeom>
          <a:solidFill>
            <a:schemeClr val="bg1">
              <a:lumMod val="95000"/>
            </a:schemeClr>
          </a:solidFill>
          <a:ln>
            <a:solidFill>
              <a:srgbClr val="C00000"/>
            </a:solidFill>
          </a:ln>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600" dirty="0" smtClean="0">
                <a:solidFill>
                  <a:srgbClr val="C00000"/>
                </a:solidFill>
                <a:latin typeface="+mn-lt"/>
                <a:cs typeface="+mn-cs"/>
              </a:rPr>
              <a:t>Un agent représente un produit à fabriquer</a:t>
            </a:r>
            <a:endParaRPr lang="fr-FR" sz="1600" dirty="0">
              <a:solidFill>
                <a:srgbClr val="C00000"/>
              </a:solidFill>
              <a:latin typeface="+mn-lt"/>
              <a:cs typeface="+mn-cs"/>
            </a:endParaRPr>
          </a:p>
        </p:txBody>
      </p:sp>
      <p:sp>
        <p:nvSpPr>
          <p:cNvPr id="12" name="TextBox 11"/>
          <p:cNvSpPr txBox="1"/>
          <p:nvPr/>
        </p:nvSpPr>
        <p:spPr>
          <a:xfrm>
            <a:off x="6228184" y="2237963"/>
            <a:ext cx="2088207" cy="830997"/>
          </a:xfrm>
          <a:prstGeom prst="rect">
            <a:avLst/>
          </a:prstGeom>
          <a:solidFill>
            <a:schemeClr val="bg1">
              <a:lumMod val="95000"/>
            </a:schemeClr>
          </a:solidFill>
          <a:ln>
            <a:solidFill>
              <a:srgbClr val="C00000"/>
            </a:solidFill>
          </a:ln>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600" dirty="0" smtClean="0">
                <a:solidFill>
                  <a:srgbClr val="C00000"/>
                </a:solidFill>
                <a:latin typeface="+mn-lt"/>
                <a:cs typeface="+mn-cs"/>
              </a:rPr>
              <a:t>Le produit peut-être fabriquer en utilisant plusieurs plannings</a:t>
            </a:r>
            <a:endParaRPr lang="fr-FR" sz="1600" dirty="0">
              <a:solidFill>
                <a:srgbClr val="C00000"/>
              </a:solidFill>
              <a:latin typeface="+mn-lt"/>
              <a:cs typeface="+mn-cs"/>
            </a:endParaRPr>
          </a:p>
        </p:txBody>
      </p:sp>
      <p:sp>
        <p:nvSpPr>
          <p:cNvPr id="13" name="TextBox 12"/>
          <p:cNvSpPr txBox="1"/>
          <p:nvPr/>
        </p:nvSpPr>
        <p:spPr>
          <a:xfrm>
            <a:off x="1043608" y="3429000"/>
            <a:ext cx="2304256" cy="584775"/>
          </a:xfrm>
          <a:prstGeom prst="rect">
            <a:avLst/>
          </a:prstGeom>
          <a:solidFill>
            <a:schemeClr val="bg1">
              <a:lumMod val="95000"/>
            </a:schemeClr>
          </a:solidFill>
          <a:ln>
            <a:solidFill>
              <a:srgbClr val="C00000"/>
            </a:solidFill>
          </a:ln>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600" dirty="0" smtClean="0">
                <a:solidFill>
                  <a:srgbClr val="C00000"/>
                </a:solidFill>
                <a:latin typeface="+mn-lt"/>
                <a:cs typeface="+mn-cs"/>
              </a:rPr>
              <a:t>Un planning est composé pour plusieurs tâches</a:t>
            </a:r>
            <a:endParaRPr lang="fr-FR" sz="1600" dirty="0">
              <a:solidFill>
                <a:srgbClr val="C00000"/>
              </a:solidFill>
              <a:latin typeface="+mn-lt"/>
              <a:cs typeface="+mn-cs"/>
            </a:endParaRPr>
          </a:p>
        </p:txBody>
      </p:sp>
      <p:sp>
        <p:nvSpPr>
          <p:cNvPr id="14" name="TextBox 13"/>
          <p:cNvSpPr txBox="1"/>
          <p:nvPr/>
        </p:nvSpPr>
        <p:spPr>
          <a:xfrm>
            <a:off x="3707904" y="4365104"/>
            <a:ext cx="3744416" cy="584775"/>
          </a:xfrm>
          <a:prstGeom prst="rect">
            <a:avLst/>
          </a:prstGeom>
          <a:solidFill>
            <a:schemeClr val="bg1">
              <a:lumMod val="95000"/>
            </a:schemeClr>
          </a:solidFill>
          <a:ln>
            <a:solidFill>
              <a:srgbClr val="C00000"/>
            </a:solidFill>
          </a:ln>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600" dirty="0" smtClean="0">
                <a:solidFill>
                  <a:srgbClr val="C00000"/>
                </a:solidFill>
                <a:latin typeface="+mn-lt"/>
                <a:cs typeface="+mn-cs"/>
              </a:rPr>
              <a:t>Chaque tâche peut-être exécuté sur plusieurs machines (machine parallèles)</a:t>
            </a:r>
            <a:endParaRPr lang="fr-FR" sz="1600" dirty="0">
              <a:solidFill>
                <a:srgbClr val="C00000"/>
              </a:solidFill>
              <a:latin typeface="+mn-lt"/>
              <a:cs typeface="+mn-cs"/>
            </a:endParaRPr>
          </a:p>
        </p:txBody>
      </p:sp>
      <p:sp>
        <p:nvSpPr>
          <p:cNvPr id="15" name="TextBox 14"/>
          <p:cNvSpPr txBox="1"/>
          <p:nvPr/>
        </p:nvSpPr>
        <p:spPr>
          <a:xfrm>
            <a:off x="1619672" y="6012577"/>
            <a:ext cx="2808312" cy="584775"/>
          </a:xfrm>
          <a:prstGeom prst="rect">
            <a:avLst/>
          </a:prstGeom>
          <a:solidFill>
            <a:schemeClr val="bg1">
              <a:lumMod val="95000"/>
            </a:schemeClr>
          </a:solidFill>
          <a:ln>
            <a:solidFill>
              <a:srgbClr val="C00000"/>
            </a:solidFill>
          </a:ln>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600" dirty="0" smtClean="0">
                <a:solidFill>
                  <a:srgbClr val="C00000"/>
                </a:solidFill>
                <a:latin typeface="+mn-lt"/>
                <a:cs typeface="+mn-cs"/>
              </a:rPr>
              <a:t>La proposition indique l’usage de quel machine par quel tâche</a:t>
            </a:r>
            <a:endParaRPr lang="fr-FR" sz="1600" dirty="0">
              <a:solidFill>
                <a:srgbClr val="C00000"/>
              </a:solidFill>
              <a:latin typeface="+mn-lt"/>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6588" y="1644379"/>
            <a:ext cx="9150587" cy="4669681"/>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Vision Globale</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5</a:t>
            </a:fld>
            <a:endParaRPr lang="en-US" dirty="0"/>
          </a:p>
        </p:txBody>
      </p:sp>
      <p:sp>
        <p:nvSpPr>
          <p:cNvPr id="8" name="TextBox 7"/>
          <p:cNvSpPr txBox="1"/>
          <p:nvPr/>
        </p:nvSpPr>
        <p:spPr>
          <a:xfrm>
            <a:off x="2411760" y="2638653"/>
            <a:ext cx="4608512" cy="646331"/>
          </a:xfrm>
          <a:prstGeom prst="rect">
            <a:avLst/>
          </a:prstGeom>
          <a:noFill/>
        </p:spPr>
        <p:txBody>
          <a:bodyPr wrap="square">
            <a:spAutoFit/>
          </a:bodyPr>
          <a:lstStyle/>
          <a:p>
            <a:pPr algn="just" fontAlgn="auto">
              <a:spcBef>
                <a:spcPts val="0"/>
              </a:spcBef>
              <a:spcAft>
                <a:spcPts val="0"/>
              </a:spcAft>
              <a:defRPr/>
            </a:pPr>
            <a:r>
              <a:rPr lang="fr-FR" b="1" dirty="0" smtClean="0">
                <a:solidFill>
                  <a:schemeClr val="accent4">
                    <a:lumMod val="75000"/>
                  </a:schemeClr>
                </a:solidFill>
                <a:latin typeface="+mn-lt"/>
                <a:cs typeface="+mn-cs"/>
              </a:rPr>
              <a:t>Si et seulement si</a:t>
            </a:r>
          </a:p>
          <a:p>
            <a:pPr algn="just" fontAlgn="auto">
              <a:spcBef>
                <a:spcPts val="0"/>
              </a:spcBef>
              <a:spcAft>
                <a:spcPts val="0"/>
              </a:spcAft>
              <a:defRPr/>
            </a:pPr>
            <a:r>
              <a:rPr lang="fr-FR" dirty="0" smtClean="0">
                <a:solidFill>
                  <a:schemeClr val="accent4">
                    <a:lumMod val="75000"/>
                  </a:schemeClr>
                </a:solidFill>
                <a:latin typeface="+mn-lt"/>
                <a:cs typeface="+mn-cs"/>
              </a:rPr>
              <a:t>Proposition Z est en conflit avec Proposition A</a:t>
            </a:r>
            <a:endParaRPr lang="fr-FR" dirty="0">
              <a:solidFill>
                <a:schemeClr val="accent4">
                  <a:lumMod val="75000"/>
                </a:schemeClr>
              </a:solidFill>
              <a:latin typeface="+mn-lt"/>
              <a:cs typeface="+mn-cs"/>
            </a:endParaRPr>
          </a:p>
        </p:txBody>
      </p:sp>
      <p:sp>
        <p:nvSpPr>
          <p:cNvPr id="7" name="Oval 6"/>
          <p:cNvSpPr/>
          <p:nvPr/>
        </p:nvSpPr>
        <p:spPr>
          <a:xfrm>
            <a:off x="2627784" y="3789040"/>
            <a:ext cx="3888432" cy="2996952"/>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6588" y="1644379"/>
            <a:ext cx="9150588" cy="4669681"/>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Vision Globale</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6</a:t>
            </a:fld>
            <a:endParaRPr lang="en-US" dirty="0"/>
          </a:p>
        </p:txBody>
      </p:sp>
      <p:sp>
        <p:nvSpPr>
          <p:cNvPr id="8" name="TextBox 7"/>
          <p:cNvSpPr txBox="1"/>
          <p:nvPr/>
        </p:nvSpPr>
        <p:spPr>
          <a:xfrm>
            <a:off x="3131840" y="2998693"/>
            <a:ext cx="2880320" cy="646331"/>
          </a:xfrm>
          <a:prstGeom prst="rect">
            <a:avLst/>
          </a:prstGeom>
          <a:noFill/>
        </p:spPr>
        <p:txBody>
          <a:bodyPr wrap="square">
            <a:spAutoFit/>
          </a:bodyPr>
          <a:lstStyle/>
          <a:p>
            <a:pPr algn="just" fontAlgn="auto">
              <a:spcBef>
                <a:spcPts val="0"/>
              </a:spcBef>
              <a:spcAft>
                <a:spcPts val="0"/>
              </a:spcAft>
              <a:defRPr/>
            </a:pPr>
            <a:r>
              <a:rPr lang="fr-FR" b="1" dirty="0" smtClean="0">
                <a:solidFill>
                  <a:schemeClr val="accent4">
                    <a:lumMod val="75000"/>
                  </a:schemeClr>
                </a:solidFill>
                <a:latin typeface="+mn-lt"/>
                <a:cs typeface="+mn-cs"/>
              </a:rPr>
              <a:t>Si et seulement si</a:t>
            </a:r>
          </a:p>
          <a:p>
            <a:pPr algn="just" fontAlgn="auto">
              <a:spcBef>
                <a:spcPts val="0"/>
              </a:spcBef>
              <a:spcAft>
                <a:spcPts val="0"/>
              </a:spcAft>
              <a:defRPr/>
            </a:pPr>
            <a:r>
              <a:rPr lang="fr-FR" dirty="0" smtClean="0">
                <a:solidFill>
                  <a:schemeClr val="accent4">
                    <a:lumMod val="75000"/>
                  </a:schemeClr>
                </a:solidFill>
                <a:latin typeface="+mn-lt"/>
                <a:cs typeface="+mn-cs"/>
              </a:rPr>
              <a:t>Période Z  </a:t>
            </a:r>
            <a:r>
              <a:rPr lang="fr-FR" dirty="0" smtClean="0">
                <a:solidFill>
                  <a:schemeClr val="accent4">
                    <a:lumMod val="75000"/>
                  </a:schemeClr>
                </a:solidFill>
                <a:latin typeface="+mn-lt"/>
                <a:cs typeface="+mn-cs"/>
                <a:sym typeface="Symbol"/>
              </a:rPr>
              <a:t></a:t>
            </a:r>
            <a:r>
              <a:rPr lang="fr-FR" dirty="0" smtClean="0">
                <a:solidFill>
                  <a:schemeClr val="accent4">
                    <a:lumMod val="75000"/>
                  </a:schemeClr>
                </a:solidFill>
                <a:latin typeface="+mn-lt"/>
                <a:cs typeface="+mn-cs"/>
              </a:rPr>
              <a:t> Période A </a:t>
            </a:r>
            <a:r>
              <a:rPr lang="fr-FR" dirty="0" smtClean="0">
                <a:solidFill>
                  <a:schemeClr val="accent4">
                    <a:lumMod val="75000"/>
                  </a:schemeClr>
                </a:solidFill>
                <a:latin typeface="+mn-lt"/>
                <a:cs typeface="+mn-cs"/>
                <a:sym typeface="Symbol"/>
              </a:rPr>
              <a:t> </a:t>
            </a:r>
            <a:endParaRPr lang="fr-FR" dirty="0">
              <a:solidFill>
                <a:schemeClr val="accent4">
                  <a:lumMod val="75000"/>
                </a:schemeClr>
              </a:solidFill>
              <a:latin typeface="+mn-lt"/>
              <a:cs typeface="+mn-cs"/>
            </a:endParaRPr>
          </a:p>
        </p:txBody>
      </p:sp>
      <p:sp>
        <p:nvSpPr>
          <p:cNvPr id="7" name="Oval 6"/>
          <p:cNvSpPr/>
          <p:nvPr/>
        </p:nvSpPr>
        <p:spPr>
          <a:xfrm>
            <a:off x="2627784" y="3789040"/>
            <a:ext cx="3888432" cy="2996952"/>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TextBox 8"/>
          <p:cNvSpPr txBox="1"/>
          <p:nvPr/>
        </p:nvSpPr>
        <p:spPr>
          <a:xfrm>
            <a:off x="2699792" y="1579439"/>
            <a:ext cx="3600400" cy="769441"/>
          </a:xfrm>
          <a:prstGeom prst="rect">
            <a:avLst/>
          </a:prstGeom>
          <a:noFill/>
        </p:spPr>
        <p:txBody>
          <a:bodyPr wrap="square">
            <a:spAutoFit/>
          </a:bodyPr>
          <a:lstStyle/>
          <a:p>
            <a:pPr fontAlgn="auto">
              <a:spcBef>
                <a:spcPts val="0"/>
              </a:spcBef>
              <a:spcAft>
                <a:spcPts val="0"/>
              </a:spcAft>
              <a:defRPr/>
            </a:pPr>
            <a:r>
              <a:rPr lang="fr-FR" sz="2400" b="1" dirty="0" smtClean="0">
                <a:solidFill>
                  <a:schemeClr val="accent4">
                    <a:lumMod val="75000"/>
                  </a:schemeClr>
                </a:solidFill>
                <a:latin typeface="+mn-lt"/>
                <a:cs typeface="+mn-cs"/>
              </a:rPr>
              <a:t>Exemple: </a:t>
            </a:r>
          </a:p>
          <a:p>
            <a:pPr fontAlgn="auto">
              <a:spcBef>
                <a:spcPts val="0"/>
              </a:spcBef>
              <a:spcAft>
                <a:spcPts val="0"/>
              </a:spcAft>
              <a:defRPr/>
            </a:pPr>
            <a:r>
              <a:rPr lang="fr-FR" sz="2000" dirty="0" smtClean="0">
                <a:solidFill>
                  <a:schemeClr val="accent4">
                    <a:lumMod val="75000"/>
                  </a:schemeClr>
                </a:solidFill>
                <a:latin typeface="+mn-lt"/>
                <a:cs typeface="+mn-cs"/>
              </a:rPr>
              <a:t>Problème de Ordonnancement</a:t>
            </a:r>
            <a:endParaRPr lang="fr-FR" sz="2000" dirty="0">
              <a:solidFill>
                <a:schemeClr val="accent4">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Cycle de vie du Système</a:t>
            </a:r>
            <a:endParaRPr lang="fr-FR" dirty="0">
              <a:solidFill>
                <a:schemeClr val="tx2">
                  <a:satMod val="130000"/>
                </a:schemeClr>
              </a:solidFill>
            </a:endParaRP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7</a:t>
            </a:fld>
            <a:endParaRPr lang="en-US" dirty="0"/>
          </a:p>
        </p:txBody>
      </p:sp>
      <p:sp>
        <p:nvSpPr>
          <p:cNvPr id="14" name="TextBox 13"/>
          <p:cNvSpPr txBox="1"/>
          <p:nvPr/>
        </p:nvSpPr>
        <p:spPr>
          <a:xfrm>
            <a:off x="1619672" y="1772816"/>
            <a:ext cx="6768752" cy="4154984"/>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fontAlgn="auto">
              <a:spcBef>
                <a:spcPts val="0"/>
              </a:spcBef>
              <a:spcAft>
                <a:spcPts val="0"/>
              </a:spcAft>
              <a:defRPr/>
            </a:pPr>
            <a:r>
              <a:rPr lang="fr-FR" sz="2400" b="1" dirty="0" smtClean="0">
                <a:solidFill>
                  <a:schemeClr val="accent4">
                    <a:lumMod val="75000"/>
                  </a:schemeClr>
                </a:solidFill>
                <a:latin typeface="+mn-lt"/>
                <a:cs typeface="+mn-cs"/>
              </a:rPr>
              <a:t>Tant que </a:t>
            </a:r>
            <a:r>
              <a:rPr lang="fr-FR" sz="2400" b="1" dirty="0" smtClean="0">
                <a:solidFill>
                  <a:schemeClr val="accent4">
                    <a:lumMod val="75000"/>
                  </a:schemeClr>
                </a:solidFill>
                <a:latin typeface="+mn-lt"/>
                <a:cs typeface="+mn-cs"/>
                <a:sym typeface="Symbol"/>
              </a:rPr>
              <a:t> </a:t>
            </a:r>
            <a:r>
              <a:rPr lang="fr-FR" sz="2400" dirty="0" smtClean="0">
                <a:solidFill>
                  <a:schemeClr val="accent4">
                    <a:lumMod val="75000"/>
                  </a:schemeClr>
                </a:solidFill>
                <a:latin typeface="+mn-lt"/>
                <a:cs typeface="+mn-cs"/>
                <a:sym typeface="Symbol"/>
              </a:rPr>
              <a:t>a  Agents | </a:t>
            </a:r>
            <a:r>
              <a:rPr lang="fr-FR" sz="2400" dirty="0" smtClean="0">
                <a:solidFill>
                  <a:schemeClr val="accent4">
                    <a:lumMod val="75000"/>
                  </a:schemeClr>
                </a:solidFill>
                <a:sym typeface="Symbol"/>
              </a:rPr>
              <a:t> </a:t>
            </a:r>
            <a:r>
              <a:rPr lang="fr-FR" sz="2400" dirty="0" smtClean="0">
                <a:solidFill>
                  <a:schemeClr val="accent4">
                    <a:lumMod val="75000"/>
                  </a:schemeClr>
                </a:solidFill>
                <a:latin typeface="+mn-lt"/>
                <a:cs typeface="+mn-cs"/>
                <a:sym typeface="Symbol"/>
              </a:rPr>
              <a:t>satisfaction(</a:t>
            </a:r>
            <a:r>
              <a:rPr lang="fr-FR" sz="2400" dirty="0" err="1" smtClean="0">
                <a:solidFill>
                  <a:schemeClr val="accent4">
                    <a:lumMod val="75000"/>
                  </a:schemeClr>
                </a:solidFill>
                <a:latin typeface="+mn-lt"/>
                <a:cs typeface="+mn-cs"/>
                <a:sym typeface="Symbol"/>
              </a:rPr>
              <a:t>a.racine</a:t>
            </a:r>
            <a:r>
              <a:rPr lang="fr-FR" sz="2400" dirty="0" smtClean="0">
                <a:solidFill>
                  <a:schemeClr val="accent4">
                    <a:lumMod val="75000"/>
                  </a:schemeClr>
                </a:solidFill>
                <a:latin typeface="+mn-lt"/>
                <a:cs typeface="+mn-cs"/>
                <a:sym typeface="Symbol"/>
              </a:rPr>
              <a:t>)</a:t>
            </a:r>
            <a:endParaRPr lang="fr-FR" sz="2400" b="1" dirty="0" smtClean="0">
              <a:solidFill>
                <a:schemeClr val="accent4">
                  <a:lumMod val="75000"/>
                </a:schemeClr>
              </a:solidFill>
              <a:latin typeface="+mn-lt"/>
              <a:cs typeface="+mn-cs"/>
              <a:sym typeface="Symbol"/>
            </a:endParaRPr>
          </a:p>
          <a:p>
            <a:pPr fontAlgn="auto">
              <a:spcBef>
                <a:spcPts val="0"/>
              </a:spcBef>
              <a:spcAft>
                <a:spcPts val="0"/>
              </a:spcAft>
              <a:defRPr/>
            </a:pPr>
            <a:r>
              <a:rPr lang="fr-FR" sz="2400" b="1" dirty="0" smtClean="0">
                <a:solidFill>
                  <a:schemeClr val="accent4">
                    <a:lumMod val="75000"/>
                  </a:schemeClr>
                </a:solidFill>
                <a:latin typeface="+mn-lt"/>
                <a:cs typeface="+mn-cs"/>
                <a:sym typeface="Symbol"/>
              </a:rPr>
              <a:t>    Pour tous </a:t>
            </a:r>
            <a:r>
              <a:rPr lang="fr-FR" sz="2400" dirty="0" smtClean="0">
                <a:solidFill>
                  <a:schemeClr val="accent4">
                    <a:lumMod val="75000"/>
                  </a:schemeClr>
                </a:solidFill>
                <a:latin typeface="+mn-lt"/>
                <a:cs typeface="+mn-cs"/>
                <a:sym typeface="Symbol"/>
              </a:rPr>
              <a:t>a  Agents </a:t>
            </a:r>
            <a:r>
              <a:rPr lang="fr-FR" sz="2400" b="1" dirty="0" smtClean="0">
                <a:solidFill>
                  <a:schemeClr val="accent4">
                    <a:lumMod val="75000"/>
                  </a:schemeClr>
                </a:solidFill>
                <a:latin typeface="+mn-lt"/>
                <a:cs typeface="+mn-cs"/>
                <a:sym typeface="Symbol"/>
              </a:rPr>
              <a:t>faire</a:t>
            </a:r>
          </a:p>
          <a:p>
            <a:pPr fontAlgn="auto">
              <a:spcBef>
                <a:spcPts val="0"/>
              </a:spcBef>
              <a:spcAft>
                <a:spcPts val="0"/>
              </a:spcAft>
              <a:defRPr/>
            </a:pPr>
            <a:r>
              <a:rPr lang="fr-FR" sz="2400" dirty="0" smtClean="0">
                <a:solidFill>
                  <a:schemeClr val="accent4">
                    <a:lumMod val="75000"/>
                  </a:schemeClr>
                </a:solidFill>
                <a:latin typeface="+mn-lt"/>
                <a:cs typeface="+mn-cs"/>
                <a:sym typeface="Symbol"/>
              </a:rPr>
              <a:t>        perception(</a:t>
            </a:r>
            <a:r>
              <a:rPr lang="fr-FR" sz="2400" dirty="0" err="1" smtClean="0">
                <a:solidFill>
                  <a:schemeClr val="accent4">
                    <a:lumMod val="75000"/>
                  </a:schemeClr>
                </a:solidFill>
                <a:latin typeface="+mn-lt"/>
                <a:cs typeface="+mn-cs"/>
                <a:sym typeface="Symbol"/>
              </a:rPr>
              <a:t>a.racine</a:t>
            </a:r>
            <a:r>
              <a:rPr lang="fr-FR" sz="2400" dirty="0" smtClean="0">
                <a:solidFill>
                  <a:schemeClr val="accent4">
                    <a:lumMod val="75000"/>
                  </a:schemeClr>
                </a:solidFill>
                <a:latin typeface="+mn-lt"/>
                <a:cs typeface="+mn-cs"/>
                <a:sym typeface="Symbol"/>
              </a:rPr>
              <a:t>)</a:t>
            </a:r>
          </a:p>
          <a:p>
            <a:pPr fontAlgn="auto">
              <a:spcBef>
                <a:spcPts val="0"/>
              </a:spcBef>
              <a:spcAft>
                <a:spcPts val="0"/>
              </a:spcAft>
              <a:defRPr/>
            </a:pPr>
            <a:r>
              <a:rPr lang="fr-FR" sz="2400" dirty="0" smtClean="0">
                <a:solidFill>
                  <a:schemeClr val="accent4">
                    <a:lumMod val="75000"/>
                  </a:schemeClr>
                </a:solidFill>
                <a:latin typeface="+mn-lt"/>
                <a:cs typeface="+mn-cs"/>
                <a:sym typeface="Symbol"/>
              </a:rPr>
              <a:t>        influence(</a:t>
            </a:r>
            <a:r>
              <a:rPr lang="fr-FR" sz="2400" dirty="0" err="1" smtClean="0">
                <a:solidFill>
                  <a:schemeClr val="accent4">
                    <a:lumMod val="75000"/>
                  </a:schemeClr>
                </a:solidFill>
                <a:latin typeface="+mn-lt"/>
                <a:cs typeface="+mn-cs"/>
                <a:sym typeface="Symbol"/>
              </a:rPr>
              <a:t>a.racine</a:t>
            </a:r>
            <a:r>
              <a:rPr lang="fr-FR" sz="2400" dirty="0" smtClean="0">
                <a:solidFill>
                  <a:schemeClr val="accent4">
                    <a:lumMod val="75000"/>
                  </a:schemeClr>
                </a:solidFill>
                <a:latin typeface="+mn-lt"/>
                <a:cs typeface="+mn-cs"/>
                <a:sym typeface="Symbol"/>
              </a:rPr>
              <a:t>, a, vrai, i)</a:t>
            </a:r>
          </a:p>
          <a:p>
            <a:pPr fontAlgn="auto">
              <a:spcBef>
                <a:spcPts val="0"/>
              </a:spcBef>
              <a:spcAft>
                <a:spcPts val="0"/>
              </a:spcAft>
              <a:defRPr/>
            </a:pPr>
            <a:r>
              <a:rPr lang="fr-FR" sz="2400" b="1" dirty="0" smtClean="0">
                <a:solidFill>
                  <a:schemeClr val="accent4">
                    <a:lumMod val="75000"/>
                  </a:schemeClr>
                </a:solidFill>
                <a:latin typeface="+mn-lt"/>
                <a:cs typeface="+mn-cs"/>
                <a:sym typeface="Symbol"/>
              </a:rPr>
              <a:t>    Fin pour</a:t>
            </a:r>
          </a:p>
          <a:p>
            <a:pPr fontAlgn="auto">
              <a:spcBef>
                <a:spcPts val="0"/>
              </a:spcBef>
              <a:spcAft>
                <a:spcPts val="0"/>
              </a:spcAft>
              <a:defRPr/>
            </a:pPr>
            <a:r>
              <a:rPr lang="fr-FR" sz="2400" b="1" dirty="0" smtClean="0">
                <a:solidFill>
                  <a:schemeClr val="accent4">
                    <a:lumMod val="75000"/>
                  </a:schemeClr>
                </a:solidFill>
                <a:latin typeface="+mn-lt"/>
                <a:cs typeface="+mn-cs"/>
                <a:sym typeface="Symbol"/>
              </a:rPr>
              <a:t>    Pour tous a  Agents faire</a:t>
            </a:r>
          </a:p>
          <a:p>
            <a:pPr fontAlgn="auto">
              <a:spcBef>
                <a:spcPts val="0"/>
              </a:spcBef>
              <a:spcAft>
                <a:spcPts val="0"/>
              </a:spcAft>
              <a:defRPr/>
            </a:pPr>
            <a:r>
              <a:rPr lang="fr-FR" sz="2400" b="1" dirty="0" smtClean="0">
                <a:solidFill>
                  <a:schemeClr val="accent4">
                    <a:lumMod val="75000"/>
                  </a:schemeClr>
                </a:solidFill>
                <a:latin typeface="+mn-lt"/>
                <a:cs typeface="+mn-cs"/>
                <a:sym typeface="Symbol"/>
              </a:rPr>
              <a:t>        Si  satisfaction(</a:t>
            </a:r>
            <a:r>
              <a:rPr lang="fr-FR" sz="2400" b="1" dirty="0" err="1" smtClean="0">
                <a:solidFill>
                  <a:schemeClr val="accent4">
                    <a:lumMod val="75000"/>
                  </a:schemeClr>
                </a:solidFill>
                <a:latin typeface="+mn-lt"/>
                <a:cs typeface="+mn-cs"/>
                <a:sym typeface="Symbol"/>
              </a:rPr>
              <a:t>a.racine</a:t>
            </a:r>
            <a:r>
              <a:rPr lang="fr-FR" sz="2400" b="1" dirty="0" smtClean="0">
                <a:solidFill>
                  <a:schemeClr val="accent4">
                    <a:lumMod val="75000"/>
                  </a:schemeClr>
                </a:solidFill>
                <a:latin typeface="+mn-lt"/>
                <a:cs typeface="+mn-cs"/>
                <a:sym typeface="Symbol"/>
              </a:rPr>
              <a:t>) alors</a:t>
            </a:r>
          </a:p>
          <a:p>
            <a:pPr fontAlgn="auto">
              <a:spcBef>
                <a:spcPts val="0"/>
              </a:spcBef>
              <a:spcAft>
                <a:spcPts val="0"/>
              </a:spcAft>
              <a:defRPr/>
            </a:pPr>
            <a:r>
              <a:rPr lang="fr-FR" sz="2400" b="1" dirty="0" smtClean="0">
                <a:solidFill>
                  <a:schemeClr val="accent4">
                    <a:lumMod val="75000"/>
                  </a:schemeClr>
                </a:solidFill>
                <a:latin typeface="+mn-lt"/>
                <a:cs typeface="+mn-cs"/>
                <a:sym typeface="Symbol"/>
              </a:rPr>
              <a:t>            </a:t>
            </a:r>
            <a:r>
              <a:rPr lang="fr-FR" sz="2400" b="1" dirty="0" err="1" smtClean="0">
                <a:solidFill>
                  <a:schemeClr val="accent4">
                    <a:lumMod val="75000"/>
                  </a:schemeClr>
                </a:solidFill>
                <a:latin typeface="+mn-lt"/>
                <a:cs typeface="+mn-cs"/>
                <a:sym typeface="Symbol"/>
              </a:rPr>
              <a:t>générerProposition</a:t>
            </a:r>
            <a:r>
              <a:rPr lang="fr-FR" sz="2400" b="1" dirty="0" smtClean="0">
                <a:solidFill>
                  <a:schemeClr val="accent4">
                    <a:lumMod val="75000"/>
                  </a:schemeClr>
                </a:solidFill>
                <a:latin typeface="+mn-lt"/>
                <a:cs typeface="+mn-cs"/>
                <a:sym typeface="Symbol"/>
              </a:rPr>
              <a:t>(</a:t>
            </a:r>
            <a:r>
              <a:rPr lang="fr-FR" sz="2400" b="1" dirty="0" err="1" smtClean="0">
                <a:solidFill>
                  <a:schemeClr val="accent4">
                    <a:lumMod val="75000"/>
                  </a:schemeClr>
                </a:solidFill>
                <a:latin typeface="+mn-lt"/>
                <a:cs typeface="+mn-cs"/>
                <a:sym typeface="Symbol"/>
              </a:rPr>
              <a:t>a.racine</a:t>
            </a:r>
            <a:r>
              <a:rPr lang="fr-FR" sz="2400" b="1" dirty="0" smtClean="0">
                <a:solidFill>
                  <a:schemeClr val="accent4">
                    <a:lumMod val="75000"/>
                  </a:schemeClr>
                </a:solidFill>
                <a:latin typeface="+mn-lt"/>
                <a:cs typeface="+mn-cs"/>
                <a:sym typeface="Symbol"/>
              </a:rPr>
              <a:t>)</a:t>
            </a:r>
          </a:p>
          <a:p>
            <a:pPr fontAlgn="auto">
              <a:spcBef>
                <a:spcPts val="0"/>
              </a:spcBef>
              <a:spcAft>
                <a:spcPts val="0"/>
              </a:spcAft>
              <a:defRPr/>
            </a:pPr>
            <a:r>
              <a:rPr lang="fr-FR" sz="2400" b="1" dirty="0" smtClean="0">
                <a:solidFill>
                  <a:schemeClr val="accent4">
                    <a:lumMod val="75000"/>
                  </a:schemeClr>
                </a:solidFill>
                <a:latin typeface="+mn-lt"/>
                <a:cs typeface="+mn-cs"/>
                <a:sym typeface="Symbol"/>
              </a:rPr>
              <a:t>        Fin si</a:t>
            </a:r>
          </a:p>
          <a:p>
            <a:pPr fontAlgn="auto">
              <a:spcBef>
                <a:spcPts val="0"/>
              </a:spcBef>
              <a:spcAft>
                <a:spcPts val="0"/>
              </a:spcAft>
              <a:defRPr/>
            </a:pPr>
            <a:r>
              <a:rPr lang="fr-FR" sz="2400" b="1" dirty="0" smtClean="0">
                <a:solidFill>
                  <a:schemeClr val="accent4">
                    <a:lumMod val="75000"/>
                  </a:schemeClr>
                </a:solidFill>
                <a:latin typeface="+mn-lt"/>
                <a:cs typeface="+mn-cs"/>
                <a:sym typeface="Symbol"/>
              </a:rPr>
              <a:t>    Fin pour</a:t>
            </a:r>
          </a:p>
          <a:p>
            <a:pPr fontAlgn="auto">
              <a:spcBef>
                <a:spcPts val="0"/>
              </a:spcBef>
              <a:spcAft>
                <a:spcPts val="0"/>
              </a:spcAft>
              <a:defRPr/>
            </a:pPr>
            <a:r>
              <a:rPr lang="fr-FR" sz="2400" b="1" dirty="0" smtClean="0">
                <a:solidFill>
                  <a:schemeClr val="accent4">
                    <a:lumMod val="75000"/>
                  </a:schemeClr>
                </a:solidFill>
                <a:latin typeface="+mn-lt"/>
                <a:cs typeface="+mn-cs"/>
                <a:sym typeface="Symbol"/>
              </a:rPr>
              <a:t>Fin tant que</a:t>
            </a:r>
          </a:p>
        </p:txBody>
      </p:sp>
      <p:sp>
        <p:nvSpPr>
          <p:cNvPr id="18" name="TextBox 17"/>
          <p:cNvSpPr txBox="1"/>
          <p:nvPr/>
        </p:nvSpPr>
        <p:spPr>
          <a:xfrm>
            <a:off x="5652120" y="5229200"/>
            <a:ext cx="2664296" cy="615553"/>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dirty="0" smtClean="0">
                <a:solidFill>
                  <a:srgbClr val="C00000"/>
                </a:solidFill>
                <a:latin typeface="+mn-lt"/>
                <a:cs typeface="+mn-cs"/>
                <a:sym typeface="Symbol"/>
              </a:rPr>
              <a:t>Où </a:t>
            </a:r>
            <a:r>
              <a:rPr lang="fr-FR" sz="1700" b="1" dirty="0" err="1" smtClean="0">
                <a:solidFill>
                  <a:srgbClr val="C00000"/>
                </a:solidFill>
                <a:latin typeface="+mn-lt"/>
                <a:cs typeface="+mn-cs"/>
                <a:sym typeface="Symbol"/>
              </a:rPr>
              <a:t>a.racine</a:t>
            </a:r>
            <a:r>
              <a:rPr lang="fr-FR" sz="1700" dirty="0" smtClean="0">
                <a:solidFill>
                  <a:srgbClr val="C00000"/>
                </a:solidFill>
                <a:latin typeface="+mn-lt"/>
                <a:cs typeface="+mn-cs"/>
                <a:sym typeface="Symbol"/>
              </a:rPr>
              <a:t> est le premier nœud de l’environnement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683568" y="1196752"/>
            <a:ext cx="6900664" cy="5256583"/>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435100" y="-72231"/>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Perception de l’environnement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8</a:t>
            </a:fld>
            <a:endParaRPr lang="en-US" dirty="0"/>
          </a:p>
        </p:txBody>
      </p:sp>
      <p:sp>
        <p:nvSpPr>
          <p:cNvPr id="9" name="TextBox 8"/>
          <p:cNvSpPr txBox="1"/>
          <p:nvPr/>
        </p:nvSpPr>
        <p:spPr>
          <a:xfrm>
            <a:off x="2543672" y="1124744"/>
            <a:ext cx="5040560" cy="646331"/>
          </a:xfrm>
          <a:prstGeom prst="rect">
            <a:avLst/>
          </a:prstGeom>
          <a:noFill/>
        </p:spPr>
        <p:txBody>
          <a:bodyPr wrap="square">
            <a:spAutoFit/>
          </a:bodyPr>
          <a:lstStyle/>
          <a:p>
            <a:pPr algn="just" fontAlgn="auto">
              <a:spcBef>
                <a:spcPts val="0"/>
              </a:spcBef>
              <a:spcAft>
                <a:spcPts val="0"/>
              </a:spcAft>
              <a:defRPr/>
            </a:pPr>
            <a:r>
              <a:rPr lang="fr-FR" dirty="0" smtClean="0">
                <a:solidFill>
                  <a:schemeClr val="accent4">
                    <a:lumMod val="75000"/>
                  </a:schemeClr>
                </a:solidFill>
                <a:latin typeface="+mn-lt"/>
                <a:cs typeface="+mn-cs"/>
              </a:rPr>
              <a:t>Processus qui se réalise sur la </a:t>
            </a:r>
            <a:r>
              <a:rPr lang="fr-FR" b="1" dirty="0" smtClean="0">
                <a:solidFill>
                  <a:schemeClr val="accent4">
                    <a:lumMod val="75000"/>
                  </a:schemeClr>
                </a:solidFill>
                <a:latin typeface="+mn-lt"/>
                <a:cs typeface="+mn-cs"/>
              </a:rPr>
              <a:t>Vision Augmentée</a:t>
            </a:r>
          </a:p>
          <a:p>
            <a:pPr algn="just" fontAlgn="auto">
              <a:spcBef>
                <a:spcPts val="0"/>
              </a:spcBef>
              <a:spcAft>
                <a:spcPts val="0"/>
              </a:spcAft>
              <a:defRPr/>
            </a:pPr>
            <a:r>
              <a:rPr lang="fr-FR" dirty="0" smtClean="0">
                <a:solidFill>
                  <a:schemeClr val="accent4">
                    <a:lumMod val="75000"/>
                  </a:schemeClr>
                </a:solidFill>
                <a:latin typeface="+mn-lt"/>
                <a:cs typeface="+mn-cs"/>
              </a:rPr>
              <a:t>(Vision Local + Conflits)</a:t>
            </a:r>
            <a:endParaRPr lang="fr-FR" dirty="0">
              <a:solidFill>
                <a:schemeClr val="accent4">
                  <a:lumMod val="75000"/>
                </a:schemeClr>
              </a:solidFill>
              <a:latin typeface="+mn-lt"/>
              <a:cs typeface="+mn-cs"/>
            </a:endParaRPr>
          </a:p>
        </p:txBody>
      </p:sp>
      <p:sp>
        <p:nvSpPr>
          <p:cNvPr id="11" name="TextBox 10"/>
          <p:cNvSpPr txBox="1"/>
          <p:nvPr/>
        </p:nvSpPr>
        <p:spPr>
          <a:xfrm>
            <a:off x="5592216" y="1656670"/>
            <a:ext cx="3372272" cy="2708434"/>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b="1" dirty="0" smtClean="0">
                <a:solidFill>
                  <a:srgbClr val="C00000"/>
                </a:solidFill>
                <a:latin typeface="+mn-lt"/>
                <a:cs typeface="+mn-cs"/>
                <a:sym typeface="Symbol"/>
              </a:rPr>
              <a:t>perception(XOR) </a:t>
            </a:r>
            <a:r>
              <a:rPr lang="fr-FR" sz="1700" b="1" dirty="0" smtClean="0">
                <a:solidFill>
                  <a:srgbClr val="C00000"/>
                </a:solidFill>
                <a:latin typeface="+mn-lt"/>
                <a:cs typeface="+mn-cs"/>
                <a:sym typeface="Wingdings" pitchFamily="2" charset="2"/>
              </a:rPr>
              <a:t> </a:t>
            </a:r>
            <a:r>
              <a:rPr lang="fr-FR" sz="1700" dirty="0" smtClean="0">
                <a:solidFill>
                  <a:srgbClr val="C00000"/>
                </a:solidFill>
                <a:latin typeface="+mn-lt"/>
                <a:cs typeface="+mn-cs"/>
                <a:sym typeface="Wingdings" pitchFamily="2" charset="2"/>
              </a:rPr>
              <a:t>Il prendre le </a:t>
            </a:r>
            <a:r>
              <a:rPr lang="fr-FR" sz="1700" dirty="0" smtClean="0">
                <a:solidFill>
                  <a:srgbClr val="C00000"/>
                </a:solidFill>
                <a:latin typeface="+mn-lt"/>
                <a:cs typeface="+mn-cs"/>
                <a:sym typeface="Symbol"/>
              </a:rPr>
              <a:t> maximum de ses branches</a:t>
            </a:r>
            <a:endParaRPr lang="fr-FR" sz="1700" b="1" dirty="0" smtClean="0">
              <a:solidFill>
                <a:srgbClr val="C00000"/>
              </a:solidFill>
              <a:latin typeface="+mn-lt"/>
              <a:cs typeface="+mn-cs"/>
              <a:sym typeface="Symbol"/>
            </a:endParaRPr>
          </a:p>
          <a:p>
            <a:pPr algn="just" fontAlgn="auto">
              <a:spcBef>
                <a:spcPts val="0"/>
              </a:spcBef>
              <a:spcAft>
                <a:spcPts val="0"/>
              </a:spcAft>
              <a:defRPr/>
            </a:pPr>
            <a:endParaRPr lang="fr-FR" sz="1700" b="1" dirty="0" smtClean="0">
              <a:solidFill>
                <a:srgbClr val="C00000"/>
              </a:solidFill>
              <a:latin typeface="+mn-lt"/>
              <a:cs typeface="+mn-cs"/>
              <a:sym typeface="Symbol"/>
            </a:endParaRPr>
          </a:p>
          <a:p>
            <a:pPr algn="just" fontAlgn="auto">
              <a:spcBef>
                <a:spcPts val="0"/>
              </a:spcBef>
              <a:spcAft>
                <a:spcPts val="0"/>
              </a:spcAft>
              <a:defRPr/>
            </a:pPr>
            <a:r>
              <a:rPr lang="fr-FR" sz="1700" b="1" dirty="0" smtClean="0">
                <a:solidFill>
                  <a:srgbClr val="C00000"/>
                </a:solidFill>
                <a:latin typeface="Gill Sans MT"/>
                <a:sym typeface="Symbol"/>
              </a:rPr>
              <a:t>perception(AND) </a:t>
            </a:r>
            <a:r>
              <a:rPr lang="fr-FR" sz="1700" b="1" dirty="0" smtClean="0">
                <a:solidFill>
                  <a:srgbClr val="C00000"/>
                </a:solidFill>
                <a:latin typeface="Gill Sans MT"/>
                <a:sym typeface="Wingdings" pitchFamily="2" charset="2"/>
              </a:rPr>
              <a:t></a:t>
            </a:r>
            <a:r>
              <a:rPr lang="fr-FR" sz="1700" b="1" dirty="0" smtClean="0">
                <a:solidFill>
                  <a:srgbClr val="C00000"/>
                </a:solidFill>
                <a:latin typeface="Gill Sans MT"/>
                <a:sym typeface="Symbol"/>
              </a:rPr>
              <a:t> </a:t>
            </a:r>
            <a:r>
              <a:rPr lang="fr-FR" sz="1700" dirty="0" smtClean="0">
                <a:solidFill>
                  <a:srgbClr val="C00000"/>
                </a:solidFill>
                <a:latin typeface="Gill Sans MT"/>
                <a:sym typeface="Symbol"/>
              </a:rPr>
              <a:t>Il prendre la moyen de  de ses branches</a:t>
            </a:r>
          </a:p>
          <a:p>
            <a:pPr algn="just" fontAlgn="auto">
              <a:spcBef>
                <a:spcPts val="0"/>
              </a:spcBef>
              <a:spcAft>
                <a:spcPts val="0"/>
              </a:spcAft>
              <a:defRPr/>
            </a:pPr>
            <a:endParaRPr lang="fr-FR" sz="1700" b="1" dirty="0" smtClean="0">
              <a:solidFill>
                <a:srgbClr val="C00000"/>
              </a:solidFill>
              <a:latin typeface="+mn-lt"/>
              <a:cs typeface="+mn-cs"/>
              <a:sym typeface="Symbol"/>
            </a:endParaRPr>
          </a:p>
          <a:p>
            <a:pPr algn="just" fontAlgn="auto">
              <a:spcBef>
                <a:spcPts val="0"/>
              </a:spcBef>
              <a:spcAft>
                <a:spcPts val="0"/>
              </a:spcAft>
              <a:defRPr/>
            </a:pPr>
            <a:r>
              <a:rPr lang="fr-FR" sz="1700" b="1" dirty="0" smtClean="0">
                <a:solidFill>
                  <a:srgbClr val="C00000"/>
                </a:solidFill>
                <a:latin typeface="Gill Sans MT"/>
                <a:sym typeface="Symbol"/>
              </a:rPr>
              <a:t>perception(NO) </a:t>
            </a:r>
            <a:r>
              <a:rPr lang="fr-FR" sz="1700" b="1" dirty="0" smtClean="0">
                <a:solidFill>
                  <a:srgbClr val="C00000"/>
                </a:solidFill>
                <a:latin typeface="Gill Sans MT"/>
                <a:sym typeface="Wingdings" pitchFamily="2" charset="2"/>
              </a:rPr>
              <a:t></a:t>
            </a:r>
            <a:r>
              <a:rPr lang="fr-FR" sz="1700" b="1" dirty="0" smtClean="0">
                <a:solidFill>
                  <a:srgbClr val="C00000"/>
                </a:solidFill>
                <a:latin typeface="Gill Sans MT"/>
                <a:sym typeface="Symbol"/>
              </a:rPr>
              <a:t> </a:t>
            </a:r>
            <a:r>
              <a:rPr lang="fr-FR" sz="1700" dirty="0" smtClean="0">
                <a:solidFill>
                  <a:srgbClr val="C00000"/>
                </a:solidFill>
                <a:latin typeface="Gill Sans MT"/>
                <a:sym typeface="Symbol"/>
              </a:rPr>
              <a:t>Il prendre -  de sa branche</a:t>
            </a:r>
          </a:p>
          <a:p>
            <a:pPr algn="just" fontAlgn="auto">
              <a:spcBef>
                <a:spcPts val="0"/>
              </a:spcBef>
              <a:spcAft>
                <a:spcPts val="0"/>
              </a:spcAft>
              <a:defRPr/>
            </a:pPr>
            <a:endParaRPr lang="fr-FR" sz="1700" dirty="0" smtClean="0">
              <a:solidFill>
                <a:srgbClr val="C00000"/>
              </a:solidFill>
              <a:latin typeface="Gill Sans MT"/>
              <a:sym typeface="Symbol"/>
            </a:endParaRPr>
          </a:p>
          <a:p>
            <a:pPr algn="just" fontAlgn="auto">
              <a:spcBef>
                <a:spcPts val="0"/>
              </a:spcBef>
              <a:spcAft>
                <a:spcPts val="0"/>
              </a:spcAft>
              <a:defRPr/>
            </a:pPr>
            <a:r>
              <a:rPr lang="fr-FR" sz="1700" b="1" dirty="0" smtClean="0">
                <a:solidFill>
                  <a:srgbClr val="C00000"/>
                </a:solidFill>
                <a:latin typeface="Gill Sans MT"/>
                <a:sym typeface="Symbol"/>
              </a:rPr>
              <a:t>perception(proposition) </a:t>
            </a:r>
            <a:r>
              <a:rPr lang="fr-FR" sz="1700" b="1" dirty="0" smtClean="0">
                <a:solidFill>
                  <a:srgbClr val="C00000"/>
                </a:solidFill>
                <a:latin typeface="Gill Sans MT"/>
                <a:sym typeface="Wingdings" pitchFamily="2" charset="2"/>
              </a:rPr>
              <a:t></a:t>
            </a:r>
            <a:r>
              <a:rPr lang="fr-FR" sz="1700" b="1" dirty="0" smtClean="0">
                <a:solidFill>
                  <a:srgbClr val="C00000"/>
                </a:solidFill>
                <a:latin typeface="Gill Sans MT"/>
                <a:sym typeface="Symbol"/>
              </a:rPr>
              <a:t> </a:t>
            </a:r>
            <a:r>
              <a:rPr lang="fr-FR" sz="1700" dirty="0" smtClean="0">
                <a:solidFill>
                  <a:srgbClr val="C00000"/>
                </a:solidFill>
                <a:latin typeface="Gill Sans MT"/>
                <a:sym typeface="Symbo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99392"/>
            <a:ext cx="7499350" cy="1196975"/>
          </a:xfrm>
        </p:spPr>
        <p:txBody>
          <a:bodyPr>
            <a:normAutofit fontScale="90000"/>
          </a:bodyPr>
          <a:lstStyle/>
          <a:p>
            <a:pPr eaLnBrk="1" fontAlgn="auto" hangingPunct="1">
              <a:spcAft>
                <a:spcPts val="0"/>
              </a:spcAft>
              <a:defRPr/>
            </a:pPr>
            <a:r>
              <a:rPr lang="en-US" dirty="0" smtClean="0">
                <a:solidFill>
                  <a:schemeClr val="tx2">
                    <a:satMod val="130000"/>
                  </a:schemeClr>
                </a:solidFill>
              </a:rPr>
              <a:t>Simplified CESNA</a:t>
            </a:r>
            <a:r>
              <a:rPr lang="fr-FR" dirty="0" smtClean="0">
                <a:solidFill>
                  <a:schemeClr val="tx2">
                    <a:satMod val="130000"/>
                  </a:schemeClr>
                </a:solidFill>
              </a:rPr>
              <a:t> </a:t>
            </a:r>
            <a:br>
              <a:rPr lang="fr-FR" dirty="0" smtClean="0">
                <a:solidFill>
                  <a:schemeClr val="tx2">
                    <a:satMod val="130000"/>
                  </a:schemeClr>
                </a:solidFill>
              </a:rPr>
            </a:br>
            <a:r>
              <a:rPr lang="fr-FR" sz="3200" dirty="0" smtClean="0">
                <a:solidFill>
                  <a:schemeClr val="tx2">
                    <a:satMod val="130000"/>
                  </a:schemeClr>
                </a:solidFill>
              </a:rPr>
              <a:t>Modèle – Perception de l’environnement</a:t>
            </a:r>
            <a:endParaRPr lang="fr-FR" dirty="0">
              <a:solidFill>
                <a:schemeClr val="tx2">
                  <a:satMod val="130000"/>
                </a:schemeClr>
              </a:solidFill>
            </a:endParaRPr>
          </a:p>
        </p:txBody>
      </p:sp>
      <p:sp>
        <p:nvSpPr>
          <p:cNvPr id="6" name="Footer Placeholder 5"/>
          <p:cNvSpPr>
            <a:spLocks noGrp="1"/>
          </p:cNvSpPr>
          <p:nvPr>
            <p:ph type="ftr" sz="quarter" idx="11"/>
          </p:nvPr>
        </p:nvSpPr>
        <p:spPr/>
        <p:txBody>
          <a:bodyPr/>
          <a:lstStyle/>
          <a:p>
            <a:pPr>
              <a:defRPr/>
            </a:pPr>
            <a:r>
              <a:rPr lang="en-US" dirty="0"/>
              <a:t>Guillermo Garcia  - moi@ggarciao.com -</a:t>
            </a:r>
          </a:p>
        </p:txBody>
      </p:sp>
      <p:sp>
        <p:nvSpPr>
          <p:cNvPr id="5" name="Slide Number Placeholder 4"/>
          <p:cNvSpPr>
            <a:spLocks noGrp="1"/>
          </p:cNvSpPr>
          <p:nvPr>
            <p:ph type="sldNum" sz="quarter" idx="12"/>
          </p:nvPr>
        </p:nvSpPr>
        <p:spPr/>
        <p:txBody>
          <a:bodyPr/>
          <a:lstStyle/>
          <a:p>
            <a:pPr>
              <a:defRPr/>
            </a:pPr>
            <a:fld id="{5687C0A8-DEC9-4B5D-BAE8-D76386E7A0B0}" type="slidenum">
              <a:rPr lang="en-US"/>
              <a:pPr>
                <a:defRPr/>
              </a:pPr>
              <a:t>9</a:t>
            </a:fld>
            <a:endParaRPr lang="en-US" dirty="0"/>
          </a:p>
        </p:txBody>
      </p:sp>
      <p:pic>
        <p:nvPicPr>
          <p:cNvPr id="8" name="Picture 2" descr="D:\docs\insa\stage\probleme_de_tournees_de_vehicules\img\Simplified CESNA - Local Perception.png"/>
          <p:cNvPicPr>
            <a:picLocks noChangeAspect="1" noChangeArrowheads="1"/>
          </p:cNvPicPr>
          <p:nvPr/>
        </p:nvPicPr>
        <p:blipFill>
          <a:blip r:embed="rId3" cstate="print"/>
          <a:stretch>
            <a:fillRect/>
          </a:stretch>
        </p:blipFill>
        <p:spPr bwMode="auto">
          <a:xfrm>
            <a:off x="683568" y="1196752"/>
            <a:ext cx="6900663" cy="5256583"/>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2543672" y="1124744"/>
            <a:ext cx="5040560" cy="646331"/>
          </a:xfrm>
          <a:prstGeom prst="rect">
            <a:avLst/>
          </a:prstGeom>
          <a:noFill/>
        </p:spPr>
        <p:txBody>
          <a:bodyPr wrap="square">
            <a:spAutoFit/>
          </a:bodyPr>
          <a:lstStyle/>
          <a:p>
            <a:pPr algn="just" fontAlgn="auto">
              <a:spcBef>
                <a:spcPts val="0"/>
              </a:spcBef>
              <a:spcAft>
                <a:spcPts val="0"/>
              </a:spcAft>
              <a:defRPr/>
            </a:pPr>
            <a:r>
              <a:rPr lang="fr-FR" dirty="0" smtClean="0">
                <a:solidFill>
                  <a:schemeClr val="accent4">
                    <a:lumMod val="75000"/>
                  </a:schemeClr>
                </a:solidFill>
                <a:latin typeface="+mn-lt"/>
                <a:cs typeface="+mn-cs"/>
              </a:rPr>
              <a:t>Processus qui se réalise sur la </a:t>
            </a:r>
            <a:r>
              <a:rPr lang="fr-FR" b="1" dirty="0" smtClean="0">
                <a:solidFill>
                  <a:schemeClr val="accent4">
                    <a:lumMod val="75000"/>
                  </a:schemeClr>
                </a:solidFill>
                <a:latin typeface="+mn-lt"/>
                <a:cs typeface="+mn-cs"/>
              </a:rPr>
              <a:t>Vision Augmentée</a:t>
            </a:r>
          </a:p>
          <a:p>
            <a:pPr algn="just" fontAlgn="auto">
              <a:spcBef>
                <a:spcPts val="0"/>
              </a:spcBef>
              <a:spcAft>
                <a:spcPts val="0"/>
              </a:spcAft>
              <a:defRPr/>
            </a:pPr>
            <a:r>
              <a:rPr lang="fr-FR" dirty="0" smtClean="0">
                <a:solidFill>
                  <a:schemeClr val="accent4">
                    <a:lumMod val="75000"/>
                  </a:schemeClr>
                </a:solidFill>
                <a:latin typeface="+mn-lt"/>
                <a:cs typeface="+mn-cs"/>
              </a:rPr>
              <a:t>(Vision Local + Conflits)</a:t>
            </a:r>
            <a:endParaRPr lang="fr-FR" dirty="0">
              <a:solidFill>
                <a:schemeClr val="accent4">
                  <a:lumMod val="75000"/>
                </a:schemeClr>
              </a:solidFill>
              <a:latin typeface="+mn-lt"/>
              <a:cs typeface="+mn-cs"/>
            </a:endParaRPr>
          </a:p>
        </p:txBody>
      </p:sp>
      <p:sp>
        <p:nvSpPr>
          <p:cNvPr id="9" name="TextBox 8"/>
          <p:cNvSpPr txBox="1"/>
          <p:nvPr/>
        </p:nvSpPr>
        <p:spPr>
          <a:xfrm>
            <a:off x="5592216" y="1656670"/>
            <a:ext cx="3372272" cy="2708434"/>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spcBef>
                <a:spcPts val="0"/>
              </a:spcBef>
              <a:spcAft>
                <a:spcPts val="0"/>
              </a:spcAft>
              <a:defRPr/>
            </a:pPr>
            <a:r>
              <a:rPr lang="fr-FR" sz="1700" b="1" dirty="0" smtClean="0">
                <a:solidFill>
                  <a:srgbClr val="C00000"/>
                </a:solidFill>
                <a:latin typeface="+mn-lt"/>
                <a:cs typeface="+mn-cs"/>
                <a:sym typeface="Symbol"/>
              </a:rPr>
              <a:t>perception(XOR) </a:t>
            </a:r>
            <a:r>
              <a:rPr lang="fr-FR" sz="1700" b="1" dirty="0" smtClean="0">
                <a:solidFill>
                  <a:srgbClr val="C00000"/>
                </a:solidFill>
                <a:latin typeface="+mn-lt"/>
                <a:cs typeface="+mn-cs"/>
                <a:sym typeface="Wingdings" pitchFamily="2" charset="2"/>
              </a:rPr>
              <a:t> </a:t>
            </a:r>
            <a:r>
              <a:rPr lang="fr-FR" sz="1700" dirty="0" smtClean="0">
                <a:solidFill>
                  <a:srgbClr val="C00000"/>
                </a:solidFill>
                <a:latin typeface="+mn-lt"/>
                <a:cs typeface="+mn-cs"/>
                <a:sym typeface="Wingdings" pitchFamily="2" charset="2"/>
              </a:rPr>
              <a:t>Il prendre le </a:t>
            </a:r>
            <a:r>
              <a:rPr lang="fr-FR" sz="1700" dirty="0" smtClean="0">
                <a:solidFill>
                  <a:srgbClr val="C00000"/>
                </a:solidFill>
                <a:latin typeface="+mn-lt"/>
                <a:cs typeface="+mn-cs"/>
                <a:sym typeface="Symbol"/>
              </a:rPr>
              <a:t> maximum de ses branches</a:t>
            </a:r>
            <a:endParaRPr lang="fr-FR" sz="1700" b="1" dirty="0" smtClean="0">
              <a:solidFill>
                <a:srgbClr val="C00000"/>
              </a:solidFill>
              <a:latin typeface="+mn-lt"/>
              <a:cs typeface="+mn-cs"/>
              <a:sym typeface="Symbol"/>
            </a:endParaRPr>
          </a:p>
          <a:p>
            <a:pPr algn="just" fontAlgn="auto">
              <a:spcBef>
                <a:spcPts val="0"/>
              </a:spcBef>
              <a:spcAft>
                <a:spcPts val="0"/>
              </a:spcAft>
              <a:defRPr/>
            </a:pPr>
            <a:endParaRPr lang="fr-FR" sz="1700" b="1" dirty="0" smtClean="0">
              <a:solidFill>
                <a:srgbClr val="C00000"/>
              </a:solidFill>
              <a:latin typeface="+mn-lt"/>
              <a:cs typeface="+mn-cs"/>
              <a:sym typeface="Symbol"/>
            </a:endParaRPr>
          </a:p>
          <a:p>
            <a:pPr algn="just" fontAlgn="auto">
              <a:spcBef>
                <a:spcPts val="0"/>
              </a:spcBef>
              <a:spcAft>
                <a:spcPts val="0"/>
              </a:spcAft>
              <a:defRPr/>
            </a:pPr>
            <a:r>
              <a:rPr lang="fr-FR" sz="1700" b="1" dirty="0" smtClean="0">
                <a:solidFill>
                  <a:srgbClr val="C00000"/>
                </a:solidFill>
                <a:latin typeface="Gill Sans MT"/>
                <a:sym typeface="Symbol"/>
              </a:rPr>
              <a:t>perception(AND) </a:t>
            </a:r>
            <a:r>
              <a:rPr lang="fr-FR" sz="1700" b="1" dirty="0" smtClean="0">
                <a:solidFill>
                  <a:srgbClr val="C00000"/>
                </a:solidFill>
                <a:latin typeface="Gill Sans MT"/>
                <a:sym typeface="Wingdings" pitchFamily="2" charset="2"/>
              </a:rPr>
              <a:t></a:t>
            </a:r>
            <a:r>
              <a:rPr lang="fr-FR" sz="1700" b="1" dirty="0" smtClean="0">
                <a:solidFill>
                  <a:srgbClr val="C00000"/>
                </a:solidFill>
                <a:latin typeface="Gill Sans MT"/>
                <a:sym typeface="Symbol"/>
              </a:rPr>
              <a:t> </a:t>
            </a:r>
            <a:r>
              <a:rPr lang="fr-FR" sz="1700" dirty="0" smtClean="0">
                <a:solidFill>
                  <a:srgbClr val="C00000"/>
                </a:solidFill>
                <a:latin typeface="Gill Sans MT"/>
                <a:sym typeface="Symbol"/>
              </a:rPr>
              <a:t>Il prendre la moyen de  de ses branches</a:t>
            </a:r>
          </a:p>
          <a:p>
            <a:pPr algn="just" fontAlgn="auto">
              <a:spcBef>
                <a:spcPts val="0"/>
              </a:spcBef>
              <a:spcAft>
                <a:spcPts val="0"/>
              </a:spcAft>
              <a:defRPr/>
            </a:pPr>
            <a:endParaRPr lang="fr-FR" sz="1700" b="1" dirty="0" smtClean="0">
              <a:solidFill>
                <a:srgbClr val="C00000"/>
              </a:solidFill>
              <a:latin typeface="+mn-lt"/>
              <a:cs typeface="+mn-cs"/>
              <a:sym typeface="Symbol"/>
            </a:endParaRPr>
          </a:p>
          <a:p>
            <a:pPr algn="just" fontAlgn="auto">
              <a:spcBef>
                <a:spcPts val="0"/>
              </a:spcBef>
              <a:spcAft>
                <a:spcPts val="0"/>
              </a:spcAft>
              <a:defRPr/>
            </a:pPr>
            <a:r>
              <a:rPr lang="fr-FR" sz="1700" b="1" dirty="0" smtClean="0">
                <a:solidFill>
                  <a:srgbClr val="C00000"/>
                </a:solidFill>
                <a:latin typeface="Gill Sans MT"/>
                <a:sym typeface="Symbol"/>
              </a:rPr>
              <a:t>perception(NO) </a:t>
            </a:r>
            <a:r>
              <a:rPr lang="fr-FR" sz="1700" b="1" dirty="0" smtClean="0">
                <a:solidFill>
                  <a:srgbClr val="C00000"/>
                </a:solidFill>
                <a:latin typeface="Gill Sans MT"/>
                <a:sym typeface="Wingdings" pitchFamily="2" charset="2"/>
              </a:rPr>
              <a:t></a:t>
            </a:r>
            <a:r>
              <a:rPr lang="fr-FR" sz="1700" b="1" dirty="0" smtClean="0">
                <a:solidFill>
                  <a:srgbClr val="C00000"/>
                </a:solidFill>
                <a:latin typeface="Gill Sans MT"/>
                <a:sym typeface="Symbol"/>
              </a:rPr>
              <a:t> </a:t>
            </a:r>
            <a:r>
              <a:rPr lang="fr-FR" sz="1700" dirty="0" smtClean="0">
                <a:solidFill>
                  <a:srgbClr val="C00000"/>
                </a:solidFill>
                <a:latin typeface="Gill Sans MT"/>
                <a:sym typeface="Symbol"/>
              </a:rPr>
              <a:t>Il prendre -  de sa branche</a:t>
            </a:r>
          </a:p>
          <a:p>
            <a:pPr algn="just" fontAlgn="auto">
              <a:spcBef>
                <a:spcPts val="0"/>
              </a:spcBef>
              <a:spcAft>
                <a:spcPts val="0"/>
              </a:spcAft>
              <a:defRPr/>
            </a:pPr>
            <a:endParaRPr lang="fr-FR" sz="1700" dirty="0" smtClean="0">
              <a:solidFill>
                <a:srgbClr val="C00000"/>
              </a:solidFill>
              <a:latin typeface="Gill Sans MT"/>
              <a:sym typeface="Symbol"/>
            </a:endParaRPr>
          </a:p>
          <a:p>
            <a:pPr algn="just" fontAlgn="auto">
              <a:spcBef>
                <a:spcPts val="0"/>
              </a:spcBef>
              <a:spcAft>
                <a:spcPts val="0"/>
              </a:spcAft>
              <a:defRPr/>
            </a:pPr>
            <a:r>
              <a:rPr lang="fr-FR" sz="1700" b="1" dirty="0" smtClean="0">
                <a:solidFill>
                  <a:srgbClr val="C00000"/>
                </a:solidFill>
                <a:latin typeface="Gill Sans MT"/>
                <a:sym typeface="Symbol"/>
              </a:rPr>
              <a:t>perception(proposition) </a:t>
            </a:r>
            <a:r>
              <a:rPr lang="fr-FR" sz="1700" b="1" dirty="0" smtClean="0">
                <a:solidFill>
                  <a:srgbClr val="C00000"/>
                </a:solidFill>
                <a:latin typeface="Gill Sans MT"/>
                <a:sym typeface="Wingdings" pitchFamily="2" charset="2"/>
              </a:rPr>
              <a:t></a:t>
            </a:r>
            <a:r>
              <a:rPr lang="fr-FR" sz="1700" b="1" dirty="0" smtClean="0">
                <a:solidFill>
                  <a:srgbClr val="C00000"/>
                </a:solidFill>
                <a:latin typeface="Gill Sans MT"/>
                <a:sym typeface="Symbol"/>
              </a:rPr>
              <a:t> </a:t>
            </a:r>
            <a:r>
              <a:rPr lang="fr-FR" sz="1700" dirty="0" smtClean="0">
                <a:solidFill>
                  <a:srgbClr val="C00000"/>
                </a:solidFill>
                <a:latin typeface="Gill Sans MT"/>
                <a:sym typeface="Symbol"/>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3746</TotalTime>
  <Words>1598</Words>
  <Application>Microsoft Office PowerPoint</Application>
  <PresentationFormat>Affichage à l'écran (4:3)</PresentationFormat>
  <Paragraphs>300</Paragraphs>
  <Slides>32</Slides>
  <Notes>32</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Thème Office</vt:lpstr>
      <vt:lpstr>Simplified CESNA Méta heuristique distribué et décentralisé pour résoudre les problèmes de décision</vt:lpstr>
      <vt:lpstr>Simplified CESNA  Modèle – Vision Local</vt:lpstr>
      <vt:lpstr>Simplified CESNA  Modèle – Vision Local</vt:lpstr>
      <vt:lpstr>Simplified CESNA  Modèle – Vision Local</vt:lpstr>
      <vt:lpstr>Simplified CESNA  Modèle – Vision Globale</vt:lpstr>
      <vt:lpstr>Simplified CESNA  Modèle – Vision Globale</vt:lpstr>
      <vt:lpstr>Simplified CESNA  Modèle – Cycle de vie du Système</vt:lpstr>
      <vt:lpstr>Simplified CESNA  Modèle – Perception de l’environnement</vt:lpstr>
      <vt:lpstr>Simplified CESNA  Modèle – Perception de l’environnement</vt:lpstr>
      <vt:lpstr>Simplified CESNA  Modèle – Perception de l’environnement</vt:lpstr>
      <vt:lpstr>Simplified CESNA  Modèle – Influence sur l’environnement</vt:lpstr>
      <vt:lpstr>Simplified CESNA  Modèle – Influence sur l’environnement</vt:lpstr>
      <vt:lpstr>Simplified CESNA  Modèle – Influence sur l’environnement</vt:lpstr>
      <vt:lpstr>Simplified CESNA  Modèle – Influence sur l’environnement</vt:lpstr>
      <vt:lpstr>Simplified CESNA  Modèle – Influence sur l’environnement</vt:lpstr>
      <vt:lpstr>Simplified CESNA  Modèle – Influence sur l’environnement</vt:lpstr>
      <vt:lpstr>Simplified CESNA  Modèle – Satisfaction d’un agent</vt:lpstr>
      <vt:lpstr>Simplified CESNA  Modèle – Satisfaction d’un agent</vt:lpstr>
      <vt:lpstr>Simplified CESNA  Modèle – Génération de propositions</vt:lpstr>
      <vt:lpstr>Simplified CESNA  Modèle – Génération de propositions</vt:lpstr>
      <vt:lpstr>Simplified CESNA  Modèle – Génération de propositions</vt:lpstr>
      <vt:lpstr>Simplified CESNA  Modèle – Génération de propositions</vt:lpstr>
      <vt:lpstr>Simplified CESNA  Modèle – Génération de propositions</vt:lpstr>
      <vt:lpstr>Simplified CESNA  Modèle – Génération de propositions</vt:lpstr>
      <vt:lpstr>Débat</vt:lpstr>
      <vt:lpstr>Débat</vt:lpstr>
      <vt:lpstr>Débat</vt:lpstr>
      <vt:lpstr>Débat</vt:lpstr>
      <vt:lpstr>Débat</vt:lpstr>
      <vt:lpstr>Débat</vt:lpstr>
      <vt:lpstr>Débat</vt:lpstr>
      <vt:lpstr>Débat</vt:lpstr>
    </vt:vector>
  </TitlesOfParts>
  <Company>ggarciao.com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Guillermo Garcia</dc:creator>
  <cp:lastModifiedBy>kevin espenel</cp:lastModifiedBy>
  <cp:revision>301</cp:revision>
  <dcterms:created xsi:type="dcterms:W3CDTF">2010-10-25T08:32:01Z</dcterms:created>
  <dcterms:modified xsi:type="dcterms:W3CDTF">2015-03-17T10:15:08Z</dcterms:modified>
</cp:coreProperties>
</file>