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460" r:id="rId3"/>
    <p:sldId id="350" r:id="rId4"/>
    <p:sldId id="357" r:id="rId5"/>
    <p:sldId id="358" r:id="rId6"/>
    <p:sldId id="360" r:id="rId7"/>
    <p:sldId id="429" r:id="rId8"/>
    <p:sldId id="418" r:id="rId9"/>
    <p:sldId id="419" r:id="rId10"/>
    <p:sldId id="420" r:id="rId11"/>
    <p:sldId id="421" r:id="rId12"/>
    <p:sldId id="422" r:id="rId13"/>
    <p:sldId id="423" r:id="rId14"/>
    <p:sldId id="433" r:id="rId15"/>
    <p:sldId id="369" r:id="rId16"/>
    <p:sldId id="370" r:id="rId17"/>
    <p:sldId id="434" r:id="rId18"/>
    <p:sldId id="440" r:id="rId19"/>
    <p:sldId id="441" r:id="rId20"/>
    <p:sldId id="442" r:id="rId21"/>
    <p:sldId id="446" r:id="rId22"/>
    <p:sldId id="450" r:id="rId23"/>
    <p:sldId id="455" r:id="rId24"/>
    <p:sldId id="456" r:id="rId25"/>
    <p:sldId id="457" r:id="rId26"/>
    <p:sldId id="458" r:id="rId27"/>
    <p:sldId id="459" r:id="rId28"/>
    <p:sldId id="461" r:id="rId29"/>
    <p:sldId id="361" r:id="rId30"/>
    <p:sldId id="464" r:id="rId31"/>
    <p:sldId id="462" r:id="rId32"/>
    <p:sldId id="467" r:id="rId33"/>
    <p:sldId id="470" r:id="rId34"/>
    <p:sldId id="468" r:id="rId35"/>
    <p:sldId id="497" r:id="rId36"/>
    <p:sldId id="498" r:id="rId37"/>
    <p:sldId id="499" r:id="rId38"/>
    <p:sldId id="500" r:id="rId39"/>
    <p:sldId id="501" r:id="rId40"/>
    <p:sldId id="502" r:id="rId41"/>
    <p:sldId id="503" r:id="rId42"/>
    <p:sldId id="471" r:id="rId43"/>
    <p:sldId id="469" r:id="rId44"/>
    <p:sldId id="504" r:id="rId45"/>
    <p:sldId id="472" r:id="rId46"/>
    <p:sldId id="477" r:id="rId47"/>
    <p:sldId id="478" r:id="rId48"/>
    <p:sldId id="481" r:id="rId49"/>
    <p:sldId id="482" r:id="rId50"/>
    <p:sldId id="480" r:id="rId51"/>
    <p:sldId id="487" r:id="rId52"/>
    <p:sldId id="505" r:id="rId53"/>
    <p:sldId id="483" r:id="rId54"/>
    <p:sldId id="486" r:id="rId55"/>
    <p:sldId id="490" r:id="rId56"/>
    <p:sldId id="488" r:id="rId57"/>
    <p:sldId id="495" r:id="rId58"/>
    <p:sldId id="496" r:id="rId59"/>
    <p:sldId id="491" r:id="rId60"/>
    <p:sldId id="492" r:id="rId61"/>
    <p:sldId id="493" r:id="rId62"/>
    <p:sldId id="494" r:id="rId63"/>
    <p:sldId id="484" r:id="rId64"/>
    <p:sldId id="444" r:id="rId6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4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C8074-5957-48F0-9BE3-09BE6E7157FA}" type="datetimeFigureOut">
              <a:rPr lang="fr-FR" smtClean="0"/>
              <a:t>25/01/2013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0F1E3-6BFD-4CA1-B0AC-9F39676A7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07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F1E3-6BFD-4CA1-B0AC-9F39676A776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64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25/01/2013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25/01/2013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25/01/2013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25/01/2013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fb2.choozon.net/facebookData/oneUse" TargetMode="External"/><Relationship Id="rId2" Type="http://schemas.openxmlformats.org/officeDocument/2006/relationships/hyperlink" Target="http://fb.choozon.net/facebookData/consen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 recommendation based on user extracted profile and social  context from social networks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39"/>
            <a:ext cx="3114675" cy="76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89" y="231419"/>
            <a:ext cx="1220195" cy="72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4.bp.blogspot.com/-Lm6-DAR_Vkg/TfuN1IZRSfI/AAAAAAAAAOw/v83XEd39M_4/s1600/shutterstock_20543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717032"/>
            <a:ext cx="1052557" cy="132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User-User Collaborative filtering (-)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Sparse data </a:t>
            </a:r>
            <a:r>
              <a:rPr lang="en-US" dirty="0" smtClean="0">
                <a:sym typeface="Wingdings" pitchFamily="2" charset="2"/>
              </a:rPr>
              <a:t> no real time update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Poorly suited for providing recommendation for users that have unusual tastes.</a:t>
            </a:r>
            <a:endParaRPr lang="fr-FR" sz="2400" dirty="0"/>
          </a:p>
          <a:p>
            <a:pPr lvl="0"/>
            <a:r>
              <a:rPr lang="en-US" dirty="0" smtClean="0"/>
              <a:t>No mechanism for favoring items that are currently « hot seller » </a:t>
            </a:r>
            <a:endParaRPr lang="fr-FR" sz="2400" dirty="0"/>
          </a:p>
          <a:p>
            <a:r>
              <a:rPr lang="en-US" dirty="0" smtClean="0"/>
              <a:t>No mechanism for recognizing that user is searching for a particular item type or category of items.</a:t>
            </a:r>
            <a:r>
              <a:rPr lang="fr-FR" dirty="0"/>
              <a:t> </a:t>
            </a:r>
          </a:p>
          <a:p>
            <a:pPr marL="0" indent="0" algn="r">
              <a:buNone/>
            </a:pPr>
            <a:r>
              <a:rPr lang="fr-FR" sz="2300" dirty="0" smtClean="0"/>
              <a:t>Amazon </a:t>
            </a:r>
            <a:r>
              <a:rPr lang="fr-FR" sz="2300" dirty="0"/>
              <a:t>patent 2006</a:t>
            </a:r>
          </a:p>
          <a:p>
            <a:pPr lvl="0"/>
            <a:endParaRPr lang="en-US" dirty="0" smtClean="0"/>
          </a:p>
          <a:p>
            <a:r>
              <a:rPr lang="en-US" b="1" dirty="0"/>
              <a:t>Cold start problem.</a:t>
            </a:r>
          </a:p>
          <a:p>
            <a:pPr lvl="0"/>
            <a:r>
              <a:rPr lang="en-US" b="1" dirty="0" smtClean="0"/>
              <a:t>The user is recommended like totally similar users. </a:t>
            </a:r>
          </a:p>
          <a:p>
            <a:pPr lvl="0"/>
            <a:r>
              <a:rPr lang="en-US" b="1" dirty="0" smtClean="0"/>
              <a:t>No context recommendation at all.</a:t>
            </a:r>
          </a:p>
        </p:txBody>
      </p:sp>
    </p:spTree>
    <p:extLst>
      <p:ext uri="{BB962C8B-B14F-4D97-AF65-F5344CB8AC3E}">
        <p14:creationId xmlns:p14="http://schemas.microsoft.com/office/powerpoint/2010/main" val="25030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Item_Item</a:t>
            </a:r>
            <a:r>
              <a:rPr lang="en-US" dirty="0" smtClean="0"/>
              <a:t> </a:t>
            </a:r>
            <a:r>
              <a:rPr lang="en-US" dirty="0"/>
              <a:t>CF </a:t>
            </a:r>
            <a:r>
              <a:rPr lang="en-US" dirty="0" smtClean="0"/>
              <a:t>(amazon 2006)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I-I</a:t>
            </a:r>
            <a:r>
              <a:rPr lang="en-US" dirty="0"/>
              <a:t>: Relies on the collected information about the items, based on users actions, so the items tend to be similar, viewed </a:t>
            </a:r>
            <a:r>
              <a:rPr lang="en-US" dirty="0" err="1"/>
              <a:t>togather</a:t>
            </a:r>
            <a:r>
              <a:rPr lang="en-US" dirty="0"/>
              <a:t>, bought together…</a:t>
            </a:r>
          </a:p>
          <a:p>
            <a:endParaRPr lang="en-US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Picture 2" descr="http://1.bp.blogspot.com/-zB7feVat6ig/UFnRHKWylKI/AAAAAAAAAIk/qOli_O9D0H0/s1600/post-0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2350"/>
            <a:ext cx="5721102" cy="328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Item-Item Collaborative </a:t>
            </a:r>
            <a:r>
              <a:rPr lang="fr-FR" dirty="0" err="1" smtClean="0"/>
              <a:t>filtering</a:t>
            </a:r>
            <a:r>
              <a:rPr lang="fr-FR" dirty="0" smtClean="0"/>
              <a:t> (-)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Sparse data (less than User-user): </a:t>
            </a:r>
            <a:r>
              <a:rPr lang="en-US" dirty="0">
                <a:sym typeface="Wingdings" pitchFamily="2" charset="2"/>
              </a:rPr>
              <a:t>no real time update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don’t get very much diversity or surprise in item-to-item recommendations, so recommendations tend to be kind of “obvious” and boring.</a:t>
            </a:r>
          </a:p>
          <a:p>
            <a:pPr marL="0" indent="0">
              <a:buNone/>
            </a:pPr>
            <a:r>
              <a:rPr lang="en-US" sz="1700" b="1" dirty="0" smtClean="0"/>
              <a:t>Edwin Chen </a:t>
            </a:r>
            <a:r>
              <a:rPr lang="en-US" sz="1700" dirty="0" smtClean="0"/>
              <a:t>Data scientist at Twitter. Previously math and linguistics at MIT, quantitative trading at </a:t>
            </a:r>
            <a:r>
              <a:rPr lang="en-US" sz="1700" dirty="0" err="1" smtClean="0"/>
              <a:t>Clarium</a:t>
            </a:r>
            <a:r>
              <a:rPr lang="en-US" sz="1700" dirty="0" smtClean="0"/>
              <a:t> Capital. Feb 15th, 2011 </a:t>
            </a:r>
          </a:p>
          <a:p>
            <a:r>
              <a:rPr lang="en-US" b="1" dirty="0"/>
              <a:t>Cold start problem</a:t>
            </a:r>
          </a:p>
          <a:p>
            <a:r>
              <a:rPr lang="en-US" b="1" dirty="0"/>
              <a:t>As user is not there </a:t>
            </a:r>
            <a:r>
              <a:rPr lang="en-US" b="1" dirty="0">
                <a:sym typeface="Wingdings" pitchFamily="2" charset="2"/>
              </a:rPr>
              <a:t> no </a:t>
            </a:r>
            <a:r>
              <a:rPr lang="en-US" b="1" dirty="0" smtClean="0">
                <a:sym typeface="Wingdings" pitchFamily="2" charset="2"/>
              </a:rPr>
              <a:t>context or role.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385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Content </a:t>
            </a:r>
            <a:r>
              <a:rPr lang="fr-FR" dirty="0" err="1" smtClean="0"/>
              <a:t>based</a:t>
            </a:r>
            <a:r>
              <a:rPr lang="fr-FR" dirty="0" smtClean="0"/>
              <a:t> solutions (</a:t>
            </a:r>
            <a:r>
              <a:rPr lang="fr-FR" dirty="0" err="1" smtClean="0"/>
              <a:t>ref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Based</a:t>
            </a:r>
            <a:r>
              <a:rPr lang="fr-FR" dirty="0" smtClean="0"/>
              <a:t> on the content of a resource to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items (CSP). </a:t>
            </a:r>
          </a:p>
          <a:p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dirty="0" err="1" smtClean="0"/>
              <a:t>combination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CF to </a:t>
            </a:r>
            <a:r>
              <a:rPr lang="fr-FR" dirty="0" err="1" smtClean="0"/>
              <a:t>offer</a:t>
            </a:r>
            <a:r>
              <a:rPr lang="fr-FR" dirty="0" smtClean="0"/>
              <a:t> </a:t>
            </a:r>
            <a:r>
              <a:rPr lang="fr-FR" dirty="0" err="1" smtClean="0"/>
              <a:t>recommendation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5" descr="http://www.newyorker.com/online/blogs/photobooth/Books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8484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74053"/>
            <a:ext cx="1945704" cy="277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97792"/>
            <a:ext cx="3535660" cy="273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2125216" y="4509120"/>
            <a:ext cx="16546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195736" y="47251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Similar</a:t>
            </a:r>
            <a:r>
              <a:rPr lang="fr-FR" dirty="0" smtClean="0"/>
              <a:t> items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err="1">
                <a:sym typeface="Wingdings" pitchFamily="2" charset="2"/>
              </a:rPr>
              <a:t>S</a:t>
            </a:r>
            <a:r>
              <a:rPr lang="fr-FR" dirty="0" err="1" smtClean="0">
                <a:sym typeface="Wingdings" pitchFamily="2" charset="2"/>
              </a:rPr>
              <a:t>imilar</a:t>
            </a:r>
            <a:r>
              <a:rPr lang="fr-FR" dirty="0" smtClean="0">
                <a:sym typeface="Wingdings" pitchFamily="2" charset="2"/>
              </a:rPr>
              <a:t> ratings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09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aim</a:t>
            </a:r>
            <a:r>
              <a:rPr lang="fr-FR" dirty="0" smtClean="0"/>
              <a:t> to </a:t>
            </a:r>
            <a:r>
              <a:rPr lang="fr-FR" dirty="0" err="1" smtClean="0"/>
              <a:t>overcome</a:t>
            </a:r>
            <a:r>
              <a:rPr lang="fr-FR" dirty="0" smtClean="0"/>
              <a:t> the </a:t>
            </a:r>
            <a:r>
              <a:rPr lang="fr-FR" b="1" dirty="0" smtClean="0"/>
              <a:t>cold </a:t>
            </a:r>
            <a:r>
              <a:rPr lang="fr-FR" b="1" dirty="0" err="1" smtClean="0"/>
              <a:t>start</a:t>
            </a:r>
            <a:r>
              <a:rPr lang="fr-FR" dirty="0" smtClean="0"/>
              <a:t> of the user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And to </a:t>
            </a:r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b="1" dirty="0" err="1" smtClean="0"/>
              <a:t>roles</a:t>
            </a:r>
            <a:r>
              <a:rPr lang="fr-FR" dirty="0" smtClean="0"/>
              <a:t>, </a:t>
            </a:r>
            <a:r>
              <a:rPr lang="en-US" b="1" dirty="0" smtClean="0"/>
              <a:t>interest</a:t>
            </a:r>
            <a:r>
              <a:rPr lang="en-US" dirty="0"/>
              <a:t>, </a:t>
            </a:r>
            <a:r>
              <a:rPr lang="en-US" b="1" dirty="0" smtClean="0"/>
              <a:t>profiles</a:t>
            </a:r>
            <a:r>
              <a:rPr lang="en-US" dirty="0"/>
              <a:t>, </a:t>
            </a:r>
            <a:r>
              <a:rPr lang="en-US" b="1" dirty="0"/>
              <a:t>shopping</a:t>
            </a:r>
            <a:r>
              <a:rPr lang="en-US" dirty="0"/>
              <a:t> </a:t>
            </a:r>
            <a:r>
              <a:rPr lang="en-US" b="1" dirty="0"/>
              <a:t>preferences</a:t>
            </a:r>
            <a:r>
              <a:rPr lang="en-US" dirty="0"/>
              <a:t>, </a:t>
            </a:r>
            <a:r>
              <a:rPr lang="en-US" b="1" dirty="0" smtClean="0"/>
              <a:t>context, social context </a:t>
            </a:r>
            <a:r>
              <a:rPr lang="en-US" dirty="0" smtClean="0"/>
              <a:t> in the recommendation process</a:t>
            </a:r>
            <a:endParaRPr lang="fr-FR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7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profile and 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80801" y="1700808"/>
            <a:ext cx="7507623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User profile (</a:t>
            </a:r>
            <a:r>
              <a:rPr lang="en-US" sz="2000" b="1" dirty="0" err="1" smtClean="0"/>
              <a:t>Brusilovsky</a:t>
            </a:r>
            <a:r>
              <a:rPr lang="en-US" sz="2000" b="1" dirty="0" smtClean="0"/>
              <a:t> 07):</a:t>
            </a:r>
          </a:p>
          <a:p>
            <a:pPr algn="ctr"/>
            <a:r>
              <a:rPr lang="en-US" sz="2000" dirty="0" smtClean="0"/>
              <a:t>             </a:t>
            </a:r>
            <a:r>
              <a:rPr lang="en-US" sz="2000" b="1" dirty="0" smtClean="0"/>
              <a:t>Knowledge, Background, </a:t>
            </a:r>
            <a:r>
              <a:rPr lang="en-US" sz="2000" dirty="0" smtClean="0"/>
              <a:t>Goals,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b="1" dirty="0"/>
              <a:t>Individual </a:t>
            </a:r>
            <a:r>
              <a:rPr lang="en-US" sz="2000" b="1" dirty="0" smtClean="0"/>
              <a:t>traits,</a:t>
            </a:r>
            <a:r>
              <a:rPr lang="en-US" sz="2000" b="1" dirty="0"/>
              <a:t> </a:t>
            </a:r>
            <a:r>
              <a:rPr lang="en-US" sz="2000" dirty="0" smtClean="0"/>
              <a:t>Interest. </a:t>
            </a:r>
            <a:endParaRPr lang="en-US" sz="2000" b="1" dirty="0"/>
          </a:p>
          <a:p>
            <a:pPr algn="ctr"/>
            <a:r>
              <a:rPr lang="en-US" sz="2000" b="1" dirty="0" smtClean="0"/>
              <a:t>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27" y="1844824"/>
            <a:ext cx="198622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915704" y="4022932"/>
            <a:ext cx="7507623" cy="25744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Context (</a:t>
            </a:r>
            <a:r>
              <a:rPr lang="en-US" sz="2000" b="1" dirty="0" err="1" smtClean="0"/>
              <a:t>Dey</a:t>
            </a:r>
            <a:r>
              <a:rPr lang="en-US" sz="2000" b="1" dirty="0" smtClean="0"/>
              <a:t> 2000): </a:t>
            </a:r>
          </a:p>
          <a:p>
            <a:pPr algn="ctr"/>
            <a:r>
              <a:rPr lang="en-US" sz="2000" dirty="0" smtClean="0"/>
              <a:t>	          Context </a:t>
            </a:r>
            <a:r>
              <a:rPr lang="en-US" sz="2000" dirty="0"/>
              <a:t>is any information that can be used to </a:t>
            </a:r>
            <a:r>
              <a:rPr lang="en-US" sz="2000" dirty="0" smtClean="0"/>
              <a:t>                        		characterize the situation </a:t>
            </a:r>
            <a:r>
              <a:rPr lang="en-US" sz="2000" dirty="0"/>
              <a:t>of an entity. An entity is a person, place, or </a:t>
            </a:r>
            <a:r>
              <a:rPr lang="en-US" sz="2000" dirty="0" smtClean="0"/>
              <a:t>including </a:t>
            </a:r>
            <a:r>
              <a:rPr lang="en-US" sz="2000" dirty="0"/>
              <a:t>the user and applications themselves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 smtClean="0"/>
              <a:t>Context elements: ???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1751"/>
            <a:ext cx="1587170" cy="118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3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</a:t>
            </a:r>
            <a:r>
              <a:rPr lang="fr-FR" dirty="0" smtClean="0"/>
              <a:t>ontext awareness and social 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915704" y="4457569"/>
            <a:ext cx="7507623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		Social context (Sur 2009): </a:t>
            </a:r>
          </a:p>
          <a:p>
            <a:pPr algn="ctr"/>
            <a:r>
              <a:rPr lang="en-US" sz="2000" dirty="0"/>
              <a:t> </a:t>
            </a:r>
            <a:r>
              <a:rPr lang="en-US" sz="2000" dirty="0" smtClean="0"/>
              <a:t>  		the part of context related to the relation with others.</a:t>
            </a:r>
          </a:p>
          <a:p>
            <a:pPr algn="ctr"/>
            <a:r>
              <a:rPr lang="en-US" sz="2000" dirty="0" smtClean="0"/>
              <a:t>The most difficult to deal with. </a:t>
            </a:r>
          </a:p>
          <a:p>
            <a:pPr algn="ctr"/>
            <a:r>
              <a:rPr lang="en-US" sz="2000" b="1" dirty="0" smtClean="0"/>
              <a:t>	  	Most context aware application are locational ones</a:t>
            </a:r>
          </a:p>
          <a:p>
            <a:pPr algn="ctr"/>
            <a:r>
              <a:rPr lang="en-US" sz="2000" b="1" dirty="0" smtClean="0"/>
              <a:t>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15704" y="1700808"/>
            <a:ext cx="7507623" cy="25744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		Context awareness (</a:t>
            </a:r>
            <a:r>
              <a:rPr lang="en-US" sz="2000" b="1" dirty="0" err="1" smtClean="0"/>
              <a:t>Dey</a:t>
            </a:r>
            <a:r>
              <a:rPr lang="en-US" sz="2000" b="1" dirty="0" smtClean="0"/>
              <a:t> 2000): </a:t>
            </a:r>
          </a:p>
          <a:p>
            <a:pPr algn="ctr"/>
            <a:r>
              <a:rPr lang="en-US" sz="2000" dirty="0" smtClean="0"/>
              <a:t>		   is the application that takes into consideration       		the context like location, time, weather… </a:t>
            </a:r>
          </a:p>
        </p:txBody>
      </p:sp>
      <p:pic>
        <p:nvPicPr>
          <p:cNvPr id="8" name="Picture 2" descr="http://smartblogs.com/wp-content/uploads/2011/05/re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88" y="4723289"/>
            <a:ext cx="183864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95930"/>
            <a:ext cx="211596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9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to (</a:t>
            </a:r>
            <a:r>
              <a:rPr lang="fr-FR" dirty="0" err="1" smtClean="0"/>
              <a:t>Role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[Xu 11, www]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recommendation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respect the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roles</a:t>
            </a:r>
            <a:r>
              <a:rPr lang="fr-FR" dirty="0"/>
              <a:t> of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clustering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(CF). </a:t>
            </a:r>
            <a:endParaRPr lang="fr-FR" dirty="0"/>
          </a:p>
          <a:p>
            <a:pPr lvl="1"/>
            <a:r>
              <a:rPr lang="fr-FR" dirty="0" err="1" smtClean="0"/>
              <a:t>facet</a:t>
            </a:r>
            <a:r>
              <a:rPr lang="fr-FR" dirty="0" smtClean="0"/>
              <a:t> </a:t>
            </a:r>
            <a:r>
              <a:rPr lang="fr-FR" dirty="0" err="1"/>
              <a:t>based</a:t>
            </a:r>
            <a:r>
              <a:rPr lang="fr-FR" dirty="0"/>
              <a:t> collaborative </a:t>
            </a:r>
            <a:r>
              <a:rPr lang="fr-FR" dirty="0" err="1" smtClean="0"/>
              <a:t>filtering</a:t>
            </a:r>
            <a:r>
              <a:rPr lang="fr-FR" dirty="0" smtClean="0"/>
              <a:t>: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/>
              <a:t>sub</a:t>
            </a:r>
            <a:r>
              <a:rPr lang="fr-FR" dirty="0"/>
              <a:t> clusters of </a:t>
            </a:r>
            <a:r>
              <a:rPr lang="fr-FR" dirty="0" err="1" smtClean="0"/>
              <a:t>users</a:t>
            </a:r>
            <a:r>
              <a:rPr lang="fr-FR" dirty="0" smtClean="0"/>
              <a:t>. 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itchFamily="2" charset="2"/>
              </a:rPr>
              <a:t>But  </a:t>
            </a:r>
            <a:r>
              <a:rPr lang="fr-FR" b="1" dirty="0" err="1" smtClean="0">
                <a:sym typeface="Wingdings" pitchFamily="2" charset="2"/>
              </a:rPr>
              <a:t>still</a:t>
            </a:r>
            <a:r>
              <a:rPr lang="fr-FR" b="1" dirty="0" smtClean="0">
                <a:sym typeface="Wingdings" pitchFamily="2" charset="2"/>
              </a:rPr>
              <a:t> cold </a:t>
            </a:r>
            <a:r>
              <a:rPr lang="fr-FR" b="1" dirty="0" err="1" smtClean="0">
                <a:sym typeface="Wingdings" pitchFamily="2" charset="2"/>
              </a:rPr>
              <a:t>start</a:t>
            </a:r>
            <a:r>
              <a:rPr lang="fr-FR" b="1" dirty="0" smtClean="0">
                <a:sym typeface="Wingdings" pitchFamily="2" charset="2"/>
              </a:rPr>
              <a:t> !</a:t>
            </a:r>
            <a:endParaRPr lang="fr-FR" b="1" dirty="0"/>
          </a:p>
          <a:p>
            <a:pPr marL="914400" lvl="2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b="1" dirty="0"/>
          </a:p>
          <a:p>
            <a:pPr marL="457200" lvl="1" indent="0">
              <a:buNone/>
            </a:pPr>
            <a:endParaRPr lang="fr-FR" b="1" dirty="0"/>
          </a:p>
          <a:p>
            <a:pPr marL="914400" lvl="2" indent="0">
              <a:buNone/>
            </a:pPr>
            <a:endParaRPr lang="fr-FR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330143"/>
            <a:ext cx="48482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7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Related</a:t>
            </a:r>
            <a:r>
              <a:rPr lang="fr-FR" dirty="0" smtClean="0"/>
              <a:t> to (context)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Mizzaro</a:t>
            </a:r>
            <a:r>
              <a:rPr lang="en-US" dirty="0" smtClean="0"/>
              <a:t>, 11, www] A </a:t>
            </a:r>
            <a:r>
              <a:rPr lang="en-US" dirty="0"/>
              <a:t>social approach to context-aware </a:t>
            </a:r>
            <a:r>
              <a:rPr lang="en-US" dirty="0" smtClean="0"/>
              <a:t>retrieval</a:t>
            </a:r>
          </a:p>
          <a:p>
            <a:r>
              <a:rPr lang="en-US" dirty="0" smtClean="0"/>
              <a:t>[</a:t>
            </a:r>
            <a:r>
              <a:rPr lang="en-US" dirty="0"/>
              <a:t>T. </a:t>
            </a:r>
            <a:r>
              <a:rPr lang="en-US" dirty="0" err="1" smtClean="0"/>
              <a:t>Kramár</a:t>
            </a:r>
            <a:r>
              <a:rPr lang="en-US" dirty="0" smtClean="0"/>
              <a:t>, 11] Towards </a:t>
            </a:r>
            <a:r>
              <a:rPr lang="en-US" dirty="0"/>
              <a:t>contextual search: social networks, short contexts and multiple personas</a:t>
            </a:r>
            <a:endParaRPr lang="fr-FR" dirty="0" smtClean="0"/>
          </a:p>
          <a:p>
            <a:r>
              <a:rPr lang="fr-FR" dirty="0" smtClean="0"/>
              <a:t>[</a:t>
            </a:r>
            <a:r>
              <a:rPr lang="fr-FR" dirty="0" err="1"/>
              <a:t>O</a:t>
            </a:r>
            <a:r>
              <a:rPr lang="fr-FR" dirty="0" err="1" smtClean="0"/>
              <a:t>laru</a:t>
            </a:r>
            <a:r>
              <a:rPr lang="fr-FR" dirty="0" smtClean="0"/>
              <a:t> 11] Use </a:t>
            </a:r>
            <a:r>
              <a:rPr lang="fr-FR" dirty="0"/>
              <a:t>context </a:t>
            </a:r>
            <a:r>
              <a:rPr lang="fr-FR" dirty="0" smtClean="0"/>
              <a:t>graph &amp; SMA for the </a:t>
            </a:r>
            <a:r>
              <a:rPr lang="fr-FR" dirty="0" err="1" smtClean="0"/>
              <a:t>AmI</a:t>
            </a:r>
            <a:r>
              <a:rPr lang="fr-FR" dirty="0" smtClean="0"/>
              <a:t> </a:t>
            </a:r>
            <a:r>
              <a:rPr lang="fr-FR" dirty="0" err="1" smtClean="0"/>
              <a:t>Environments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 smtClean="0"/>
              <a:t>A good model 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itchFamily="2" charset="2"/>
              </a:rPr>
              <a:t>But  </a:t>
            </a:r>
            <a:r>
              <a:rPr lang="fr-FR" b="1" dirty="0" smtClean="0"/>
              <a:t>the context </a:t>
            </a:r>
            <a:r>
              <a:rPr lang="en-US" b="1" dirty="0" smtClean="0"/>
              <a:t>patterns are provided to the system.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18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Ex: </a:t>
            </a:r>
            <a:r>
              <a:rPr lang="fr-FR" dirty="0" err="1" smtClean="0"/>
              <a:t>Olaru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6449"/>
            <a:ext cx="7768962" cy="535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4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news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9371384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PhD last year funded by Open Insights (U.S.) company. </a:t>
            </a:r>
          </a:p>
          <a:p>
            <a:r>
              <a:rPr lang="fr-FR" dirty="0" smtClean="0"/>
              <a:t>Dr</a:t>
            </a:r>
            <a:r>
              <a:rPr lang="fr-FR" dirty="0"/>
              <a:t>. Usama Fayyad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/>
              <a:t>co-director</a:t>
            </a:r>
            <a:r>
              <a:rPr lang="fr-FR" dirty="0"/>
              <a:t> of the </a:t>
            </a:r>
            <a:r>
              <a:rPr lang="fr-FR" dirty="0" err="1"/>
              <a:t>PhD</a:t>
            </a:r>
            <a:endParaRPr lang="fr-FR" dirty="0"/>
          </a:p>
          <a:p>
            <a:pPr lvl="1"/>
            <a:r>
              <a:rPr lang="en-US" dirty="0"/>
              <a:t>PhD director: US: (Caltech, at Stanford, </a:t>
            </a:r>
            <a:r>
              <a:rPr lang="en-US" dirty="0" smtClean="0"/>
              <a:t>USC…) </a:t>
            </a:r>
            <a:r>
              <a:rPr lang="en-US" dirty="0"/>
              <a:t>India and </a:t>
            </a:r>
            <a:r>
              <a:rPr lang="en-US" dirty="0" smtClean="0"/>
              <a:t>Australia. </a:t>
            </a:r>
            <a:r>
              <a:rPr lang="en-US" b="1" dirty="0" smtClean="0"/>
              <a:t>[First PhD in Europe is with our team]</a:t>
            </a:r>
          </a:p>
          <a:p>
            <a:pPr lvl="1"/>
            <a:r>
              <a:rPr lang="en-US" dirty="0" smtClean="0"/>
              <a:t>One of the founders of the fields of data mining and </a:t>
            </a:r>
          </a:p>
          <a:p>
            <a:pPr marL="457200" lvl="1" indent="0">
              <a:buNone/>
            </a:pPr>
            <a:r>
              <a:rPr lang="en-US" dirty="0" smtClean="0"/>
              <a:t>    corporate data strategy.</a:t>
            </a:r>
          </a:p>
          <a:p>
            <a:pPr lvl="1"/>
            <a:r>
              <a:rPr lang="en-US" dirty="0" smtClean="0"/>
              <a:t>Five years at Microsoft directing the data mining and exploration efforts</a:t>
            </a:r>
          </a:p>
          <a:p>
            <a:pPr lvl="1"/>
            <a:r>
              <a:rPr lang="en-US" dirty="0" smtClean="0"/>
              <a:t>Formerly Yahoo!'s Chief Data Officer and Executive VP</a:t>
            </a:r>
          </a:p>
          <a:p>
            <a:pPr lvl="1"/>
            <a:r>
              <a:rPr lang="en-US" dirty="0" smtClean="0"/>
              <a:t>Founder of Yahoo!'s research organization</a:t>
            </a:r>
          </a:p>
          <a:p>
            <a:pPr lvl="1"/>
            <a:r>
              <a:rPr lang="en-US" dirty="0" smtClean="0"/>
              <a:t>CEO of Open Insights.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858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Our </a:t>
            </a:r>
            <a:r>
              <a:rPr lang="fr-FR" dirty="0" err="1" smtClean="0"/>
              <a:t>targeted</a:t>
            </a:r>
            <a:r>
              <a:rPr lang="fr-FR" dirty="0" smtClean="0"/>
              <a:t> system </a:t>
            </a:r>
            <a:r>
              <a:rPr lang="fr-FR" dirty="0" err="1" smtClean="0"/>
              <a:t>should</a:t>
            </a:r>
            <a:r>
              <a:rPr lang="fr-FR" dirty="0" smtClean="0"/>
              <a:t> have information about the user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communicating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information </a:t>
            </a:r>
            <a:r>
              <a:rPr lang="fr-FR" dirty="0" err="1" smtClean="0"/>
              <a:t>directly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									But </a:t>
            </a:r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?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             		SN: face book </a:t>
            </a:r>
          </a:p>
          <a:p>
            <a:pPr marL="0" indent="0" algn="ctr">
              <a:buNone/>
            </a:pPr>
            <a:r>
              <a:rPr lang="fr-FR" dirty="0" err="1" smtClean="0"/>
              <a:t>Twitter</a:t>
            </a:r>
            <a:r>
              <a:rPr lang="fr-FR" dirty="0" smtClean="0"/>
              <a:t>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Social networks (Facebook, </a:t>
            </a:r>
            <a:r>
              <a:rPr lang="fr-FR" dirty="0" err="1" smtClean="0"/>
              <a:t>twitter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On Social networks [</a:t>
            </a:r>
            <a:r>
              <a:rPr lang="fr-FR" dirty="0" err="1" smtClean="0"/>
              <a:t>Grimmelmann</a:t>
            </a:r>
            <a:r>
              <a:rPr lang="fr-FR" dirty="0" smtClean="0"/>
              <a:t>, 09] </a:t>
            </a:r>
            <a:r>
              <a:rPr lang="fr-FR" dirty="0" err="1" smtClean="0"/>
              <a:t>users</a:t>
            </a:r>
            <a:r>
              <a:rPr lang="fr-FR" dirty="0" smtClean="0"/>
              <a:t> do actions to: </a:t>
            </a:r>
          </a:p>
          <a:p>
            <a:pPr lvl="0" hangingPunct="0"/>
            <a:r>
              <a:rPr lang="en-US" dirty="0" smtClean="0"/>
              <a:t>Identity</a:t>
            </a:r>
            <a:r>
              <a:rPr lang="en-US" dirty="0"/>
              <a:t>: define a self </a:t>
            </a:r>
            <a:r>
              <a:rPr lang="en-US" dirty="0" smtClean="0"/>
              <a:t>image.</a:t>
            </a:r>
            <a:endParaRPr lang="fr-FR" dirty="0"/>
          </a:p>
          <a:p>
            <a:pPr lvl="0" hangingPunct="0"/>
            <a:r>
              <a:rPr lang="en-US" dirty="0"/>
              <a:t>Relation: offer relations with others. </a:t>
            </a:r>
            <a:endParaRPr lang="en-US" dirty="0" smtClean="0"/>
          </a:p>
          <a:p>
            <a:pPr lvl="1" hangingPunct="0"/>
            <a:r>
              <a:rPr lang="en-US" dirty="0" smtClean="0"/>
              <a:t>new </a:t>
            </a:r>
            <a:r>
              <a:rPr lang="en-US" dirty="0"/>
              <a:t>relations </a:t>
            </a:r>
            <a:endParaRPr lang="en-US" dirty="0" smtClean="0"/>
          </a:p>
          <a:p>
            <a:pPr lvl="1" hangingPunct="0"/>
            <a:r>
              <a:rPr lang="en-US" dirty="0" smtClean="0"/>
              <a:t>keeping old </a:t>
            </a:r>
            <a:r>
              <a:rPr lang="en-US" dirty="0"/>
              <a:t>ones.</a:t>
            </a:r>
            <a:endParaRPr lang="fr-FR" dirty="0"/>
          </a:p>
          <a:p>
            <a:pPr lvl="0" hangingPunct="0"/>
            <a:r>
              <a:rPr lang="en-US" dirty="0"/>
              <a:t>Community: broaden user’s community by showing others similar to </a:t>
            </a:r>
            <a:r>
              <a:rPr lang="en-US" dirty="0" smtClean="0"/>
              <a:t>him</a:t>
            </a:r>
            <a:r>
              <a:rPr lang="en-US" dirty="0"/>
              <a:t>.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5" name="Picture 2" descr="http://smartblogs.com/wp-content/uploads/2011/05/re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89732"/>
            <a:ext cx="146313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8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Social networks (Facebook, </a:t>
            </a:r>
            <a:r>
              <a:rPr lang="fr-FR" dirty="0" err="1" smtClean="0"/>
              <a:t>twitter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good news: </a:t>
            </a:r>
            <a:r>
              <a:rPr lang="fr-FR" dirty="0" err="1" smtClean="0"/>
              <a:t>Users</a:t>
            </a:r>
            <a:r>
              <a:rPr lang="fr-FR" dirty="0" smtClean="0"/>
              <a:t> actions on Social networks </a:t>
            </a: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/>
              <a:t>real information about </a:t>
            </a:r>
            <a:r>
              <a:rPr lang="fr-FR" dirty="0" err="1" smtClean="0"/>
              <a:t>them</a:t>
            </a:r>
            <a:r>
              <a:rPr lang="fr-FR" dirty="0" smtClean="0"/>
              <a:t> [10</a:t>
            </a:r>
            <a:r>
              <a:rPr lang="fr-FR" dirty="0"/>
              <a:t>, </a:t>
            </a:r>
            <a:r>
              <a:rPr lang="en-US" dirty="0"/>
              <a:t>Back</a:t>
            </a:r>
            <a:r>
              <a:rPr lang="fr-FR" dirty="0" smtClean="0"/>
              <a:t>]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4" name="Picture 2" descr="http://static7.depositphotos.com/1158615/682/v/950/depositphotos_6822376-Footprint-tr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26" y="350100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Users</a:t>
            </a:r>
            <a:r>
              <a:rPr lang="fr-FR" dirty="0" smtClean="0"/>
              <a:t> actions’ on </a:t>
            </a:r>
            <a:r>
              <a:rPr lang="fr-FR" dirty="0" err="1" smtClean="0"/>
              <a:t>facebook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1394"/>
            <a:ext cx="5616624" cy="230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924992" cy="248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18097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36" y="6011103"/>
            <a:ext cx="6537065" cy="63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Users</a:t>
            </a:r>
            <a:r>
              <a:rPr lang="fr-FR" dirty="0"/>
              <a:t> actions’ on </a:t>
            </a:r>
            <a:r>
              <a:rPr lang="fr-FR" dirty="0" err="1"/>
              <a:t>facebook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Build</a:t>
            </a:r>
            <a:r>
              <a:rPr lang="fr-FR" dirty="0" smtClean="0"/>
              <a:t> a profile </a:t>
            </a:r>
          </a:p>
          <a:p>
            <a:r>
              <a:rPr lang="fr-FR" dirty="0" smtClean="0"/>
              <a:t>Update a </a:t>
            </a:r>
            <a:r>
              <a:rPr lang="fr-FR" dirty="0" err="1" smtClean="0"/>
              <a:t>status</a:t>
            </a:r>
            <a:endParaRPr lang="fr-FR" dirty="0" smtClean="0"/>
          </a:p>
          <a:p>
            <a:r>
              <a:rPr lang="fr-FR" dirty="0" smtClean="0"/>
              <a:t>Invite </a:t>
            </a:r>
            <a:r>
              <a:rPr lang="fr-FR" dirty="0" err="1" smtClean="0"/>
              <a:t>friends</a:t>
            </a:r>
            <a:endParaRPr lang="fr-FR" dirty="0" smtClean="0"/>
          </a:p>
          <a:p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(book, </a:t>
            </a:r>
            <a:r>
              <a:rPr lang="fr-FR" dirty="0" err="1" smtClean="0"/>
              <a:t>movie</a:t>
            </a:r>
            <a:r>
              <a:rPr lang="fr-FR" dirty="0" smtClean="0"/>
              <a:t>, </a:t>
            </a:r>
            <a:r>
              <a:rPr lang="fr-FR" dirty="0" err="1" smtClean="0"/>
              <a:t>activities</a:t>
            </a:r>
            <a:r>
              <a:rPr lang="fr-FR" dirty="0" smtClean="0"/>
              <a:t>…) </a:t>
            </a:r>
          </a:p>
          <a:p>
            <a:r>
              <a:rPr lang="fr-FR" dirty="0" smtClean="0"/>
              <a:t>Comment, </a:t>
            </a:r>
            <a:r>
              <a:rPr lang="fr-FR" dirty="0" err="1" smtClean="0"/>
              <a:t>share</a:t>
            </a:r>
            <a:r>
              <a:rPr lang="fr-FR" dirty="0" smtClean="0"/>
              <a:t>, </a:t>
            </a:r>
            <a:r>
              <a:rPr lang="fr-FR" dirty="0" err="1" smtClean="0"/>
              <a:t>like</a:t>
            </a:r>
            <a:r>
              <a:rPr lang="fr-FR" dirty="0" smtClean="0"/>
              <a:t>, </a:t>
            </a:r>
            <a:r>
              <a:rPr lang="fr-FR" dirty="0" err="1" smtClean="0"/>
              <a:t>add</a:t>
            </a:r>
            <a:r>
              <a:rPr lang="fr-FR" dirty="0" smtClean="0"/>
              <a:t> place, </a:t>
            </a:r>
            <a:r>
              <a:rPr lang="fr-FR" dirty="0" err="1" smtClean="0"/>
              <a:t>classify</a:t>
            </a:r>
            <a:r>
              <a:rPr lang="fr-FR" dirty="0" smtClean="0"/>
              <a:t> </a:t>
            </a:r>
            <a:r>
              <a:rPr lang="fr-FR" dirty="0" err="1" smtClean="0"/>
              <a:t>friends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5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Users</a:t>
            </a:r>
            <a:r>
              <a:rPr lang="fr-FR" dirty="0" smtClean="0"/>
              <a:t> actions on </a:t>
            </a:r>
            <a:r>
              <a:rPr lang="fr-FR" dirty="0" err="1" smtClean="0"/>
              <a:t>twitter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Tweet</a:t>
            </a:r>
            <a:endParaRPr lang="fr-FR" dirty="0" smtClean="0"/>
          </a:p>
          <a:p>
            <a:r>
              <a:rPr lang="fr-FR" dirty="0" err="1" smtClean="0"/>
              <a:t>Re-tweet</a:t>
            </a:r>
            <a:endParaRPr lang="fr-FR" dirty="0" smtClean="0"/>
          </a:p>
          <a:p>
            <a:r>
              <a:rPr lang="fr-FR" dirty="0" err="1" smtClean="0"/>
              <a:t>Follow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Build</a:t>
            </a:r>
            <a:r>
              <a:rPr lang="fr-FR" dirty="0" smtClean="0"/>
              <a:t> a profile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0575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1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SN are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window</a:t>
            </a:r>
            <a:r>
              <a:rPr lang="fr-FR" dirty="0" smtClean="0"/>
              <a:t> to the real world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79512" y="2356342"/>
            <a:ext cx="4934692" cy="7560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Social networks: Facebook, </a:t>
            </a:r>
            <a:r>
              <a:rPr lang="fr-FR" dirty="0" err="1" smtClean="0"/>
              <a:t>twitter</a:t>
            </a:r>
            <a:r>
              <a:rPr lang="fr-FR" dirty="0" smtClean="0"/>
              <a:t>… 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707904" y="3104964"/>
            <a:ext cx="0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6027469" y="2433851"/>
            <a:ext cx="2736304" cy="7560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Real world actions 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169245" y="3146826"/>
            <a:ext cx="0" cy="608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508104" y="1772816"/>
            <a:ext cx="0" cy="4896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6120172" y="1556792"/>
            <a:ext cx="2484276" cy="5760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Black box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1531108" y="1484784"/>
            <a:ext cx="248427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White box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5292080" y="2734384"/>
            <a:ext cx="4849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 txBox="1">
            <a:spLocks/>
          </p:cNvSpPr>
          <p:nvPr/>
        </p:nvSpPr>
        <p:spPr>
          <a:xfrm>
            <a:off x="-187891" y="208128"/>
            <a:ext cx="9058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060838" y="4077072"/>
            <a:ext cx="19442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User profile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75556" y="5373216"/>
            <a:ext cx="19442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User context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320333" y="4999270"/>
            <a:ext cx="19442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User social context 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251520" y="3789040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6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: Social network as source of 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[Abel, 10] </a:t>
            </a:r>
            <a:r>
              <a:rPr lang="en-US" dirty="0"/>
              <a:t>Interweaving Public User Profiles on the </a:t>
            </a:r>
            <a:r>
              <a:rPr lang="en-US" dirty="0" smtClean="0"/>
              <a:t>Web.</a:t>
            </a:r>
          </a:p>
          <a:p>
            <a:r>
              <a:rPr lang="en-US" dirty="0"/>
              <a:t>[</a:t>
            </a:r>
            <a:r>
              <a:rPr lang="en-US" dirty="0" err="1" smtClean="0"/>
              <a:t>Golbeck</a:t>
            </a:r>
            <a:r>
              <a:rPr lang="en-US" dirty="0" smtClean="0"/>
              <a:t>, 11] </a:t>
            </a:r>
            <a:r>
              <a:rPr lang="en-US" dirty="0"/>
              <a:t>Predicting personality with social media</a:t>
            </a:r>
            <a:r>
              <a:rPr lang="en-US" dirty="0" smtClean="0"/>
              <a:t>,</a:t>
            </a:r>
            <a:endParaRPr lang="fr-FR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Denti</a:t>
            </a:r>
            <a:r>
              <a:rPr lang="en-US" dirty="0" smtClean="0"/>
              <a:t> 12] </a:t>
            </a:r>
            <a:r>
              <a:rPr lang="en-US" dirty="0"/>
              <a:t>Sweden’s largest Facebook </a:t>
            </a:r>
            <a:r>
              <a:rPr lang="en-US" dirty="0" smtClean="0"/>
              <a:t>study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[Fabian 11] </a:t>
            </a:r>
            <a:r>
              <a:rPr lang="fr-FR" dirty="0"/>
              <a:t>Works in building user profiles </a:t>
            </a:r>
            <a:r>
              <a:rPr lang="fr-FR" dirty="0" err="1"/>
              <a:t>from</a:t>
            </a:r>
            <a:r>
              <a:rPr lang="fr-FR" dirty="0"/>
              <a:t> social </a:t>
            </a:r>
            <a:r>
              <a:rPr lang="fr-FR" dirty="0" err="1"/>
              <a:t>neworks</a:t>
            </a:r>
            <a:r>
              <a:rPr lang="fr-FR" dirty="0"/>
              <a:t> –</a:t>
            </a:r>
            <a:r>
              <a:rPr lang="fr-FR" dirty="0" err="1"/>
              <a:t>twitter</a:t>
            </a:r>
            <a:r>
              <a:rPr lang="fr-FR" dirty="0"/>
              <a:t>- to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tag_based</a:t>
            </a:r>
            <a:r>
              <a:rPr lang="fr-FR" dirty="0"/>
              <a:t> profile + </a:t>
            </a:r>
            <a:r>
              <a:rPr lang="fr-FR" dirty="0" err="1"/>
              <a:t>topic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profile.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47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Most of the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the social context and social network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new (2010 +)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goals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55576" y="2348880"/>
            <a:ext cx="7507623" cy="28803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Questions: based on the social networks: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b="1" dirty="0"/>
              <a:t>Can we solve the cold start </a:t>
            </a:r>
            <a:r>
              <a:rPr lang="en-US" sz="2000" b="1" dirty="0" smtClean="0"/>
              <a:t>problem</a:t>
            </a:r>
            <a:endParaRPr lang="en-US" sz="2000" dirty="0" smtClean="0"/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 smtClean="0"/>
              <a:t>build a user profile: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US" sz="2000" dirty="0" smtClean="0"/>
              <a:t>Interests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US" sz="2000" dirty="0" smtClean="0"/>
              <a:t>Extract </a:t>
            </a:r>
            <a:r>
              <a:rPr lang="en-US" sz="2000" dirty="0"/>
              <a:t>shopping preference </a:t>
            </a:r>
            <a:r>
              <a:rPr lang="en-US" sz="2000" dirty="0" smtClean="0"/>
              <a:t>profiles and commercial trends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US" sz="2000" dirty="0" smtClean="0"/>
              <a:t>User roles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 smtClean="0"/>
              <a:t>Can we find the user context, social context?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b="1" dirty="0" smtClean="0"/>
              <a:t>And then, how to recommend. </a:t>
            </a:r>
          </a:p>
        </p:txBody>
      </p:sp>
      <p:pic>
        <p:nvPicPr>
          <p:cNvPr id="15362" name="Picture 2" descr="http://www.englishexercises.org/makeagame/my_documents/my_pictures/2011/jun/FEZ_question-mar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133036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Context.</a:t>
            </a:r>
          </a:p>
          <a:p>
            <a:r>
              <a:rPr lang="fr-FR" dirty="0" smtClean="0"/>
              <a:t>Proposition and model.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5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Context.</a:t>
            </a:r>
          </a:p>
          <a:p>
            <a:r>
              <a:rPr lang="fr-FR" b="1" dirty="0" smtClean="0"/>
              <a:t>Proposition and model.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666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system = (S1, S2, S3, S4)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619672" y="1628800"/>
            <a:ext cx="5256584" cy="460851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80301" y="2601777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Auto-organized system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2483768" y="2204864"/>
            <a:ext cx="3456384" cy="1043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 of recommendation S3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339752" y="4581128"/>
            <a:ext cx="3456384" cy="1043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System of </a:t>
            </a:r>
            <a:r>
              <a:rPr lang="en-US" dirty="0" smtClean="0">
                <a:solidFill>
                  <a:schemeClr val="tx1"/>
                </a:solidFill>
              </a:rPr>
              <a:t>knowledge</a:t>
            </a:r>
            <a:r>
              <a:rPr lang="fr-FR" dirty="0" smtClean="0">
                <a:solidFill>
                  <a:schemeClr val="tx1"/>
                </a:solidFill>
              </a:rPr>
              <a:t> extraction S2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5696" y="6021288"/>
            <a:ext cx="5184576" cy="836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chemeClr val="tx1"/>
                  </a:solidFill>
                </a:ln>
              </a:rPr>
              <a:t>system 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acquisition</a:t>
            </a:r>
            <a:r>
              <a:rPr lang="fr-FR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fr-FR" dirty="0">
                <a:ln>
                  <a:solidFill>
                    <a:schemeClr val="tx1"/>
                  </a:solidFill>
                </a:ln>
              </a:rPr>
              <a:t>of </a:t>
            </a:r>
            <a:r>
              <a:rPr lang="fr-FR" dirty="0" smtClean="0">
                <a:ln>
                  <a:solidFill>
                    <a:schemeClr val="tx1"/>
                  </a:solidFill>
                </a:ln>
              </a:rPr>
              <a:t>user information S1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>
            <a:off x="3131840" y="3248108"/>
            <a:ext cx="720080" cy="1333020"/>
          </a:xfrm>
          <a:prstGeom prst="curv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2773" y="3729952"/>
            <a:ext cx="2495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System of </a:t>
            </a:r>
            <a:r>
              <a:rPr lang="en-US" dirty="0" smtClean="0"/>
              <a:t>adaptation S4</a:t>
            </a:r>
            <a:endParaRPr lang="fr-FR" dirty="0"/>
          </a:p>
        </p:txBody>
      </p:sp>
      <p:sp>
        <p:nvSpPr>
          <p:cNvPr id="13" name="Flèche courbée vers la droite 12"/>
          <p:cNvSpPr/>
          <p:nvPr/>
        </p:nvSpPr>
        <p:spPr>
          <a:xfrm rot="10800000">
            <a:off x="4892793" y="3212976"/>
            <a:ext cx="720080" cy="1333020"/>
          </a:xfrm>
          <a:prstGeom prst="curv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S1: </a:t>
            </a:r>
            <a:r>
              <a:rPr lang="fr-FR" dirty="0"/>
              <a:t>System of acquisition of user 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Taking all users actions from F</a:t>
            </a:r>
            <a:r>
              <a:rPr lang="en-US" dirty="0" smtClean="0"/>
              <a:t>acebook </a:t>
            </a:r>
            <a:r>
              <a:rPr lang="en-US" dirty="0"/>
              <a:t>and twitter:</a:t>
            </a:r>
            <a:endParaRPr lang="fr-FR" dirty="0"/>
          </a:p>
          <a:p>
            <a:pPr lvl="1"/>
            <a:r>
              <a:rPr lang="en-US" dirty="0"/>
              <a:t>Facebook: taking a permission of the user (1100 user in the Database:</a:t>
            </a:r>
            <a:endParaRPr lang="fr-FR" dirty="0"/>
          </a:p>
          <a:p>
            <a:pPr lvl="2"/>
            <a:r>
              <a:rPr lang="en-US" u="sng" dirty="0">
                <a:hlinkClick r:id="rId2"/>
              </a:rPr>
              <a:t>http://fb.choozon.net/facebookData/consent</a:t>
            </a:r>
            <a:endParaRPr lang="fr-FR" dirty="0"/>
          </a:p>
          <a:p>
            <a:pPr lvl="2"/>
            <a:r>
              <a:rPr lang="en-US" u="sng" dirty="0">
                <a:hlinkClick r:id="rId3"/>
              </a:rPr>
              <a:t>http://fb2.choozon.net/facebookData/oneUse</a:t>
            </a:r>
            <a:endParaRPr lang="fr-FR" dirty="0"/>
          </a:p>
          <a:p>
            <a:pPr lvl="1"/>
            <a:r>
              <a:rPr lang="en-US" dirty="0"/>
              <a:t>Twitter: no permission (most of the cases) </a:t>
            </a:r>
            <a:endParaRPr lang="fr-FR" dirty="0"/>
          </a:p>
          <a:p>
            <a:pPr lvl="0"/>
            <a:r>
              <a:rPr lang="en-US" dirty="0" smtClean="0"/>
              <a:t>Resulting data Like the sensors in a context system, very low level ones! (big data)</a:t>
            </a:r>
          </a:p>
          <a:p>
            <a:pPr lvl="0"/>
            <a:r>
              <a:rPr lang="en-US" dirty="0" smtClean="0">
                <a:sym typeface="Wingdings" pitchFamily="2" charset="2"/>
              </a:rPr>
              <a:t> System S2</a:t>
            </a:r>
            <a:endParaRPr lang="fr-FR" dirty="0" smtClean="0"/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68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S2: System </a:t>
            </a:r>
            <a:r>
              <a:rPr lang="fr-FR" dirty="0"/>
              <a:t>of </a:t>
            </a:r>
            <a:r>
              <a:rPr lang="en-US" dirty="0"/>
              <a:t>knowledge</a:t>
            </a:r>
            <a:r>
              <a:rPr lang="fr-FR" dirty="0"/>
              <a:t> extraction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input of the system </a:t>
            </a:r>
            <a:r>
              <a:rPr lang="fr-FR" dirty="0" err="1" smtClean="0"/>
              <a:t>is</a:t>
            </a:r>
            <a:r>
              <a:rPr lang="fr-FR" dirty="0" smtClean="0"/>
              <a:t> the out put of S1:</a:t>
            </a:r>
          </a:p>
          <a:p>
            <a:pPr marL="742950" lvl="2" indent="-342900"/>
            <a:r>
              <a:rPr lang="fr-FR" dirty="0"/>
              <a:t>The </a:t>
            </a:r>
            <a:r>
              <a:rPr lang="fr-FR" dirty="0" err="1"/>
              <a:t>entity</a:t>
            </a:r>
            <a:r>
              <a:rPr lang="fr-FR" dirty="0"/>
              <a:t> items.</a:t>
            </a:r>
          </a:p>
          <a:p>
            <a:r>
              <a:rPr lang="fr-FR" dirty="0" smtClean="0"/>
              <a:t>System S2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the </a:t>
            </a:r>
            <a:r>
              <a:rPr lang="fr-FR" dirty="0" err="1" smtClean="0"/>
              <a:t>following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455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S2: System </a:t>
            </a:r>
            <a:r>
              <a:rPr lang="fr-FR" dirty="0"/>
              <a:t>of </a:t>
            </a:r>
            <a:r>
              <a:rPr lang="en-US" dirty="0"/>
              <a:t>knowledge</a:t>
            </a:r>
            <a:r>
              <a:rPr lang="fr-FR" dirty="0"/>
              <a:t> </a:t>
            </a:r>
            <a:r>
              <a:rPr lang="fr-FR" dirty="0" smtClean="0"/>
              <a:t>extraction: (TD </a:t>
            </a:r>
            <a:r>
              <a:rPr lang="fr-FR" dirty="0" err="1" smtClean="0"/>
              <a:t>with</a:t>
            </a:r>
            <a:r>
              <a:rPr lang="fr-FR" dirty="0" smtClean="0"/>
              <a:t> UML)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172400" y="1556792"/>
            <a:ext cx="504056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S1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51520" y="1268761"/>
            <a:ext cx="7488832" cy="5160368"/>
          </a:xfrm>
          <a:prstGeom prst="ellipse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812360" y="393305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995936" y="642912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S2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56176" y="3609890"/>
            <a:ext cx="1512168" cy="1200329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Clustering </a:t>
            </a:r>
            <a:r>
              <a:rPr lang="en-US" dirty="0"/>
              <a:t>users’</a:t>
            </a:r>
            <a:r>
              <a:rPr lang="fr-FR" dirty="0"/>
              <a:t> </a:t>
            </a:r>
            <a:r>
              <a:rPr lang="fr-FR" dirty="0" smtClean="0"/>
              <a:t>information (</a:t>
            </a:r>
            <a:r>
              <a:rPr lang="fr-FR" dirty="0" err="1" smtClean="0"/>
              <a:t>roles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07904" y="3748389"/>
            <a:ext cx="1836204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Build</a:t>
            </a:r>
            <a:r>
              <a:rPr lang="fr-FR" dirty="0" smtClean="0"/>
              <a:t> a tag </a:t>
            </a:r>
            <a:r>
              <a:rPr lang="fr-FR" dirty="0" err="1" smtClean="0"/>
              <a:t>cloud</a:t>
            </a:r>
            <a:r>
              <a:rPr lang="fr-FR" dirty="0" smtClean="0"/>
              <a:t> for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824028" y="2420888"/>
            <a:ext cx="1512168" cy="64633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3 </a:t>
            </a:r>
            <a:r>
              <a:rPr lang="fr-FR" dirty="0" err="1" smtClean="0"/>
              <a:t>Weight</a:t>
            </a:r>
            <a:r>
              <a:rPr lang="fr-FR" dirty="0" smtClean="0"/>
              <a:t> the keywords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12" idx="2"/>
          </p:cNvCxnSpPr>
          <p:nvPr/>
        </p:nvCxnSpPr>
        <p:spPr>
          <a:xfrm flipH="1">
            <a:off x="5436096" y="3067219"/>
            <a:ext cx="144016" cy="68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5544108" y="4342744"/>
            <a:ext cx="655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735796" y="2143889"/>
            <a:ext cx="1512168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4 </a:t>
            </a:r>
            <a:r>
              <a:rPr lang="fr-FR" dirty="0" err="1" smtClean="0"/>
              <a:t>Find</a:t>
            </a:r>
            <a:r>
              <a:rPr lang="fr-FR" dirty="0" smtClean="0"/>
              <a:t> the concepts of the keywords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563888" y="3067219"/>
            <a:ext cx="684076" cy="68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733705" y="5198148"/>
            <a:ext cx="1512168" cy="64633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6 </a:t>
            </a:r>
            <a:r>
              <a:rPr lang="fr-FR" dirty="0" err="1" smtClean="0"/>
              <a:t>extracting</a:t>
            </a:r>
            <a:r>
              <a:rPr lang="fr-FR" dirty="0" smtClean="0"/>
              <a:t> context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753798" y="5912405"/>
            <a:ext cx="2772308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7 </a:t>
            </a:r>
            <a:r>
              <a:rPr lang="fr-FR" dirty="0" err="1" smtClean="0"/>
              <a:t>Extracting</a:t>
            </a:r>
            <a:r>
              <a:rPr lang="fr-FR" dirty="0" smtClean="0"/>
              <a:t> Social context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6200029" y="5589240"/>
            <a:ext cx="190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544109" y="6237312"/>
            <a:ext cx="2556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3491880" y="4671719"/>
            <a:ext cx="2664296" cy="413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3491880" y="5085184"/>
            <a:ext cx="0" cy="759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059832" y="1497558"/>
            <a:ext cx="2892183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5 </a:t>
            </a:r>
            <a:r>
              <a:rPr lang="fr-FR" dirty="0" err="1" smtClean="0"/>
              <a:t>Extract</a:t>
            </a:r>
            <a:r>
              <a:rPr lang="fr-FR" dirty="0" smtClean="0"/>
              <a:t> user profile info</a:t>
            </a:r>
            <a:endParaRPr lang="fr-FR" dirty="0"/>
          </a:p>
        </p:txBody>
      </p:sp>
      <p:cxnSp>
        <p:nvCxnSpPr>
          <p:cNvPr id="43" name="Connecteur droit avec flèche 42"/>
          <p:cNvCxnSpPr>
            <a:endCxn id="42" idx="3"/>
          </p:cNvCxnSpPr>
          <p:nvPr/>
        </p:nvCxnSpPr>
        <p:spPr>
          <a:xfrm flipH="1" flipV="1">
            <a:off x="5952015" y="1682224"/>
            <a:ext cx="2148378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886985" y="2710244"/>
            <a:ext cx="1512168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8 building the user shopping profile</a:t>
            </a:r>
            <a:endParaRPr lang="fr-FR" dirty="0"/>
          </a:p>
        </p:txBody>
      </p:sp>
      <p:cxnSp>
        <p:nvCxnSpPr>
          <p:cNvPr id="52" name="Connecteur droit avec flèche 51"/>
          <p:cNvCxnSpPr/>
          <p:nvPr/>
        </p:nvCxnSpPr>
        <p:spPr>
          <a:xfrm flipH="1" flipV="1">
            <a:off x="2399153" y="3269304"/>
            <a:ext cx="5647771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06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21" grpId="0" animBg="1"/>
      <p:bldP spid="24" grpId="0" animBg="1"/>
      <p:bldP spid="25" grpId="0" animBg="1"/>
      <p:bldP spid="42" grpId="0" animBg="1"/>
      <p:bldP spid="5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4 </a:t>
            </a:r>
            <a:r>
              <a:rPr lang="fr-FR" dirty="0" err="1"/>
              <a:t>Find</a:t>
            </a:r>
            <a:r>
              <a:rPr lang="fr-FR" dirty="0"/>
              <a:t> the concepts of the </a:t>
            </a:r>
            <a:r>
              <a:rPr lang="fr-FR" dirty="0" smtClean="0"/>
              <a:t>keywords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Without</a:t>
            </a:r>
            <a:r>
              <a:rPr lang="fr-FR" dirty="0" smtClean="0"/>
              <a:t> the concept:</a:t>
            </a:r>
          </a:p>
          <a:p>
            <a:pPr lvl="1"/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Ghandi</a:t>
            </a:r>
            <a:r>
              <a:rPr lang="fr-FR" dirty="0" smtClean="0"/>
              <a:t>, Bruce </a:t>
            </a:r>
            <a:r>
              <a:rPr lang="fr-FR" dirty="0" err="1" smtClean="0"/>
              <a:t>lee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No relation </a:t>
            </a:r>
            <a:r>
              <a:rPr lang="fr-FR" dirty="0" err="1" smtClean="0"/>
              <a:t>between</a:t>
            </a:r>
            <a:r>
              <a:rPr lang="fr-FR" dirty="0" smtClean="0"/>
              <a:t> Dan </a:t>
            </a:r>
            <a:r>
              <a:rPr lang="fr-FR" dirty="0" err="1" smtClean="0"/>
              <a:t>Inosanto</a:t>
            </a:r>
            <a:r>
              <a:rPr lang="fr-FR" dirty="0" smtClean="0"/>
              <a:t> and </a:t>
            </a:r>
            <a:r>
              <a:rPr lang="fr-FR" dirty="0" err="1" smtClean="0"/>
              <a:t>Jeet</a:t>
            </a:r>
            <a:r>
              <a:rPr lang="fr-FR" dirty="0" smtClean="0"/>
              <a:t> </a:t>
            </a:r>
            <a:r>
              <a:rPr lang="fr-FR" dirty="0" err="1" smtClean="0"/>
              <a:t>Kune</a:t>
            </a:r>
            <a:r>
              <a:rPr lang="fr-FR" dirty="0" smtClean="0"/>
              <a:t> Do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831750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6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4 </a:t>
            </a:r>
            <a:r>
              <a:rPr lang="fr-FR" dirty="0" err="1"/>
              <a:t>Find</a:t>
            </a:r>
            <a:r>
              <a:rPr lang="fr-FR" dirty="0"/>
              <a:t> the concepts of the keywords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Word net ?</a:t>
            </a:r>
          </a:p>
          <a:p>
            <a:r>
              <a:rPr lang="fr-FR" dirty="0" smtClean="0"/>
              <a:t>Wikipédia Data base? </a:t>
            </a:r>
          </a:p>
          <a:p>
            <a:r>
              <a:rPr lang="fr-FR" dirty="0" err="1" smtClean="0"/>
              <a:t>Looking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google</a:t>
            </a:r>
            <a:r>
              <a:rPr lang="fr-FR" dirty="0" smtClean="0"/>
              <a:t>? </a:t>
            </a:r>
          </a:p>
          <a:p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: </a:t>
            </a:r>
          </a:p>
          <a:p>
            <a:r>
              <a:rPr lang="en-US" b="1" dirty="0"/>
              <a:t>using the description in the pages of the two likes </a:t>
            </a:r>
            <a:endParaRPr lang="en-US" b="1" dirty="0" smtClean="0"/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“martial arts” appears clearly to address a </a:t>
            </a:r>
            <a:r>
              <a:rPr lang="en-US" b="1" dirty="0" smtClean="0"/>
              <a:t>strong relation</a:t>
            </a:r>
            <a:r>
              <a:rPr lang="fr-FR" dirty="0" smtClean="0"/>
              <a:t>: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863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4 </a:t>
            </a:r>
            <a:r>
              <a:rPr lang="fr-FR" dirty="0" err="1"/>
              <a:t>Find</a:t>
            </a:r>
            <a:r>
              <a:rPr lang="fr-FR" dirty="0"/>
              <a:t> the concepts of the keywords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8" y="1916832"/>
            <a:ext cx="919899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6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4 </a:t>
            </a:r>
            <a:r>
              <a:rPr lang="fr-FR" dirty="0" err="1"/>
              <a:t>Find</a:t>
            </a:r>
            <a:r>
              <a:rPr lang="fr-FR" dirty="0"/>
              <a:t> the concepts of the </a:t>
            </a:r>
            <a:r>
              <a:rPr lang="fr-FR" dirty="0" smtClean="0"/>
              <a:t>keywords</a:t>
            </a:r>
            <a:br>
              <a:rPr lang="fr-FR" dirty="0" smtClean="0"/>
            </a:br>
            <a:r>
              <a:rPr lang="fr-FR" dirty="0" smtClean="0"/>
              <a:t>Concept Profile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Concept </a:t>
            </a:r>
            <a:r>
              <a:rPr lang="fr-FR" dirty="0" err="1" smtClean="0"/>
              <a:t>based</a:t>
            </a:r>
            <a:r>
              <a:rPr lang="fr-FR" dirty="0" smtClean="0"/>
              <a:t> profile for a user </a:t>
            </a:r>
            <a:r>
              <a:rPr lang="fr-FR" dirty="0"/>
              <a:t>u €</a:t>
            </a:r>
            <a:r>
              <a:rPr lang="fr-FR" dirty="0" smtClean="0"/>
              <a:t>U </a:t>
            </a:r>
            <a:r>
              <a:rPr lang="fr-FR" dirty="0" err="1" smtClean="0"/>
              <a:t>is</a:t>
            </a:r>
            <a:r>
              <a:rPr lang="fr-FR" dirty="0" smtClean="0"/>
              <a:t> a union of set of </a:t>
            </a:r>
            <a:r>
              <a:rPr lang="fr-FR" dirty="0" err="1" smtClean="0"/>
              <a:t>weighted</a:t>
            </a:r>
            <a:r>
              <a:rPr lang="fr-FR" dirty="0" smtClean="0"/>
              <a:t> concepts. </a:t>
            </a:r>
          </a:p>
          <a:p>
            <a:pPr lvl="1"/>
            <a:r>
              <a:rPr lang="fr-FR" i="1" dirty="0" smtClean="0"/>
              <a:t>The concepts </a:t>
            </a:r>
            <a:r>
              <a:rPr lang="fr-FR" i="1" dirty="0" err="1" smtClean="0"/>
              <a:t>cp</a:t>
            </a:r>
            <a:r>
              <a:rPr lang="fr-FR" i="1" dirty="0" smtClean="0"/>
              <a:t> € CP and the </a:t>
            </a:r>
            <a:r>
              <a:rPr lang="fr-FR" i="1" dirty="0" err="1" smtClean="0"/>
              <a:t>weights</a:t>
            </a:r>
            <a:r>
              <a:rPr lang="fr-FR" i="1" dirty="0" smtClean="0"/>
              <a:t> w(</a:t>
            </a:r>
            <a:r>
              <a:rPr lang="fr-FR" i="1" dirty="0" err="1" smtClean="0"/>
              <a:t>cp,u</a:t>
            </a:r>
            <a:r>
              <a:rPr lang="fr-FR" i="1" dirty="0" smtClean="0"/>
              <a:t>) are </a:t>
            </a:r>
            <a:r>
              <a:rPr lang="fr-FR" i="1" dirty="0" err="1" smtClean="0"/>
              <a:t>calculated</a:t>
            </a:r>
            <a:r>
              <a:rPr lang="fr-FR" i="1" dirty="0" smtClean="0"/>
              <a:t> </a:t>
            </a:r>
            <a:r>
              <a:rPr lang="fr-FR" i="1" dirty="0" err="1" smtClean="0"/>
              <a:t>based</a:t>
            </a:r>
            <a:r>
              <a:rPr lang="fr-FR" i="1" dirty="0" smtClean="0"/>
              <a:t> on </a:t>
            </a:r>
            <a:r>
              <a:rPr lang="fr-FR" i="1" dirty="0" err="1" smtClean="0"/>
              <a:t>users</a:t>
            </a:r>
            <a:r>
              <a:rPr lang="fr-FR" i="1" dirty="0" smtClean="0"/>
              <a:t> actions in social networks </a:t>
            </a:r>
            <a:r>
              <a:rPr lang="fr-FR" i="1" dirty="0" err="1" smtClean="0"/>
              <a:t>using</a:t>
            </a:r>
            <a:r>
              <a:rPr lang="fr-FR" i="1" dirty="0" smtClean="0"/>
              <a:t> the </a:t>
            </a:r>
            <a:r>
              <a:rPr lang="fr-FR" i="1" dirty="0" err="1" smtClean="0"/>
              <a:t>ConceptPAlgo</a:t>
            </a:r>
            <a:r>
              <a:rPr lang="fr-FR" i="1" dirty="0" smtClean="0"/>
              <a:t>.</a:t>
            </a:r>
          </a:p>
          <a:p>
            <a:pPr lvl="1"/>
            <a:r>
              <a:rPr lang="fr-FR" i="1" dirty="0" err="1" smtClean="0"/>
              <a:t>ConceptP</a:t>
            </a:r>
            <a:r>
              <a:rPr lang="fr-FR" i="1" dirty="0" smtClean="0"/>
              <a:t>(u)=</a:t>
            </a:r>
            <a:r>
              <a:rPr lang="fr-FR" i="1" dirty="0"/>
              <a:t> </a:t>
            </a:r>
            <a:r>
              <a:rPr lang="fr-FR" i="1" dirty="0" smtClean="0"/>
              <a:t>{U (</a:t>
            </a:r>
            <a:r>
              <a:rPr lang="fr-FR" i="1" dirty="0" err="1" smtClean="0"/>
              <a:t>cp</a:t>
            </a:r>
            <a:r>
              <a:rPr lang="fr-FR" i="1" dirty="0" smtClean="0"/>
              <a:t>, w(</a:t>
            </a:r>
            <a:r>
              <a:rPr lang="fr-FR" i="1" dirty="0" err="1" smtClean="0"/>
              <a:t>cp,u</a:t>
            </a:r>
            <a:r>
              <a:rPr lang="fr-FR" i="1" dirty="0" smtClean="0"/>
              <a:t>)):  </a:t>
            </a:r>
            <a:r>
              <a:rPr lang="fr-FR" i="1" dirty="0" err="1"/>
              <a:t>cp</a:t>
            </a:r>
            <a:r>
              <a:rPr lang="fr-FR" i="1" dirty="0"/>
              <a:t> € </a:t>
            </a:r>
            <a:r>
              <a:rPr lang="fr-FR" i="1" dirty="0" smtClean="0"/>
              <a:t>C, </a:t>
            </a:r>
            <a:r>
              <a:rPr lang="fr-FR" i="1" dirty="0"/>
              <a:t>u €U</a:t>
            </a:r>
            <a:r>
              <a:rPr lang="fr-FR" i="1" dirty="0" smtClean="0"/>
              <a:t>}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771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S2: System </a:t>
            </a:r>
            <a:r>
              <a:rPr lang="fr-FR" dirty="0"/>
              <a:t>of </a:t>
            </a:r>
            <a:r>
              <a:rPr lang="en-US" dirty="0"/>
              <a:t>knowledge</a:t>
            </a:r>
            <a:r>
              <a:rPr lang="fr-FR" dirty="0"/>
              <a:t> </a:t>
            </a:r>
            <a:r>
              <a:rPr lang="fr-FR" dirty="0" smtClean="0"/>
              <a:t>extraction: (TD </a:t>
            </a:r>
            <a:r>
              <a:rPr lang="fr-FR" dirty="0" err="1" smtClean="0"/>
              <a:t>with</a:t>
            </a:r>
            <a:r>
              <a:rPr lang="fr-FR" dirty="0" smtClean="0"/>
              <a:t> UML)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172400" y="1556792"/>
            <a:ext cx="504056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S1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51520" y="1268761"/>
            <a:ext cx="7488832" cy="5160368"/>
          </a:xfrm>
          <a:prstGeom prst="ellipse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812360" y="393305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995936" y="642912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S2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56176" y="3609890"/>
            <a:ext cx="1512168" cy="1200329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Clustering </a:t>
            </a:r>
            <a:r>
              <a:rPr lang="en-US" dirty="0"/>
              <a:t>users’</a:t>
            </a:r>
            <a:r>
              <a:rPr lang="fr-FR" dirty="0"/>
              <a:t> </a:t>
            </a:r>
            <a:r>
              <a:rPr lang="fr-FR" dirty="0" smtClean="0"/>
              <a:t>information (</a:t>
            </a:r>
            <a:r>
              <a:rPr lang="fr-FR" dirty="0" err="1" smtClean="0"/>
              <a:t>roles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07904" y="3748389"/>
            <a:ext cx="1836204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Build</a:t>
            </a:r>
            <a:r>
              <a:rPr lang="fr-FR" dirty="0" smtClean="0"/>
              <a:t> a tag </a:t>
            </a:r>
            <a:r>
              <a:rPr lang="fr-FR" dirty="0" err="1" smtClean="0"/>
              <a:t>cloud</a:t>
            </a:r>
            <a:r>
              <a:rPr lang="fr-FR" dirty="0" smtClean="0"/>
              <a:t> for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824028" y="2420888"/>
            <a:ext cx="1512168" cy="64633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3 </a:t>
            </a:r>
            <a:r>
              <a:rPr lang="fr-FR" dirty="0" err="1" smtClean="0"/>
              <a:t>Weight</a:t>
            </a:r>
            <a:r>
              <a:rPr lang="fr-FR" dirty="0" smtClean="0"/>
              <a:t> the keywords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12" idx="2"/>
          </p:cNvCxnSpPr>
          <p:nvPr/>
        </p:nvCxnSpPr>
        <p:spPr>
          <a:xfrm flipH="1">
            <a:off x="5436096" y="3067219"/>
            <a:ext cx="144016" cy="68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5544108" y="4342744"/>
            <a:ext cx="655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735796" y="2143889"/>
            <a:ext cx="1512168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4 </a:t>
            </a:r>
            <a:r>
              <a:rPr lang="fr-FR" dirty="0" err="1" smtClean="0"/>
              <a:t>Find</a:t>
            </a:r>
            <a:r>
              <a:rPr lang="fr-FR" dirty="0" smtClean="0"/>
              <a:t> the concepts of the keywords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563888" y="3067219"/>
            <a:ext cx="684076" cy="68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733705" y="5198148"/>
            <a:ext cx="1512168" cy="64633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6 </a:t>
            </a:r>
            <a:r>
              <a:rPr lang="fr-FR" dirty="0" err="1" smtClean="0"/>
              <a:t>extracting</a:t>
            </a:r>
            <a:r>
              <a:rPr lang="fr-FR" dirty="0" smtClean="0"/>
              <a:t> context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753798" y="5912405"/>
            <a:ext cx="2772308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7 </a:t>
            </a:r>
            <a:r>
              <a:rPr lang="fr-FR" dirty="0" err="1" smtClean="0"/>
              <a:t>Extracting</a:t>
            </a:r>
            <a:r>
              <a:rPr lang="fr-FR" dirty="0" smtClean="0"/>
              <a:t> Social context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6200029" y="5589240"/>
            <a:ext cx="190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544109" y="6237312"/>
            <a:ext cx="2556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3491880" y="4671719"/>
            <a:ext cx="2664296" cy="413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3491880" y="5085184"/>
            <a:ext cx="0" cy="759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059832" y="1497558"/>
            <a:ext cx="2892183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5 </a:t>
            </a:r>
            <a:r>
              <a:rPr lang="fr-FR" dirty="0" err="1" smtClean="0"/>
              <a:t>Extract</a:t>
            </a:r>
            <a:r>
              <a:rPr lang="fr-FR" dirty="0" smtClean="0"/>
              <a:t> user profile info</a:t>
            </a:r>
            <a:endParaRPr lang="fr-FR" dirty="0"/>
          </a:p>
        </p:txBody>
      </p:sp>
      <p:cxnSp>
        <p:nvCxnSpPr>
          <p:cNvPr id="43" name="Connecteur droit avec flèche 42"/>
          <p:cNvCxnSpPr>
            <a:endCxn id="42" idx="3"/>
          </p:cNvCxnSpPr>
          <p:nvPr/>
        </p:nvCxnSpPr>
        <p:spPr>
          <a:xfrm flipH="1" flipV="1">
            <a:off x="5952015" y="1682224"/>
            <a:ext cx="2148378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886985" y="2710244"/>
            <a:ext cx="1512168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8 building the user shopping profile</a:t>
            </a:r>
            <a:endParaRPr lang="fr-FR" dirty="0"/>
          </a:p>
        </p:txBody>
      </p:sp>
      <p:cxnSp>
        <p:nvCxnSpPr>
          <p:cNvPr id="52" name="Connecteur droit avec flèche 51"/>
          <p:cNvCxnSpPr/>
          <p:nvPr/>
        </p:nvCxnSpPr>
        <p:spPr>
          <a:xfrm flipH="1" flipV="1">
            <a:off x="2399153" y="3269304"/>
            <a:ext cx="5647771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8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80801" y="1628800"/>
            <a:ext cx="7507623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Resource recommendation for users</a:t>
            </a:r>
          </a:p>
          <a:p>
            <a:pPr algn="ctr"/>
            <a:r>
              <a:rPr lang="en-US" sz="2000" dirty="0" smtClean="0"/>
              <a:t>Users are surrounded by millions of resources.</a:t>
            </a:r>
          </a:p>
          <a:p>
            <a:pPr algn="ctr"/>
            <a:r>
              <a:rPr lang="en-US" sz="2000" dirty="0" smtClean="0"/>
              <a:t>                      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fr-FR" dirty="0"/>
          </a:p>
        </p:txBody>
      </p:sp>
      <p:pic>
        <p:nvPicPr>
          <p:cNvPr id="7170" name="Picture 2" descr="http://www.webprosperitywithjill.com/wp-content/uploads/2010/10/TooManyBooks-237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57956"/>
            <a:ext cx="2124991" cy="26898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 </a:t>
            </a:r>
            <a:r>
              <a:rPr lang="fr-FR" dirty="0" err="1"/>
              <a:t>Weight</a:t>
            </a:r>
            <a:r>
              <a:rPr lang="fr-FR" dirty="0"/>
              <a:t> the </a:t>
            </a:r>
            <a:r>
              <a:rPr lang="fr-FR" dirty="0" smtClean="0"/>
              <a:t>keywords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frequency</a:t>
            </a:r>
            <a:r>
              <a:rPr lang="fr-FR" dirty="0" smtClean="0"/>
              <a:t>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1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S2: System </a:t>
            </a:r>
            <a:r>
              <a:rPr lang="fr-FR" dirty="0"/>
              <a:t>of </a:t>
            </a:r>
            <a:r>
              <a:rPr lang="en-US" dirty="0"/>
              <a:t>knowledge</a:t>
            </a:r>
            <a:r>
              <a:rPr lang="fr-FR" dirty="0"/>
              <a:t> </a:t>
            </a:r>
            <a:r>
              <a:rPr lang="fr-FR" dirty="0" smtClean="0"/>
              <a:t>extraction: (TD </a:t>
            </a:r>
            <a:r>
              <a:rPr lang="fr-FR" dirty="0" err="1" smtClean="0"/>
              <a:t>with</a:t>
            </a:r>
            <a:r>
              <a:rPr lang="fr-FR" dirty="0" smtClean="0"/>
              <a:t> UML)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172400" y="1556792"/>
            <a:ext cx="504056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S1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51520" y="1268761"/>
            <a:ext cx="7488832" cy="5160368"/>
          </a:xfrm>
          <a:prstGeom prst="ellipse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812360" y="393305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995936" y="642912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S2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56176" y="3609890"/>
            <a:ext cx="1512168" cy="1200329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Clustering </a:t>
            </a:r>
            <a:r>
              <a:rPr lang="en-US" dirty="0"/>
              <a:t>users’</a:t>
            </a:r>
            <a:r>
              <a:rPr lang="fr-FR" dirty="0"/>
              <a:t> </a:t>
            </a:r>
            <a:r>
              <a:rPr lang="fr-FR" dirty="0" smtClean="0"/>
              <a:t>information (</a:t>
            </a:r>
            <a:r>
              <a:rPr lang="fr-FR" dirty="0" err="1" smtClean="0"/>
              <a:t>roles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07904" y="3748389"/>
            <a:ext cx="1836204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Build</a:t>
            </a:r>
            <a:r>
              <a:rPr lang="fr-FR" dirty="0" smtClean="0"/>
              <a:t> a tag </a:t>
            </a:r>
            <a:r>
              <a:rPr lang="fr-FR" dirty="0" err="1" smtClean="0"/>
              <a:t>cloud</a:t>
            </a:r>
            <a:r>
              <a:rPr lang="fr-FR" dirty="0" smtClean="0"/>
              <a:t> for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824028" y="2420888"/>
            <a:ext cx="1512168" cy="64633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3 </a:t>
            </a:r>
            <a:r>
              <a:rPr lang="fr-FR" dirty="0" err="1" smtClean="0"/>
              <a:t>Weight</a:t>
            </a:r>
            <a:r>
              <a:rPr lang="fr-FR" dirty="0" smtClean="0"/>
              <a:t> the keywords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12" idx="2"/>
          </p:cNvCxnSpPr>
          <p:nvPr/>
        </p:nvCxnSpPr>
        <p:spPr>
          <a:xfrm flipH="1">
            <a:off x="5436096" y="3067219"/>
            <a:ext cx="144016" cy="68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5544108" y="4342744"/>
            <a:ext cx="655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735796" y="2143889"/>
            <a:ext cx="1512168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4 </a:t>
            </a:r>
            <a:r>
              <a:rPr lang="fr-FR" dirty="0" err="1" smtClean="0"/>
              <a:t>Find</a:t>
            </a:r>
            <a:r>
              <a:rPr lang="fr-FR" dirty="0" smtClean="0"/>
              <a:t> the concepts of the keywords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563888" y="3067219"/>
            <a:ext cx="684076" cy="68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733705" y="5198148"/>
            <a:ext cx="1512168" cy="64633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6 </a:t>
            </a:r>
            <a:r>
              <a:rPr lang="fr-FR" dirty="0" err="1" smtClean="0"/>
              <a:t>extracting</a:t>
            </a:r>
            <a:r>
              <a:rPr lang="fr-FR" dirty="0" smtClean="0"/>
              <a:t> context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753798" y="5912405"/>
            <a:ext cx="2772308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7 </a:t>
            </a:r>
            <a:r>
              <a:rPr lang="fr-FR" dirty="0" err="1" smtClean="0"/>
              <a:t>Extracting</a:t>
            </a:r>
            <a:r>
              <a:rPr lang="fr-FR" dirty="0" smtClean="0"/>
              <a:t> Social context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6200029" y="5589240"/>
            <a:ext cx="190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544109" y="6237312"/>
            <a:ext cx="2556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3491880" y="4671719"/>
            <a:ext cx="2664296" cy="413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3491880" y="5085184"/>
            <a:ext cx="0" cy="759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059832" y="1497558"/>
            <a:ext cx="2892183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5 </a:t>
            </a:r>
            <a:r>
              <a:rPr lang="fr-FR" dirty="0" err="1" smtClean="0"/>
              <a:t>Extract</a:t>
            </a:r>
            <a:r>
              <a:rPr lang="fr-FR" dirty="0" smtClean="0"/>
              <a:t> user profile info</a:t>
            </a:r>
            <a:endParaRPr lang="fr-FR" dirty="0"/>
          </a:p>
        </p:txBody>
      </p:sp>
      <p:cxnSp>
        <p:nvCxnSpPr>
          <p:cNvPr id="43" name="Connecteur droit avec flèche 42"/>
          <p:cNvCxnSpPr>
            <a:endCxn id="42" idx="3"/>
          </p:cNvCxnSpPr>
          <p:nvPr/>
        </p:nvCxnSpPr>
        <p:spPr>
          <a:xfrm flipH="1" flipV="1">
            <a:off x="5952015" y="1682224"/>
            <a:ext cx="2148378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886985" y="2710244"/>
            <a:ext cx="1512168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8 building the user shopping profile</a:t>
            </a:r>
            <a:endParaRPr lang="fr-FR" dirty="0"/>
          </a:p>
        </p:txBody>
      </p:sp>
      <p:cxnSp>
        <p:nvCxnSpPr>
          <p:cNvPr id="52" name="Connecteur droit avec flèche 51"/>
          <p:cNvCxnSpPr/>
          <p:nvPr/>
        </p:nvCxnSpPr>
        <p:spPr>
          <a:xfrm flipH="1" flipV="1">
            <a:off x="2399153" y="3269304"/>
            <a:ext cx="5647771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0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 + 2 </a:t>
            </a:r>
            <a:r>
              <a:rPr lang="fr-FR" dirty="0" err="1"/>
              <a:t>Roles</a:t>
            </a:r>
            <a:r>
              <a:rPr lang="fr-FR" dirty="0"/>
              <a:t> tag </a:t>
            </a:r>
            <a:r>
              <a:rPr lang="fr-FR" dirty="0" err="1"/>
              <a:t>clouds</a:t>
            </a:r>
            <a:r>
              <a:rPr lang="fr-FR" dirty="0"/>
              <a:t>: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Based</a:t>
            </a:r>
            <a:r>
              <a:rPr lang="fr-FR" dirty="0" smtClean="0"/>
              <a:t> on the user actions all over Facebook:</a:t>
            </a:r>
          </a:p>
          <a:p>
            <a:r>
              <a:rPr lang="fr-FR" dirty="0" err="1" smtClean="0"/>
              <a:t>Stemming</a:t>
            </a:r>
            <a:endParaRPr lang="fr-FR" dirty="0" smtClean="0"/>
          </a:p>
          <a:p>
            <a:r>
              <a:rPr lang="fr-FR" dirty="0" err="1" smtClean="0"/>
              <a:t>Clustering</a:t>
            </a:r>
            <a:endParaRPr lang="fr-FR" dirty="0" smtClean="0"/>
          </a:p>
          <a:p>
            <a:r>
              <a:rPr lang="fr-FR" dirty="0" err="1" smtClean="0"/>
              <a:t>Finding</a:t>
            </a:r>
            <a:r>
              <a:rPr lang="fr-FR" dirty="0" smtClean="0"/>
              <a:t> concepts (4)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4185426" cy="279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261655" cy="25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 + 2 </a:t>
            </a:r>
            <a:r>
              <a:rPr lang="fr-FR" dirty="0" err="1" smtClean="0"/>
              <a:t>Roles</a:t>
            </a:r>
            <a:r>
              <a:rPr lang="fr-FR" dirty="0" smtClean="0"/>
              <a:t> tag </a:t>
            </a:r>
            <a:r>
              <a:rPr lang="fr-FR" dirty="0" err="1" smtClean="0"/>
              <a:t>clouds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actions about sport </a:t>
            </a:r>
            <a:r>
              <a:rPr lang="fr-FR" dirty="0" smtClean="0">
                <a:sym typeface="Wingdings" pitchFamily="2" charset="2"/>
              </a:rPr>
              <a:t> sport </a:t>
            </a:r>
            <a:r>
              <a:rPr lang="fr-FR" dirty="0" err="1" smtClean="0">
                <a:sym typeface="Wingdings" pitchFamily="2" charset="2"/>
              </a:rPr>
              <a:t>role</a:t>
            </a:r>
            <a:r>
              <a:rPr lang="fr-FR" dirty="0" smtClean="0">
                <a:sym typeface="Wingdings" pitchFamily="2" charset="2"/>
              </a:rPr>
              <a:t> 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233" y="1600200"/>
            <a:ext cx="77775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49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S2: System </a:t>
            </a:r>
            <a:r>
              <a:rPr lang="fr-FR" dirty="0"/>
              <a:t>of </a:t>
            </a:r>
            <a:r>
              <a:rPr lang="en-US" dirty="0"/>
              <a:t>knowledge</a:t>
            </a:r>
            <a:r>
              <a:rPr lang="fr-FR" dirty="0"/>
              <a:t> </a:t>
            </a:r>
            <a:r>
              <a:rPr lang="fr-FR" dirty="0" smtClean="0"/>
              <a:t>extraction: (TD </a:t>
            </a:r>
            <a:r>
              <a:rPr lang="fr-FR" dirty="0" err="1" smtClean="0"/>
              <a:t>with</a:t>
            </a:r>
            <a:r>
              <a:rPr lang="fr-FR" dirty="0" smtClean="0"/>
              <a:t> UML)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172400" y="1556792"/>
            <a:ext cx="504056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S1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51520" y="1268761"/>
            <a:ext cx="7488832" cy="5160368"/>
          </a:xfrm>
          <a:prstGeom prst="ellipse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812360" y="393305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995936" y="642912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S2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56176" y="3609890"/>
            <a:ext cx="1512168" cy="1200329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Clustering </a:t>
            </a:r>
            <a:r>
              <a:rPr lang="en-US" dirty="0"/>
              <a:t>users’</a:t>
            </a:r>
            <a:r>
              <a:rPr lang="fr-FR" dirty="0"/>
              <a:t> </a:t>
            </a:r>
            <a:r>
              <a:rPr lang="fr-FR" dirty="0" smtClean="0"/>
              <a:t>information (</a:t>
            </a:r>
            <a:r>
              <a:rPr lang="fr-FR" dirty="0" err="1" smtClean="0"/>
              <a:t>roles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07904" y="3748389"/>
            <a:ext cx="1836204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Build</a:t>
            </a:r>
            <a:r>
              <a:rPr lang="fr-FR" dirty="0" smtClean="0"/>
              <a:t> a tag </a:t>
            </a:r>
            <a:r>
              <a:rPr lang="fr-FR" dirty="0" err="1" smtClean="0"/>
              <a:t>cloud</a:t>
            </a:r>
            <a:r>
              <a:rPr lang="fr-FR" dirty="0" smtClean="0"/>
              <a:t> for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824028" y="2420888"/>
            <a:ext cx="1512168" cy="64633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3 </a:t>
            </a:r>
            <a:r>
              <a:rPr lang="fr-FR" dirty="0" err="1" smtClean="0"/>
              <a:t>Weight</a:t>
            </a:r>
            <a:r>
              <a:rPr lang="fr-FR" dirty="0" smtClean="0"/>
              <a:t> the keywords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12" idx="2"/>
          </p:cNvCxnSpPr>
          <p:nvPr/>
        </p:nvCxnSpPr>
        <p:spPr>
          <a:xfrm flipH="1">
            <a:off x="5436096" y="3067219"/>
            <a:ext cx="144016" cy="68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5544108" y="4342744"/>
            <a:ext cx="655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735796" y="2143889"/>
            <a:ext cx="1512168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4 </a:t>
            </a:r>
            <a:r>
              <a:rPr lang="fr-FR" dirty="0" err="1" smtClean="0"/>
              <a:t>Find</a:t>
            </a:r>
            <a:r>
              <a:rPr lang="fr-FR" dirty="0" smtClean="0"/>
              <a:t> the concepts of the keywords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563888" y="3067219"/>
            <a:ext cx="684076" cy="68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733705" y="5198148"/>
            <a:ext cx="1512168" cy="64633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6 </a:t>
            </a:r>
            <a:r>
              <a:rPr lang="fr-FR" dirty="0" err="1" smtClean="0"/>
              <a:t>extracting</a:t>
            </a:r>
            <a:r>
              <a:rPr lang="fr-FR" dirty="0" smtClean="0"/>
              <a:t> context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753798" y="5912405"/>
            <a:ext cx="2772308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7 </a:t>
            </a:r>
            <a:r>
              <a:rPr lang="fr-FR" dirty="0" err="1" smtClean="0"/>
              <a:t>Extracting</a:t>
            </a:r>
            <a:r>
              <a:rPr lang="fr-FR" dirty="0" smtClean="0"/>
              <a:t> Social context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6200029" y="5589240"/>
            <a:ext cx="190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544109" y="6237312"/>
            <a:ext cx="2556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3491880" y="4671719"/>
            <a:ext cx="2664296" cy="413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3491880" y="5085184"/>
            <a:ext cx="0" cy="759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059832" y="1497558"/>
            <a:ext cx="2892183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5 </a:t>
            </a:r>
            <a:r>
              <a:rPr lang="fr-FR" dirty="0" err="1" smtClean="0"/>
              <a:t>Extract</a:t>
            </a:r>
            <a:r>
              <a:rPr lang="fr-FR" dirty="0" smtClean="0"/>
              <a:t> user profile info</a:t>
            </a:r>
            <a:endParaRPr lang="fr-FR" dirty="0"/>
          </a:p>
        </p:txBody>
      </p:sp>
      <p:cxnSp>
        <p:nvCxnSpPr>
          <p:cNvPr id="43" name="Connecteur droit avec flèche 42"/>
          <p:cNvCxnSpPr>
            <a:endCxn id="42" idx="3"/>
          </p:cNvCxnSpPr>
          <p:nvPr/>
        </p:nvCxnSpPr>
        <p:spPr>
          <a:xfrm flipH="1" flipV="1">
            <a:off x="5952015" y="1682224"/>
            <a:ext cx="2148378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886985" y="2710244"/>
            <a:ext cx="1512168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8 building the user shopping profile</a:t>
            </a:r>
            <a:endParaRPr lang="fr-FR" dirty="0"/>
          </a:p>
        </p:txBody>
      </p:sp>
      <p:cxnSp>
        <p:nvCxnSpPr>
          <p:cNvPr id="52" name="Connecteur droit avec flèche 51"/>
          <p:cNvCxnSpPr/>
          <p:nvPr/>
        </p:nvCxnSpPr>
        <p:spPr>
          <a:xfrm flipH="1" flipV="1">
            <a:off x="2399153" y="3269304"/>
            <a:ext cx="5647771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7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5 </a:t>
            </a:r>
            <a:r>
              <a:rPr lang="fr-FR" dirty="0" err="1"/>
              <a:t>Extract</a:t>
            </a:r>
            <a:r>
              <a:rPr lang="fr-FR" dirty="0"/>
              <a:t> user profile </a:t>
            </a:r>
            <a:r>
              <a:rPr lang="fr-FR" dirty="0" smtClean="0"/>
              <a:t>info (</a:t>
            </a:r>
            <a:r>
              <a:rPr lang="fr-FR" dirty="0" err="1" smtClean="0"/>
              <a:t>fabian</a:t>
            </a:r>
            <a:r>
              <a:rPr lang="fr-FR" dirty="0" smtClean="0"/>
              <a:t> 11)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Easy</a:t>
            </a:r>
            <a:r>
              <a:rPr lang="fr-FR" dirty="0" smtClean="0"/>
              <a:t> mission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18" y="2636912"/>
            <a:ext cx="46122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7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6 </a:t>
            </a:r>
            <a:r>
              <a:rPr lang="fr-FR" dirty="0" err="1" smtClean="0"/>
              <a:t>Extracting</a:t>
            </a:r>
            <a:r>
              <a:rPr lang="fr-FR" dirty="0" smtClean="0"/>
              <a:t> 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525963"/>
          </a:xfrm>
        </p:spPr>
        <p:txBody>
          <a:bodyPr/>
          <a:lstStyle/>
          <a:p>
            <a:pPr lvl="0"/>
            <a:r>
              <a:rPr lang="en-US" dirty="0"/>
              <a:t>Location + time + actions in the that specific time + location are provided (if user has entered </a:t>
            </a:r>
            <a:r>
              <a:rPr lang="en-US" dirty="0" smtClean="0"/>
              <a:t>them)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6733"/>
            <a:ext cx="8712968" cy="413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2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Extracting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tag </a:t>
            </a:r>
            <a:r>
              <a:rPr lang="fr-FR" dirty="0" err="1" smtClean="0"/>
              <a:t>cloud</a:t>
            </a:r>
            <a:r>
              <a:rPr lang="fr-FR" dirty="0" smtClean="0"/>
              <a:t> (</a:t>
            </a:r>
            <a:r>
              <a:rPr lang="fr-FR" dirty="0" err="1" smtClean="0"/>
              <a:t>Role</a:t>
            </a:r>
            <a:r>
              <a:rPr lang="fr-FR" dirty="0" smtClean="0"/>
              <a:t>) the </a:t>
            </a:r>
            <a:r>
              <a:rPr lang="fr-FR" dirty="0" err="1" smtClean="0"/>
              <a:t>users</a:t>
            </a:r>
            <a:r>
              <a:rPr lang="fr-FR" dirty="0" smtClean="0"/>
              <a:t> (</a:t>
            </a:r>
            <a:r>
              <a:rPr lang="fr-FR" dirty="0" err="1" smtClean="0"/>
              <a:t>friends</a:t>
            </a:r>
            <a:r>
              <a:rPr lang="fr-FR" dirty="0" smtClean="0"/>
              <a:t>, </a:t>
            </a:r>
            <a:r>
              <a:rPr lang="fr-FR" dirty="0" err="1" smtClean="0"/>
              <a:t>followers</a:t>
            </a:r>
            <a:r>
              <a:rPr lang="fr-FR" dirty="0" smtClean="0"/>
              <a:t>)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actions </a:t>
            </a:r>
            <a:r>
              <a:rPr lang="fr-FR" dirty="0" err="1" smtClean="0"/>
              <a:t>related</a:t>
            </a:r>
            <a:r>
              <a:rPr lang="fr-FR" dirty="0" smtClean="0"/>
              <a:t> to </a:t>
            </a:r>
            <a:r>
              <a:rPr lang="fr-FR" dirty="0" err="1" smtClean="0"/>
              <a:t>that</a:t>
            </a:r>
            <a:r>
              <a:rPr lang="fr-FR" dirty="0" smtClean="0"/>
              <a:t> action.</a:t>
            </a:r>
            <a:endParaRPr lang="fr-FR" dirty="0"/>
          </a:p>
        </p:txBody>
      </p:sp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7 </a:t>
            </a:r>
            <a:r>
              <a:rPr lang="fr-FR" dirty="0" err="1" smtClean="0"/>
              <a:t>Extracting</a:t>
            </a:r>
            <a:r>
              <a:rPr lang="fr-FR" dirty="0" smtClean="0"/>
              <a:t> Social context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3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8 building the user shopping profile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Building the </a:t>
            </a:r>
            <a:r>
              <a:rPr lang="fr-FR" dirty="0" err="1" smtClean="0"/>
              <a:t>algorithm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7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Twitter</a:t>
            </a:r>
            <a:r>
              <a:rPr lang="fr-FR" dirty="0" smtClean="0"/>
              <a:t> tag </a:t>
            </a:r>
            <a:r>
              <a:rPr lang="fr-FR" dirty="0" err="1" smtClean="0"/>
              <a:t>cloud</a:t>
            </a:r>
            <a:r>
              <a:rPr lang="fr-FR" dirty="0" smtClean="0"/>
              <a:t>: ex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2060848"/>
            <a:ext cx="47148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5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80801" y="1628800"/>
            <a:ext cx="7507623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Resource recommendation for users</a:t>
            </a:r>
          </a:p>
          <a:p>
            <a:pPr algn="ctr"/>
            <a:r>
              <a:rPr lang="en-US" sz="2000" dirty="0" smtClean="0"/>
              <a:t>Users are surrounded by millions of resources.</a:t>
            </a:r>
          </a:p>
          <a:p>
            <a:pPr algn="ctr"/>
            <a:r>
              <a:rPr lang="en-US" sz="2000" dirty="0"/>
              <a:t>User has different contexts, different roles </a:t>
            </a:r>
            <a:r>
              <a:rPr lang="en-US" sz="2000" b="1" dirty="0" smtClean="0"/>
              <a:t>individually.</a:t>
            </a:r>
            <a:r>
              <a:rPr lang="en-US" sz="2000" dirty="0" smtClean="0"/>
              <a:t>                      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fr-FR" dirty="0"/>
          </a:p>
        </p:txBody>
      </p:sp>
      <p:pic>
        <p:nvPicPr>
          <p:cNvPr id="6" name="Picture 4" descr="http://image.shutterstock.com/display_pic_with_logo/422893/422893,1298182967,1/stock-photo-beautiful-sport-woman-doing-power-fitness-exercise-at-sport-gym-dumbbell-71555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6491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blog.donews.com/adah/files/2008/10/080919-shopping-woman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5144"/>
            <a:ext cx="2748221" cy="20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25.media.tumblr.com/tumblr_m3xv10LatI1rvkjxd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252727"/>
            <a:ext cx="25892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S2 system on </a:t>
            </a:r>
            <a:r>
              <a:rPr lang="fr-FR" dirty="0" err="1" smtClean="0"/>
              <a:t>twitter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Tweet</a:t>
            </a:r>
            <a:r>
              <a:rPr lang="fr-FR" dirty="0" smtClean="0"/>
              <a:t>? </a:t>
            </a:r>
            <a:r>
              <a:rPr lang="fr-FR" dirty="0" err="1" smtClean="0"/>
              <a:t>Retweet</a:t>
            </a:r>
            <a:r>
              <a:rPr lang="fr-FR" dirty="0" smtClean="0"/>
              <a:t>? </a:t>
            </a:r>
            <a:r>
              <a:rPr lang="fr-FR" dirty="0" err="1" smtClean="0"/>
              <a:t>Followers</a:t>
            </a:r>
            <a:r>
              <a:rPr lang="fr-FR" dirty="0" smtClean="0"/>
              <a:t> </a:t>
            </a:r>
          </a:p>
          <a:p>
            <a:pPr lvl="1"/>
            <a:r>
              <a:rPr lang="en-US" dirty="0"/>
              <a:t>What to include or not in the role building algorithm? </a:t>
            </a:r>
            <a:endParaRPr lang="fr-FR" dirty="0"/>
          </a:p>
          <a:p>
            <a:pPr lvl="1"/>
            <a:r>
              <a:rPr lang="en-US" dirty="0"/>
              <a:t>How to weight the keywords? </a:t>
            </a:r>
            <a:endParaRPr lang="fr-FR" dirty="0"/>
          </a:p>
          <a:p>
            <a:pPr lvl="1"/>
            <a:r>
              <a:rPr lang="en-US" dirty="0"/>
              <a:t>How to do to concept matching? </a:t>
            </a:r>
            <a:endParaRPr lang="fr-FR" dirty="0"/>
          </a:p>
          <a:p>
            <a:pPr lvl="1"/>
            <a:r>
              <a:rPr lang="en-US" dirty="0"/>
              <a:t>How to do the preference analysis</a:t>
            </a:r>
            <a:endParaRPr lang="fr-FR" dirty="0"/>
          </a:p>
          <a:p>
            <a:pPr lvl="1"/>
            <a:r>
              <a:rPr lang="en-US" dirty="0"/>
              <a:t>Shall we use the followers’ bio? 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1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S2: System </a:t>
            </a:r>
            <a:r>
              <a:rPr lang="fr-FR" dirty="0"/>
              <a:t>of </a:t>
            </a:r>
            <a:r>
              <a:rPr lang="en-US" dirty="0"/>
              <a:t>knowledge</a:t>
            </a:r>
            <a:r>
              <a:rPr lang="fr-FR" dirty="0"/>
              <a:t> </a:t>
            </a:r>
            <a:r>
              <a:rPr lang="fr-FR" dirty="0" smtClean="0"/>
              <a:t>extraction: (TD </a:t>
            </a:r>
            <a:r>
              <a:rPr lang="fr-FR" dirty="0" err="1" smtClean="0"/>
              <a:t>with</a:t>
            </a:r>
            <a:r>
              <a:rPr lang="fr-FR" dirty="0" smtClean="0"/>
              <a:t> UML)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172400" y="1556792"/>
            <a:ext cx="504056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S1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51520" y="1268761"/>
            <a:ext cx="7488832" cy="5160368"/>
          </a:xfrm>
          <a:prstGeom prst="ellipse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812360" y="393305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995936" y="642912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S2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56176" y="3609890"/>
            <a:ext cx="1512168" cy="1200329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Clustering </a:t>
            </a:r>
            <a:r>
              <a:rPr lang="en-US" dirty="0"/>
              <a:t>users’</a:t>
            </a:r>
            <a:r>
              <a:rPr lang="fr-FR" dirty="0"/>
              <a:t> </a:t>
            </a:r>
            <a:r>
              <a:rPr lang="fr-FR" dirty="0" smtClean="0"/>
              <a:t>information (</a:t>
            </a:r>
            <a:r>
              <a:rPr lang="fr-FR" dirty="0" err="1" smtClean="0"/>
              <a:t>roles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07904" y="3748389"/>
            <a:ext cx="1836204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Build</a:t>
            </a:r>
            <a:r>
              <a:rPr lang="fr-FR" dirty="0" smtClean="0"/>
              <a:t> a tag </a:t>
            </a:r>
            <a:r>
              <a:rPr lang="fr-FR" dirty="0" err="1" smtClean="0"/>
              <a:t>cloud</a:t>
            </a:r>
            <a:r>
              <a:rPr lang="fr-FR" dirty="0" smtClean="0"/>
              <a:t> for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824028" y="2420888"/>
            <a:ext cx="1512168" cy="64633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3 </a:t>
            </a:r>
            <a:r>
              <a:rPr lang="fr-FR" dirty="0" err="1" smtClean="0"/>
              <a:t>Weight</a:t>
            </a:r>
            <a:r>
              <a:rPr lang="fr-FR" dirty="0" smtClean="0"/>
              <a:t> the keywords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12" idx="2"/>
          </p:cNvCxnSpPr>
          <p:nvPr/>
        </p:nvCxnSpPr>
        <p:spPr>
          <a:xfrm flipH="1">
            <a:off x="5436096" y="3067219"/>
            <a:ext cx="144016" cy="68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5544108" y="4342744"/>
            <a:ext cx="655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735796" y="2143889"/>
            <a:ext cx="1512168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4 </a:t>
            </a:r>
            <a:r>
              <a:rPr lang="fr-FR" dirty="0" err="1" smtClean="0"/>
              <a:t>Find</a:t>
            </a:r>
            <a:r>
              <a:rPr lang="fr-FR" dirty="0" smtClean="0"/>
              <a:t> the concepts of the keywords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563888" y="3067219"/>
            <a:ext cx="684076" cy="68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733705" y="5198148"/>
            <a:ext cx="1512168" cy="64633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6 </a:t>
            </a:r>
            <a:r>
              <a:rPr lang="fr-FR" dirty="0" err="1" smtClean="0"/>
              <a:t>extracting</a:t>
            </a:r>
            <a:r>
              <a:rPr lang="fr-FR" dirty="0" smtClean="0"/>
              <a:t> context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753798" y="5912405"/>
            <a:ext cx="2772308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7 </a:t>
            </a:r>
            <a:r>
              <a:rPr lang="fr-FR" dirty="0" err="1" smtClean="0"/>
              <a:t>Extracting</a:t>
            </a:r>
            <a:r>
              <a:rPr lang="fr-FR" dirty="0" smtClean="0"/>
              <a:t> Social context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6200029" y="5589240"/>
            <a:ext cx="190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544109" y="6237312"/>
            <a:ext cx="2556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3491880" y="4671719"/>
            <a:ext cx="2664296" cy="413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3491880" y="5085184"/>
            <a:ext cx="0" cy="759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059832" y="1497558"/>
            <a:ext cx="2892183" cy="36933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5 </a:t>
            </a:r>
            <a:r>
              <a:rPr lang="fr-FR" dirty="0" err="1" smtClean="0"/>
              <a:t>Extract</a:t>
            </a:r>
            <a:r>
              <a:rPr lang="fr-FR" dirty="0" smtClean="0"/>
              <a:t> user profile info</a:t>
            </a:r>
            <a:endParaRPr lang="fr-FR" dirty="0"/>
          </a:p>
        </p:txBody>
      </p:sp>
      <p:cxnSp>
        <p:nvCxnSpPr>
          <p:cNvPr id="43" name="Connecteur droit avec flèche 42"/>
          <p:cNvCxnSpPr>
            <a:endCxn id="42" idx="3"/>
          </p:cNvCxnSpPr>
          <p:nvPr/>
        </p:nvCxnSpPr>
        <p:spPr>
          <a:xfrm flipH="1" flipV="1">
            <a:off x="5952015" y="1682224"/>
            <a:ext cx="2148378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886985" y="2710244"/>
            <a:ext cx="1512168" cy="92333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8 building the user shopping profile</a:t>
            </a:r>
            <a:endParaRPr lang="fr-FR" dirty="0"/>
          </a:p>
        </p:txBody>
      </p:sp>
      <p:cxnSp>
        <p:nvCxnSpPr>
          <p:cNvPr id="52" name="Connecteur droit avec flèche 51"/>
          <p:cNvCxnSpPr/>
          <p:nvPr/>
        </p:nvCxnSpPr>
        <p:spPr>
          <a:xfrm flipH="1" flipV="1">
            <a:off x="2399153" y="3269304"/>
            <a:ext cx="5647771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system = (S1, S2, S3, S4)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619672" y="1628800"/>
            <a:ext cx="5256584" cy="460851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80301" y="2601777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Auto-organized system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2483768" y="2204864"/>
            <a:ext cx="3456384" cy="1043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 of recommendation S3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339752" y="4581128"/>
            <a:ext cx="3456384" cy="1043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System of </a:t>
            </a:r>
            <a:r>
              <a:rPr lang="en-US" dirty="0" smtClean="0">
                <a:solidFill>
                  <a:schemeClr val="tx1"/>
                </a:solidFill>
              </a:rPr>
              <a:t>knowledge</a:t>
            </a:r>
            <a:r>
              <a:rPr lang="fr-FR" dirty="0" smtClean="0">
                <a:solidFill>
                  <a:schemeClr val="tx1"/>
                </a:solidFill>
              </a:rPr>
              <a:t> extraction S2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5696" y="6021288"/>
            <a:ext cx="5184576" cy="836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chemeClr val="tx1"/>
                  </a:solidFill>
                </a:ln>
              </a:rPr>
              <a:t>system 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acquisition</a:t>
            </a:r>
            <a:r>
              <a:rPr lang="fr-FR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fr-FR" dirty="0">
                <a:ln>
                  <a:solidFill>
                    <a:schemeClr val="tx1"/>
                  </a:solidFill>
                </a:ln>
              </a:rPr>
              <a:t>of </a:t>
            </a:r>
            <a:r>
              <a:rPr lang="fr-FR" dirty="0" smtClean="0">
                <a:ln>
                  <a:solidFill>
                    <a:schemeClr val="tx1"/>
                  </a:solidFill>
                </a:ln>
              </a:rPr>
              <a:t>user information S1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>
            <a:off x="3131840" y="3248108"/>
            <a:ext cx="720080" cy="1333020"/>
          </a:xfrm>
          <a:prstGeom prst="curv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2773" y="3729952"/>
            <a:ext cx="2495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System of </a:t>
            </a:r>
            <a:r>
              <a:rPr lang="en-US" dirty="0" smtClean="0"/>
              <a:t>adaptation S4</a:t>
            </a:r>
            <a:endParaRPr lang="fr-FR" dirty="0"/>
          </a:p>
        </p:txBody>
      </p:sp>
      <p:sp>
        <p:nvSpPr>
          <p:cNvPr id="13" name="Flèche courbée vers la droite 12"/>
          <p:cNvSpPr/>
          <p:nvPr/>
        </p:nvSpPr>
        <p:spPr>
          <a:xfrm rot="10800000">
            <a:off x="4892793" y="3212976"/>
            <a:ext cx="720080" cy="1333020"/>
          </a:xfrm>
          <a:prstGeom prst="curv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S3 </a:t>
            </a:r>
            <a:r>
              <a:rPr lang="en-US" dirty="0" smtClean="0"/>
              <a:t>System </a:t>
            </a:r>
            <a:r>
              <a:rPr lang="en-US" dirty="0"/>
              <a:t>of </a:t>
            </a:r>
            <a:r>
              <a:rPr lang="en-US" dirty="0" smtClean="0"/>
              <a:t>recommendation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First </a:t>
            </a:r>
            <a:r>
              <a:rPr lang="fr-FR" dirty="0" smtClean="0"/>
              <a:t>: </a:t>
            </a:r>
            <a:r>
              <a:rPr lang="fr-FR" dirty="0"/>
              <a:t>a </a:t>
            </a:r>
            <a:r>
              <a:rPr lang="fr-FR" dirty="0" err="1"/>
              <a:t>matching</a:t>
            </a:r>
            <a:r>
              <a:rPr lang="fr-FR" dirty="0"/>
              <a:t> </a:t>
            </a:r>
            <a:r>
              <a:rPr lang="fr-FR" dirty="0" err="1"/>
              <a:t>algorithm</a:t>
            </a:r>
            <a:r>
              <a:rPr lang="fr-FR" dirty="0" smtClean="0"/>
              <a:t>.</a:t>
            </a:r>
          </a:p>
          <a:p>
            <a:r>
              <a:rPr lang="fr-FR" dirty="0" smtClean="0"/>
              <a:t>Second: use the </a:t>
            </a:r>
            <a:r>
              <a:rPr lang="fr-FR" dirty="0" err="1" smtClean="0"/>
              <a:t>definition</a:t>
            </a:r>
            <a:r>
              <a:rPr lang="fr-FR" dirty="0" smtClean="0"/>
              <a:t> of </a:t>
            </a:r>
            <a:r>
              <a:rPr lang="fr-FR" dirty="0" err="1" smtClean="0"/>
              <a:t>Ferber</a:t>
            </a:r>
            <a:r>
              <a:rPr lang="fr-FR" dirty="0" smtClean="0"/>
              <a:t> as a </a:t>
            </a:r>
            <a:r>
              <a:rPr lang="fr-FR" dirty="0" err="1" smtClean="0"/>
              <a:t>filtering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:</a:t>
            </a:r>
          </a:p>
          <a:p>
            <a:pPr marL="742950" lvl="2" indent="-342900"/>
            <a:r>
              <a:rPr lang="en-US" b="1" dirty="0"/>
              <a:t>The MASQ model of Ferber was basically proposed for designing OCMAS (Organization Centered Multi-Agent Systems).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approach adopts a two axes division: the (individual, collective) aspect from one side, and the (interior like mental state and representation, exterior like behavior, objects and organizations) </a:t>
            </a:r>
            <a:r>
              <a:rPr lang="fr-FR" sz="3200" dirty="0"/>
              <a:t> 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892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S3 System of recommendation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Ferber</a:t>
            </a:r>
            <a:r>
              <a:rPr lang="fr-FR" dirty="0" smtClean="0"/>
              <a:t> 4 quadrants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84076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2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 System of recommendation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SMA:</a:t>
            </a:r>
          </a:p>
          <a:p>
            <a:pPr lvl="1"/>
            <a:r>
              <a:rPr lang="fr-FR" dirty="0" err="1" smtClean="0"/>
              <a:t>Infer</a:t>
            </a:r>
            <a:r>
              <a:rPr lang="fr-FR" dirty="0" smtClean="0"/>
              <a:t> about resource and the profile (ex: </a:t>
            </a:r>
            <a:r>
              <a:rPr lang="fr-FR" dirty="0" err="1" smtClean="0"/>
              <a:t>product</a:t>
            </a:r>
            <a:r>
              <a:rPr lang="fr-FR" dirty="0" smtClean="0"/>
              <a:t> and commercial trend)</a:t>
            </a:r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632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 System of recommendation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input for </a:t>
            </a:r>
            <a:r>
              <a:rPr lang="fr-FR" dirty="0" err="1" smtClean="0"/>
              <a:t>this</a:t>
            </a:r>
            <a:r>
              <a:rPr lang="fr-FR" dirty="0" smtClean="0"/>
              <a:t> system </a:t>
            </a:r>
            <a:r>
              <a:rPr lang="fr-FR" dirty="0" err="1" smtClean="0"/>
              <a:t>is</a:t>
            </a:r>
            <a:r>
              <a:rPr lang="fr-FR" dirty="0" smtClean="0"/>
              <a:t> the output of S2</a:t>
            </a:r>
          </a:p>
          <a:p>
            <a:r>
              <a:rPr lang="fr-FR" dirty="0" smtClean="0"/>
              <a:t>The agents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r>
              <a:rPr lang="fr-FR" dirty="0" smtClean="0"/>
              <a:t> the information </a:t>
            </a:r>
            <a:r>
              <a:rPr lang="fr-FR" dirty="0" err="1" smtClean="0"/>
              <a:t>into</a:t>
            </a:r>
            <a:r>
              <a:rPr lang="fr-FR" dirty="0" smtClean="0"/>
              <a:t> the 4 quadrant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agants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the </a:t>
            </a:r>
            <a:r>
              <a:rPr lang="fr-FR" dirty="0" err="1" smtClean="0"/>
              <a:t>load</a:t>
            </a:r>
            <a:r>
              <a:rPr lang="fr-FR" dirty="0" smtClean="0"/>
              <a:t> by </a:t>
            </a:r>
            <a:r>
              <a:rPr lang="fr-FR" dirty="0" err="1" smtClean="0"/>
              <a:t>specializing</a:t>
            </a:r>
            <a:r>
              <a:rPr lang="fr-FR" dirty="0" smtClean="0"/>
              <a:t> in </a:t>
            </a:r>
            <a:r>
              <a:rPr lang="fr-FR" dirty="0" err="1" smtClean="0"/>
              <a:t>different</a:t>
            </a:r>
            <a:r>
              <a:rPr lang="fr-FR" dirty="0" smtClean="0"/>
              <a:t> quadrants. </a:t>
            </a:r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115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S3 System of recommendation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Ferber</a:t>
            </a:r>
            <a:r>
              <a:rPr lang="fr-FR" dirty="0" smtClean="0"/>
              <a:t> 4 quadrants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84076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à coins arrondis 8"/>
          <p:cNvSpPr/>
          <p:nvPr/>
        </p:nvSpPr>
        <p:spPr>
          <a:xfrm>
            <a:off x="2073067" y="2000075"/>
            <a:ext cx="151216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Knowledge</a:t>
            </a:r>
            <a:endParaRPr lang="en-US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839327" y="1548020"/>
            <a:ext cx="151216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Background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715465" y="2270386"/>
            <a:ext cx="151216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Personal traits</a:t>
            </a:r>
            <a:endParaRPr lang="en-US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841959" y="2270386"/>
            <a:ext cx="151216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interest</a:t>
            </a:r>
            <a:endParaRPr lang="en-US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841959" y="2983895"/>
            <a:ext cx="151216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328440" y="1496019"/>
            <a:ext cx="1512168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Activity </a:t>
            </a:r>
            <a:endParaRPr lang="en-US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697100" y="2467200"/>
            <a:ext cx="1512168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location</a:t>
            </a:r>
            <a:endParaRPr lang="en-US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864768" y="3605776"/>
            <a:ext cx="1512168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6516216" y="3645024"/>
            <a:ext cx="1512168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Role </a:t>
            </a:r>
            <a:endParaRPr lang="en-US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505872" y="4653136"/>
            <a:ext cx="1512168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Relation </a:t>
            </a:r>
            <a:endParaRPr lang="en-US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6516216" y="5630091"/>
            <a:ext cx="1512168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Shared interests</a:t>
            </a:r>
            <a:endParaRPr lang="en-US" b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4789004" y="5351543"/>
            <a:ext cx="1512168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Activity </a:t>
            </a:r>
            <a:endParaRPr lang="en-US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1043608" y="3485634"/>
            <a:ext cx="1512168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Role </a:t>
            </a:r>
            <a:endParaRPr lang="en-US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864768" y="4293096"/>
            <a:ext cx="151216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0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 System of recommendation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the </a:t>
            </a:r>
            <a:r>
              <a:rPr lang="fr-FR" dirty="0" err="1"/>
              <a:t>agant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use the quadrant as a </a:t>
            </a:r>
            <a:r>
              <a:rPr lang="fr-FR" dirty="0" err="1"/>
              <a:t>filtering</a:t>
            </a:r>
            <a:r>
              <a:rPr lang="fr-FR" dirty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to know </a:t>
            </a:r>
          </a:p>
          <a:p>
            <a:pPr lvl="1"/>
            <a:r>
              <a:rPr lang="fr-FR" dirty="0" err="1" smtClean="0"/>
              <a:t>what</a:t>
            </a:r>
            <a:r>
              <a:rPr lang="fr-FR" dirty="0" smtClean="0"/>
              <a:t> quadrant </a:t>
            </a:r>
            <a:r>
              <a:rPr lang="fr-FR" dirty="0" err="1" smtClean="0"/>
              <a:t>is</a:t>
            </a:r>
            <a:r>
              <a:rPr lang="fr-FR" dirty="0" smtClean="0"/>
              <a:t> active</a:t>
            </a:r>
          </a:p>
          <a:p>
            <a:pPr lvl="1"/>
            <a:r>
              <a:rPr lang="fr-FR" dirty="0" smtClean="0"/>
              <a:t>How to </a:t>
            </a:r>
            <a:r>
              <a:rPr lang="fr-FR" dirty="0" err="1" smtClean="0"/>
              <a:t>recommend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it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The agents have to </a:t>
            </a:r>
            <a:r>
              <a:rPr lang="fr-FR" dirty="0" err="1" smtClean="0"/>
              <a:t>predict</a:t>
            </a:r>
            <a:r>
              <a:rPr lang="fr-FR" dirty="0" smtClean="0"/>
              <a:t> the active quadrant to do the </a:t>
            </a:r>
            <a:r>
              <a:rPr lang="fr-FR" dirty="0" err="1" smtClean="0"/>
              <a:t>recommendation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2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 System of recommendation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291059" cy="3928417"/>
          </a:xfrm>
        </p:spPr>
      </p:pic>
      <p:sp>
        <p:nvSpPr>
          <p:cNvPr id="3" name="Rectangle à coins arrondis 2"/>
          <p:cNvSpPr/>
          <p:nvPr/>
        </p:nvSpPr>
        <p:spPr>
          <a:xfrm>
            <a:off x="5868144" y="1124744"/>
            <a:ext cx="2160240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Recommendation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6444208" y="1916832"/>
            <a:ext cx="72008" cy="136815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à coins arrondis 6"/>
          <p:cNvSpPr/>
          <p:nvPr/>
        </p:nvSpPr>
        <p:spPr>
          <a:xfrm>
            <a:off x="2051720" y="1124744"/>
            <a:ext cx="2160240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 quadrants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131840" y="1916832"/>
            <a:ext cx="0" cy="68407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53155" y="4257925"/>
            <a:ext cx="2160240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S2 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971600" y="5085184"/>
            <a:ext cx="720080" cy="34203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80801" y="1628800"/>
            <a:ext cx="7507623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Resource recommendation for users</a:t>
            </a:r>
          </a:p>
          <a:p>
            <a:pPr algn="ctr"/>
            <a:r>
              <a:rPr lang="en-US" sz="2000" dirty="0" smtClean="0"/>
              <a:t>Users are surrounded by millions of resources.</a:t>
            </a:r>
          </a:p>
          <a:p>
            <a:pPr algn="ctr"/>
            <a:r>
              <a:rPr lang="en-US" sz="2000" dirty="0"/>
              <a:t>User has different contexts, different roles </a:t>
            </a:r>
            <a:r>
              <a:rPr lang="en-US" sz="2000" b="1" dirty="0" smtClean="0"/>
              <a:t>individually</a:t>
            </a:r>
            <a:r>
              <a:rPr lang="en-US" sz="2000" dirty="0" smtClean="0"/>
              <a:t>.  </a:t>
            </a:r>
          </a:p>
          <a:p>
            <a:pPr algn="ctr"/>
            <a:r>
              <a:rPr lang="en-US" sz="2000" dirty="0"/>
              <a:t>User has different contexts, different roles </a:t>
            </a:r>
            <a:r>
              <a:rPr lang="en-US" sz="2000" b="1" dirty="0" smtClean="0"/>
              <a:t>socially</a:t>
            </a:r>
            <a:r>
              <a:rPr lang="en-US" sz="2000" dirty="0" smtClean="0"/>
              <a:t>                </a:t>
            </a:r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fr-FR" dirty="0"/>
          </a:p>
        </p:txBody>
      </p:sp>
      <p:pic>
        <p:nvPicPr>
          <p:cNvPr id="9" name="Picture 2" descr="http://static.freepik.com/free-photo/mom-holding-childs-hand-clip-art_433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5" y="4423938"/>
            <a:ext cx="204052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visualphotos.com/photo/2x3987513/four_friends_eating_in_restaurant_600-018276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58" y="4857800"/>
            <a:ext cx="2756307" cy="19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justin5mins.com/wp-content/uploads/2011/05/3-people-Computer-iStock_0000048806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37" y="4421769"/>
            <a:ext cx="2232883" cy="14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771800" y="116632"/>
            <a:ext cx="2880320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Recommandation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209319" y="4435477"/>
            <a:ext cx="205451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Profile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8416" y="2852936"/>
            <a:ext cx="2088232" cy="5400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Interior-individual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454169" y="2888940"/>
            <a:ext cx="2088232" cy="5400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Exterior-Individual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9992" y="3950835"/>
            <a:ext cx="2088232" cy="54006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Interior- Collective 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54169" y="3883585"/>
            <a:ext cx="2088232" cy="54006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Exterior-Collective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3203848" y="2582906"/>
            <a:ext cx="205451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 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4" idx="3"/>
          </p:cNvCxnSpPr>
          <p:nvPr/>
        </p:nvCxnSpPr>
        <p:spPr>
          <a:xfrm>
            <a:off x="2346648" y="3122966"/>
            <a:ext cx="785192" cy="15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36" idx="1"/>
          </p:cNvCxnSpPr>
          <p:nvPr/>
        </p:nvCxnSpPr>
        <p:spPr>
          <a:xfrm flipV="1">
            <a:off x="2359434" y="4185084"/>
            <a:ext cx="772406" cy="35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7" idx="1"/>
            <a:endCxn id="36" idx="3"/>
          </p:cNvCxnSpPr>
          <p:nvPr/>
        </p:nvCxnSpPr>
        <p:spPr>
          <a:xfrm flipH="1">
            <a:off x="5436096" y="4153615"/>
            <a:ext cx="1018073" cy="3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8" idx="4"/>
            <a:endCxn id="3" idx="0"/>
          </p:cNvCxnSpPr>
          <p:nvPr/>
        </p:nvCxnSpPr>
        <p:spPr>
          <a:xfrm>
            <a:off x="4231107" y="3663026"/>
            <a:ext cx="5471" cy="772451"/>
          </a:xfrm>
          <a:prstGeom prst="straightConnector1">
            <a:avLst/>
          </a:prstGeom>
          <a:ln w="25400" cap="sq" cmpd="dbl">
            <a:prstDash val="dash"/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6408" y="2204864"/>
            <a:ext cx="8634064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4231107" y="1628801"/>
            <a:ext cx="0" cy="576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31840" y="2420888"/>
            <a:ext cx="2304256" cy="35283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5436096" y="3122966"/>
            <a:ext cx="1018073" cy="3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4.bp.blogspot.com/-Lm6-DAR_Vkg/TfuN1IZRSfI/AAAAAAAAAOw/v83XEd39M_4/s1600/shutterstock_20543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44" y="1133872"/>
            <a:ext cx="621325" cy="78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 flipV="1">
            <a:off x="4623702" y="6181038"/>
            <a:ext cx="0" cy="344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91880" y="6488668"/>
            <a:ext cx="332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Social networks</a:t>
            </a:r>
            <a:endParaRPr lang="fr-FR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S3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31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771800" y="116632"/>
            <a:ext cx="2880320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Recommandation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3209319" y="4435477"/>
            <a:ext cx="205451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Profile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8416" y="2852936"/>
            <a:ext cx="2088232" cy="5400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Interior-individual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454169" y="2888940"/>
            <a:ext cx="2088232" cy="5400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Exterior-Individual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9992" y="3950835"/>
            <a:ext cx="2088232" cy="54006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Interior- Collective 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54169" y="3883585"/>
            <a:ext cx="2088232" cy="54006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Exterior-Collective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3203848" y="2582906"/>
            <a:ext cx="205451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 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4" idx="3"/>
          </p:cNvCxnSpPr>
          <p:nvPr/>
        </p:nvCxnSpPr>
        <p:spPr>
          <a:xfrm>
            <a:off x="2346648" y="3122966"/>
            <a:ext cx="785192" cy="15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36" idx="1"/>
          </p:cNvCxnSpPr>
          <p:nvPr/>
        </p:nvCxnSpPr>
        <p:spPr>
          <a:xfrm flipV="1">
            <a:off x="2359434" y="4185084"/>
            <a:ext cx="772406" cy="35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7" idx="1"/>
            <a:endCxn id="36" idx="3"/>
          </p:cNvCxnSpPr>
          <p:nvPr/>
        </p:nvCxnSpPr>
        <p:spPr>
          <a:xfrm flipH="1">
            <a:off x="5436096" y="4153615"/>
            <a:ext cx="1018073" cy="3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8" idx="4"/>
            <a:endCxn id="3" idx="0"/>
          </p:cNvCxnSpPr>
          <p:nvPr/>
        </p:nvCxnSpPr>
        <p:spPr>
          <a:xfrm>
            <a:off x="4231107" y="3663026"/>
            <a:ext cx="5471" cy="772451"/>
          </a:xfrm>
          <a:prstGeom prst="straightConnector1">
            <a:avLst/>
          </a:prstGeom>
          <a:ln w="25400" cap="sq" cmpd="dbl">
            <a:prstDash val="dash"/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6408" y="2204864"/>
            <a:ext cx="8634064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4231107" y="1628801"/>
            <a:ext cx="0" cy="5760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31840" y="2420888"/>
            <a:ext cx="2304256" cy="35283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5436096" y="3122966"/>
            <a:ext cx="1018073" cy="3146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>S3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623702" y="6181038"/>
            <a:ext cx="0" cy="344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91880" y="6488668"/>
            <a:ext cx="332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16671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771800" y="116632"/>
            <a:ext cx="2880320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Recommandation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209319" y="4435477"/>
            <a:ext cx="205451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Profile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8416" y="2852936"/>
            <a:ext cx="2088232" cy="5400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Interior-individual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454169" y="2888940"/>
            <a:ext cx="2088232" cy="5400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Exterior-Individual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9992" y="3950835"/>
            <a:ext cx="2088232" cy="5400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Interior- Collective 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54169" y="3883585"/>
            <a:ext cx="2088232" cy="54006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Exterior-Collective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3203848" y="2582906"/>
            <a:ext cx="205451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 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4" idx="3"/>
          </p:cNvCxnSpPr>
          <p:nvPr/>
        </p:nvCxnSpPr>
        <p:spPr>
          <a:xfrm>
            <a:off x="2346648" y="3122966"/>
            <a:ext cx="785192" cy="15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6" idx="3"/>
            <a:endCxn id="36" idx="1"/>
          </p:cNvCxnSpPr>
          <p:nvPr/>
        </p:nvCxnSpPr>
        <p:spPr>
          <a:xfrm flipV="1">
            <a:off x="2378224" y="4185084"/>
            <a:ext cx="753616" cy="3578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7" idx="1"/>
            <a:endCxn id="36" idx="3"/>
          </p:cNvCxnSpPr>
          <p:nvPr/>
        </p:nvCxnSpPr>
        <p:spPr>
          <a:xfrm flipH="1">
            <a:off x="5436096" y="4153615"/>
            <a:ext cx="1018073" cy="3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8" idx="4"/>
            <a:endCxn id="3" idx="0"/>
          </p:cNvCxnSpPr>
          <p:nvPr/>
        </p:nvCxnSpPr>
        <p:spPr>
          <a:xfrm>
            <a:off x="4231107" y="3663026"/>
            <a:ext cx="5471" cy="772451"/>
          </a:xfrm>
          <a:prstGeom prst="straightConnector1">
            <a:avLst/>
          </a:prstGeom>
          <a:ln w="25400" cap="sq" cmpd="dbl">
            <a:prstDash val="dash"/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6408" y="2204864"/>
            <a:ext cx="8634064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4231107" y="1628801"/>
            <a:ext cx="0" cy="5760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31840" y="2420888"/>
            <a:ext cx="2304256" cy="35283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5436096" y="3122966"/>
            <a:ext cx="1018073" cy="3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>S3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623702" y="6181038"/>
            <a:ext cx="0" cy="344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91880" y="6488668"/>
            <a:ext cx="332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Social networks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9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of adaptation </a:t>
            </a:r>
            <a:r>
              <a:rPr lang="en-US" dirty="0" smtClean="0"/>
              <a:t>S4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system </a:t>
            </a:r>
            <a:r>
              <a:rPr lang="fr-FR" dirty="0" err="1" smtClean="0"/>
              <a:t>will</a:t>
            </a:r>
            <a:r>
              <a:rPr lang="fr-FR" dirty="0" smtClean="0"/>
              <a:t> update the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recommendation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the user </a:t>
            </a:r>
            <a:r>
              <a:rPr lang="fr-FR" dirty="0" err="1" smtClean="0"/>
              <a:t>reaction</a:t>
            </a:r>
            <a:r>
              <a:rPr lang="fr-FR" dirty="0" smtClean="0"/>
              <a:t>.</a:t>
            </a:r>
          </a:p>
          <a:p>
            <a:r>
              <a:rPr lang="fr-FR" dirty="0" smtClean="0"/>
              <a:t>A system multi </a:t>
            </a:r>
            <a:r>
              <a:rPr lang="fr-FR" dirty="0" err="1" smtClean="0"/>
              <a:t>agant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use the MASQ </a:t>
            </a:r>
            <a:r>
              <a:rPr lang="fr-FR" dirty="0" err="1" smtClean="0"/>
              <a:t>framework</a:t>
            </a:r>
            <a:r>
              <a:rPr lang="fr-FR" dirty="0" smtClean="0"/>
              <a:t> to </a:t>
            </a:r>
            <a:r>
              <a:rPr lang="fr-FR" dirty="0" err="1" smtClean="0"/>
              <a:t>perform</a:t>
            </a:r>
            <a:r>
              <a:rPr lang="fr-FR" dirty="0" smtClean="0"/>
              <a:t> the adaptation.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78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</a:t>
            </a:r>
            <a:r>
              <a:rPr lang="fr-FR" dirty="0" smtClean="0"/>
              <a:t>lue </a:t>
            </a:r>
            <a:r>
              <a:rPr lang="fr-FR" dirty="0" err="1"/>
              <a:t>kangaroo</a:t>
            </a:r>
            <a:r>
              <a:rPr lang="fr-FR" dirty="0"/>
              <a:t> (ChoozOn)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www.bluekangaroo.com</a:t>
            </a:r>
          </a:p>
          <a:p>
            <a:endParaRPr lang="fr-FR" dirty="0"/>
          </a:p>
          <a:p>
            <a:r>
              <a:rPr lang="fr-FR" dirty="0" smtClean="0"/>
              <a:t>Blue </a:t>
            </a:r>
            <a:r>
              <a:rPr lang="fr-FR" dirty="0" err="1" smtClean="0"/>
              <a:t>kangaroo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the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test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methodology</a:t>
            </a:r>
            <a:r>
              <a:rPr lang="fr-FR" dirty="0"/>
              <a:t> </a:t>
            </a:r>
            <a:r>
              <a:rPr lang="fr-FR" dirty="0" smtClean="0"/>
              <a:t>of user </a:t>
            </a:r>
            <a:r>
              <a:rPr lang="fr-FR" dirty="0" err="1" smtClean="0"/>
              <a:t>profiling</a:t>
            </a:r>
            <a:r>
              <a:rPr lang="fr-FR" dirty="0" smtClean="0"/>
              <a:t> and </a:t>
            </a:r>
            <a:r>
              <a:rPr lang="fr-FR" dirty="0" err="1" smtClean="0"/>
              <a:t>recommendation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News </a:t>
            </a:r>
            <a:r>
              <a:rPr lang="fr-FR" dirty="0" err="1" smtClean="0"/>
              <a:t>recommendation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to test </a:t>
            </a:r>
            <a:r>
              <a:rPr lang="fr-FR" dirty="0" err="1" smtClean="0"/>
              <a:t>our</a:t>
            </a:r>
            <a:r>
              <a:rPr lang="fr-FR" dirty="0" smtClean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7888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80801" y="1700808"/>
            <a:ext cx="7507623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Resource recommendation for users</a:t>
            </a:r>
          </a:p>
          <a:p>
            <a:pPr algn="ctr"/>
            <a:r>
              <a:rPr lang="en-US" sz="2000" dirty="0"/>
              <a:t>Users are surrounded by millions of resources.</a:t>
            </a:r>
          </a:p>
          <a:p>
            <a:pPr algn="ctr"/>
            <a:r>
              <a:rPr lang="en-US" sz="2000" dirty="0"/>
              <a:t>User has different contexts, different roles individually.  </a:t>
            </a:r>
          </a:p>
          <a:p>
            <a:pPr algn="ctr"/>
            <a:r>
              <a:rPr lang="en-US" sz="2000" dirty="0"/>
              <a:t>User has different contexts, different roles socially                </a:t>
            </a:r>
          </a:p>
          <a:p>
            <a:pPr algn="ctr"/>
            <a:r>
              <a:rPr lang="en-US" sz="2000" b="1" dirty="0" smtClean="0"/>
              <a:t>Recommendation</a:t>
            </a:r>
            <a:r>
              <a:rPr lang="en-US" sz="2000" dirty="0" smtClean="0"/>
              <a:t> is all about how to </a:t>
            </a:r>
            <a:r>
              <a:rPr lang="en-US" sz="2000" dirty="0"/>
              <a:t>offer to users the </a:t>
            </a:r>
            <a:r>
              <a:rPr lang="en-US" sz="2000" dirty="0" smtClean="0"/>
              <a:t>best</a:t>
            </a:r>
            <a:r>
              <a:rPr lang="en-US" sz="2000" b="1" dirty="0" smtClean="0"/>
              <a:t> </a:t>
            </a:r>
            <a:r>
              <a:rPr lang="en-US" sz="2000" dirty="0" smtClean="0"/>
              <a:t>resources matching their </a:t>
            </a:r>
            <a:r>
              <a:rPr lang="en-US" sz="2000" b="1" dirty="0" smtClean="0"/>
              <a:t>interest</a:t>
            </a:r>
            <a:r>
              <a:rPr lang="en-US" sz="2000" dirty="0" smtClean="0"/>
              <a:t>, </a:t>
            </a:r>
            <a:r>
              <a:rPr lang="en-US" sz="2000" b="1" dirty="0" smtClean="0"/>
              <a:t>preferences</a:t>
            </a:r>
            <a:r>
              <a:rPr lang="en-US" sz="2000" dirty="0" smtClean="0"/>
              <a:t>, </a:t>
            </a:r>
            <a:r>
              <a:rPr lang="en-US" sz="2000" b="1" dirty="0" smtClean="0"/>
              <a:t>profiles</a:t>
            </a:r>
            <a:r>
              <a:rPr lang="en-US" sz="2000" dirty="0" smtClean="0"/>
              <a:t>, and </a:t>
            </a:r>
            <a:r>
              <a:rPr lang="en-US" sz="2000" b="1" dirty="0" smtClean="0"/>
              <a:t>context</a:t>
            </a:r>
            <a:r>
              <a:rPr lang="en-US" sz="2000" dirty="0" smtClean="0"/>
              <a:t>.       </a:t>
            </a:r>
            <a:endParaRPr lang="en-US" sz="2000" dirty="0"/>
          </a:p>
        </p:txBody>
      </p:sp>
      <p:pic>
        <p:nvPicPr>
          <p:cNvPr id="12" name="Picture 4" descr="http://www.stepbystep.com/wp-content/uploads/2013/01/Employment-Recommendation-Le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2325559" cy="174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image.shutterstock.com/display_pic_with_logo/164782/101560129/stock-vector-recommendation-bubble-with-like-sign-vector-illustration-101560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34" y="4337720"/>
            <a:ext cx="2758842" cy="2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Recommendation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80801" y="1700808"/>
            <a:ext cx="7507623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		Recommendation (Su 2009)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endParaRPr lang="fr-FR" sz="2000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Collaborative filtering (user-user,  item-item…)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Content based matching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Hybrid solution</a:t>
            </a:r>
            <a:r>
              <a:rPr lang="fr-FR" dirty="0" smtClean="0"/>
              <a:t>s</a:t>
            </a:r>
            <a:r>
              <a:rPr lang="en-US" sz="2000" dirty="0" smtClean="0"/>
              <a:t> 		</a:t>
            </a:r>
            <a:endParaRPr lang="en-US" sz="2000" b="1" dirty="0" smtClean="0"/>
          </a:p>
        </p:txBody>
      </p:sp>
      <p:pic>
        <p:nvPicPr>
          <p:cNvPr id="11" name="Picture 4" descr="http://www.stepbystep.com/wp-content/uploads/2013/01/Employment-Recommendation-Le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08843"/>
            <a:ext cx="1728192" cy="174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User_user</a:t>
            </a:r>
            <a:r>
              <a:rPr lang="en-US" dirty="0" smtClean="0"/>
              <a:t> CF </a:t>
            </a:r>
            <a:r>
              <a:rPr lang="en-US" dirty="0"/>
              <a:t>(</a:t>
            </a:r>
            <a:r>
              <a:rPr lang="en-US" dirty="0" err="1"/>
              <a:t>Xu</a:t>
            </a:r>
            <a:r>
              <a:rPr lang="en-US" dirty="0"/>
              <a:t> 2012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U_U: Relies on existence of other similar users to recommend the </a:t>
            </a:r>
            <a:r>
              <a:rPr lang="en-US" dirty="0" smtClean="0"/>
              <a:t>user the </a:t>
            </a:r>
            <a:r>
              <a:rPr lang="en-US" dirty="0"/>
              <a:t>resources that might interest him (predicting </a:t>
            </a:r>
            <a:r>
              <a:rPr lang="en-US" dirty="0" smtClean="0"/>
              <a:t>rating)</a:t>
            </a:r>
          </a:p>
          <a:p>
            <a:r>
              <a:rPr lang="en-US" dirty="0" smtClean="0"/>
              <a:t>Matrix + predication of rating.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75112"/>
            <a:ext cx="2590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9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71375</TotalTime>
  <Words>2023</Words>
  <Application>Microsoft Office PowerPoint</Application>
  <PresentationFormat>Affichage à l'écran (4:3)</PresentationFormat>
  <Paragraphs>365</Paragraphs>
  <Slides>64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5" baseType="lpstr">
      <vt:lpstr>Thème Office</vt:lpstr>
      <vt:lpstr>Resource recommendation based on user extracted profile and social  context from social networks</vt:lpstr>
      <vt:lpstr>Administrative news</vt:lpstr>
      <vt:lpstr>Plan </vt:lpstr>
      <vt:lpstr>Context</vt:lpstr>
      <vt:lpstr>Context</vt:lpstr>
      <vt:lpstr>Context</vt:lpstr>
      <vt:lpstr>Context</vt:lpstr>
      <vt:lpstr>Recommendation?</vt:lpstr>
      <vt:lpstr>User_user CF (Xu 2012)</vt:lpstr>
      <vt:lpstr>User-User Collaborative filtering (-)</vt:lpstr>
      <vt:lpstr>Item_Item CF (amazon 2006)</vt:lpstr>
      <vt:lpstr>Item-Item Collaborative filtering (-)</vt:lpstr>
      <vt:lpstr>Content based solutions (ref) </vt:lpstr>
      <vt:lpstr>Présentation PowerPoint</vt:lpstr>
      <vt:lpstr>User profile and context</vt:lpstr>
      <vt:lpstr>Context awareness and social context</vt:lpstr>
      <vt:lpstr>Related work to (Role) </vt:lpstr>
      <vt:lpstr>Related to (context)</vt:lpstr>
      <vt:lpstr>Ex: Olaru</vt:lpstr>
      <vt:lpstr>!</vt:lpstr>
      <vt:lpstr>Social networks (Facebook, twitter)</vt:lpstr>
      <vt:lpstr>Social networks (Facebook, twitter)</vt:lpstr>
      <vt:lpstr>Users actions’ on facebook </vt:lpstr>
      <vt:lpstr>Users actions’ on facebook </vt:lpstr>
      <vt:lpstr>Users actions on twitter </vt:lpstr>
      <vt:lpstr>SN are our window to the real world</vt:lpstr>
      <vt:lpstr>Some Related work: Social network as source of information</vt:lpstr>
      <vt:lpstr>Présentation PowerPoint</vt:lpstr>
      <vt:lpstr>Problems and goals</vt:lpstr>
      <vt:lpstr>Plan </vt:lpstr>
      <vt:lpstr>The system = (S1, S2, S3, S4)</vt:lpstr>
      <vt:lpstr>S1: System of acquisition of user information</vt:lpstr>
      <vt:lpstr>S2: System of knowledge extraction</vt:lpstr>
      <vt:lpstr>S2: System of knowledge extraction: (TD with UML) </vt:lpstr>
      <vt:lpstr>4 Find the concepts of the keywords</vt:lpstr>
      <vt:lpstr>4 Find the concepts of the keywords</vt:lpstr>
      <vt:lpstr>4 Find the concepts of the keywords</vt:lpstr>
      <vt:lpstr>4 Find the concepts of the keywords Concept Profile</vt:lpstr>
      <vt:lpstr>S2: System of knowledge extraction: (TD with UML) </vt:lpstr>
      <vt:lpstr>3 Weight the keywords</vt:lpstr>
      <vt:lpstr>S2: System of knowledge extraction: (TD with UML) </vt:lpstr>
      <vt:lpstr>1 + 2 Roles tag clouds:  </vt:lpstr>
      <vt:lpstr>1 + 2 Roles tag clouds:  actions about sport  sport role </vt:lpstr>
      <vt:lpstr>S2: System of knowledge extraction: (TD with UML) </vt:lpstr>
      <vt:lpstr>5 Extract user profile info (fabian 11)</vt:lpstr>
      <vt:lpstr>6 Extracting context</vt:lpstr>
      <vt:lpstr>7 Extracting Social context</vt:lpstr>
      <vt:lpstr>8 building the user shopping profile</vt:lpstr>
      <vt:lpstr>Twitter tag cloud: ex</vt:lpstr>
      <vt:lpstr>S2 system on twitter </vt:lpstr>
      <vt:lpstr>S2: System of knowledge extraction: (TD with UML) </vt:lpstr>
      <vt:lpstr>The system = (S1, S2, S3, S4)</vt:lpstr>
      <vt:lpstr>S3 System of recommendation</vt:lpstr>
      <vt:lpstr>S3 System of recommendation Ferber 4 quadrants</vt:lpstr>
      <vt:lpstr>S3 System of recommendation</vt:lpstr>
      <vt:lpstr>S3 System of recommendation</vt:lpstr>
      <vt:lpstr>S3 System of recommendation Ferber 4 quadrants</vt:lpstr>
      <vt:lpstr>S3 System of recommendation</vt:lpstr>
      <vt:lpstr>S3 System of recommendation</vt:lpstr>
      <vt:lpstr>Présentation PowerPoint</vt:lpstr>
      <vt:lpstr>Présentation PowerPoint</vt:lpstr>
      <vt:lpstr>Présentation PowerPoint</vt:lpstr>
      <vt:lpstr>System of adaptation S4</vt:lpstr>
      <vt:lpstr>Blue kangaroo (ChoozOn)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Rana</dc:creator>
  <cp:lastModifiedBy>Rana</cp:lastModifiedBy>
  <cp:revision>446</cp:revision>
  <dcterms:created xsi:type="dcterms:W3CDTF">2012-12-06T08:01:02Z</dcterms:created>
  <dcterms:modified xsi:type="dcterms:W3CDTF">2013-01-25T11:38:20Z</dcterms:modified>
</cp:coreProperties>
</file>