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9" r:id="rId4"/>
    <p:sldId id="266" r:id="rId5"/>
    <p:sldId id="260" r:id="rId6"/>
    <p:sldId id="281" r:id="rId7"/>
    <p:sldId id="267" r:id="rId8"/>
    <p:sldId id="268" r:id="rId9"/>
    <p:sldId id="283" r:id="rId10"/>
    <p:sldId id="261" r:id="rId11"/>
    <p:sldId id="269" r:id="rId12"/>
    <p:sldId id="270" r:id="rId13"/>
    <p:sldId id="271" r:id="rId14"/>
    <p:sldId id="272" r:id="rId15"/>
    <p:sldId id="262" r:id="rId16"/>
    <p:sldId id="263" r:id="rId17"/>
    <p:sldId id="273" r:id="rId18"/>
    <p:sldId id="284" r:id="rId19"/>
    <p:sldId id="264" r:id="rId20"/>
    <p:sldId id="274" r:id="rId21"/>
    <p:sldId id="282" r:id="rId22"/>
    <p:sldId id="275" r:id="rId23"/>
    <p:sldId id="276" r:id="rId24"/>
    <p:sldId id="277" r:id="rId25"/>
    <p:sldId id="278" r:id="rId26"/>
    <p:sldId id="265" r:id="rId27"/>
    <p:sldId id="279" r:id="rId28"/>
    <p:sldId id="280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714C3-DB25-4544-A631-D3AB527F48F1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D8363-0A19-4A26-AA9A-1CA76D4A4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68867-A8AA-48A7-99D0-C72E076100DC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BF130-3027-4FB3-97CB-2AF32FD9A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88B8-C436-4DB8-8F1A-32F0DE5A4E52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E61D-43B6-4A32-8A29-79EF641D4BAB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132E-4D5E-4134-B25A-4047451A34D9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67CC-E20F-476D-B3A4-32811F31B267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BDB3-551F-4BB5-AB45-611AEE332204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AED8-0E4A-4D17-9971-265599967415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2C9-0521-436E-A7FC-5ACB3BF76A8F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89D00-351C-44EC-980B-9D0FAC387036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FE13-0BBA-4935-A83A-871B1DA583EA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CDEE-2E95-48AF-AB78-A8C3A4E094D1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04BF-3FF9-42A2-ACB9-0A8F8AD3DAD6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2B82-4C91-4791-A3FC-43C704D9C2DF}" type="datetime1">
              <a:rPr lang="fr-FR" smtClean="0"/>
              <a:pPr/>
              <a:t>16/04/2015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776" cy="1470025"/>
          </a:xfrm>
          <a:solidFill>
            <a:schemeClr val="bg1">
              <a:lumMod val="50000"/>
            </a:schemeClr>
          </a:solidFill>
          <a:effectLst/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Exemples illustratifs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929618" cy="3929090"/>
          </a:xfrm>
          <a:solidFill>
            <a:schemeClr val="bg1">
              <a:alpha val="62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0 – Arbre de proposition généré initialement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1 – Phase de perception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2 – Phase d’influence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3 – Calcul de la satisfaction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4 - Résumés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Avril 2015 -  Kevin ESPENEL -  M2R IADE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=5+3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=4+3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=3-3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4" name="Rectangle à coins arrondis 93"/>
          <p:cNvSpPr/>
          <p:nvPr/>
        </p:nvSpPr>
        <p:spPr>
          <a:xfrm>
            <a:off x="5357818" y="1214422"/>
            <a:ext cx="3571900" cy="928694"/>
          </a:xfrm>
          <a:prstGeom prst="roundRect">
            <a:avLst>
              <a:gd name="adj" fmla="val 12123"/>
            </a:avLst>
          </a:prstGeom>
          <a:ln w="6350"/>
          <a:effectLst>
            <a:innerShdw blurRad="63500">
              <a:srgbClr val="C00000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5" name="Ellipse 94"/>
          <p:cNvSpPr/>
          <p:nvPr/>
        </p:nvSpPr>
        <p:spPr>
          <a:xfrm>
            <a:off x="5500694" y="13572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5500694" y="171448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786446" y="1285860"/>
            <a:ext cx="2962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: Influence positive (select = </a:t>
            </a:r>
            <a:r>
              <a:rPr lang="fr-FR" sz="1600" dirty="0" err="1" smtClean="0"/>
              <a:t>true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98" name="ZoneTexte 97"/>
          <p:cNvSpPr txBox="1"/>
          <p:nvPr/>
        </p:nvSpPr>
        <p:spPr>
          <a:xfrm>
            <a:off x="5786446" y="1714488"/>
            <a:ext cx="3052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: Influence négative (select = false)</a:t>
            </a:r>
            <a:endParaRPr lang="fr-FR" sz="1600" dirty="0"/>
          </a:p>
        </p:txBody>
      </p:sp>
      <p:sp>
        <p:nvSpPr>
          <p:cNvPr id="92" name="Espace réservé du numéro de diapositive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=5+3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=4+3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=3-3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928926" y="1142984"/>
            <a:ext cx="1928826" cy="100013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5072066" y="2000240"/>
            <a:ext cx="3357586" cy="2857520"/>
          </a:xfrm>
          <a:prstGeom prst="wedgeRoundRectCallout">
            <a:avLst>
              <a:gd name="adj1" fmla="val -56865"/>
              <a:gd name="adj2" fmla="val -6683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600" dirty="0" smtClean="0"/>
              <a:t>Au départ de la phase d’influence, le nœud racine reçoit une influence positive.</a:t>
            </a:r>
          </a:p>
          <a:p>
            <a:pPr algn="just"/>
            <a:r>
              <a:rPr lang="fr-FR" sz="1600" dirty="0" smtClean="0"/>
              <a:t>La méthode influence est appelée avec les paramètres suivants :</a:t>
            </a:r>
          </a:p>
          <a:p>
            <a:pPr algn="just"/>
            <a:r>
              <a:rPr lang="fr-FR" sz="1600" dirty="0" smtClean="0"/>
              <a:t>- agent = A</a:t>
            </a:r>
          </a:p>
          <a:p>
            <a:pPr algn="just"/>
            <a:r>
              <a:rPr lang="fr-FR" sz="1600" dirty="0" smtClean="0"/>
              <a:t>- </a:t>
            </a:r>
            <a:r>
              <a:rPr lang="fr-FR" sz="1600" dirty="0" err="1" smtClean="0"/>
              <a:t>selection</a:t>
            </a:r>
            <a:r>
              <a:rPr lang="fr-FR" sz="1600" dirty="0" smtClean="0"/>
              <a:t> = </a:t>
            </a:r>
            <a:r>
              <a:rPr lang="fr-FR" sz="1600" dirty="0" err="1" smtClean="0"/>
              <a:t>true</a:t>
            </a:r>
            <a:endParaRPr lang="fr-FR" sz="1600" dirty="0" smtClean="0"/>
          </a:p>
          <a:p>
            <a:pPr algn="just"/>
            <a:r>
              <a:rPr lang="fr-FR" sz="1600" dirty="0" smtClean="0"/>
              <a:t>- </a:t>
            </a:r>
            <a:r>
              <a:rPr lang="fr-FR" sz="1600" dirty="0" err="1" smtClean="0"/>
              <a:t>interest</a:t>
            </a:r>
            <a:r>
              <a:rPr lang="fr-FR" sz="1600" dirty="0" smtClean="0"/>
              <a:t> = 3 (valeur lambda du nœud racine issue de la phase de perception)</a:t>
            </a:r>
          </a:p>
        </p:txBody>
      </p:sp>
      <p:sp>
        <p:nvSpPr>
          <p:cNvPr id="94" name="Espace réservé du numéro de diapositive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=5+3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=4+3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=3-3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428860" y="1142984"/>
            <a:ext cx="5214974" cy="207170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4357686" y="3786190"/>
            <a:ext cx="4071966" cy="2857520"/>
          </a:xfrm>
          <a:prstGeom prst="wedgeRoundRectCallout">
            <a:avLst>
              <a:gd name="adj1" fmla="val -32983"/>
              <a:gd name="adj2" fmla="val -71088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Comportement des nœuds </a:t>
            </a:r>
            <a:r>
              <a:rPr lang="fr-FR" sz="1600" u="sng" dirty="0" err="1" smtClean="0"/>
              <a:t>XORNode</a:t>
            </a:r>
            <a:r>
              <a:rPr lang="fr-FR" sz="1600" u="sng" dirty="0" smtClean="0"/>
              <a:t> :</a:t>
            </a:r>
          </a:p>
          <a:p>
            <a:endParaRPr lang="fr-FR" sz="1600" dirty="0" smtClean="0"/>
          </a:p>
          <a:p>
            <a:r>
              <a:rPr lang="fr-FR" sz="1600" dirty="0" smtClean="0"/>
              <a:t>Les </a:t>
            </a:r>
            <a:r>
              <a:rPr lang="fr-FR" sz="1600" dirty="0" err="1" smtClean="0"/>
              <a:t>noeuds</a:t>
            </a:r>
            <a:r>
              <a:rPr lang="fr-FR" sz="1600" dirty="0" smtClean="0"/>
              <a:t> </a:t>
            </a:r>
            <a:r>
              <a:rPr lang="fr-FR" sz="1600" dirty="0" err="1" smtClean="0"/>
              <a:t>XORNode</a:t>
            </a:r>
            <a:r>
              <a:rPr lang="fr-FR" sz="1600" dirty="0" smtClean="0"/>
              <a:t> choisissent le </a:t>
            </a:r>
            <a:r>
              <a:rPr lang="fr-FR" sz="1600" b="1" dirty="0" smtClean="0"/>
              <a:t>meilleur successeur avec un facteur d'exploration</a:t>
            </a:r>
            <a:r>
              <a:rPr lang="fr-FR" sz="1600" dirty="0" smtClean="0"/>
              <a:t> et lui propage l'influence reçue, les autres sont influencés négativement.</a:t>
            </a:r>
          </a:p>
          <a:p>
            <a:r>
              <a:rPr lang="fr-FR" sz="1600" dirty="0" smtClean="0"/>
              <a:t>Ici le </a:t>
            </a:r>
            <a:r>
              <a:rPr lang="fr-FR" sz="1600" dirty="0" err="1" smtClean="0"/>
              <a:t>ANDNode</a:t>
            </a:r>
            <a:r>
              <a:rPr lang="fr-FR" sz="1600" dirty="0" smtClean="0"/>
              <a:t> de gauche a la plus grande valeur lambda, il est influencé positivement.</a:t>
            </a:r>
          </a:p>
        </p:txBody>
      </p:sp>
      <p:sp>
        <p:nvSpPr>
          <p:cNvPr id="94" name="Espace réservé du numéro de diapositive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=5+3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=4+3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=3-3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214546" y="2071678"/>
            <a:ext cx="3286148" cy="2286016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5143504" y="3857628"/>
            <a:ext cx="3714776" cy="2643206"/>
          </a:xfrm>
          <a:prstGeom prst="wedgeRoundRectCallout">
            <a:avLst>
              <a:gd name="adj1" fmla="val -41072"/>
              <a:gd name="adj2" fmla="val -82264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Comportement des nœuds </a:t>
            </a:r>
            <a:r>
              <a:rPr lang="fr-FR" sz="1600" u="sng" dirty="0" err="1" smtClean="0"/>
              <a:t>ANDNode</a:t>
            </a:r>
            <a:r>
              <a:rPr lang="fr-FR" sz="1600" u="sng" dirty="0" smtClean="0"/>
              <a:t>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Les nœuds </a:t>
            </a:r>
            <a:r>
              <a:rPr lang="fr-FR" sz="1600" dirty="0" err="1" smtClean="0"/>
              <a:t>ANDNode</a:t>
            </a:r>
            <a:r>
              <a:rPr lang="fr-FR" sz="1600" dirty="0" smtClean="0"/>
              <a:t> </a:t>
            </a:r>
            <a:r>
              <a:rPr lang="fr-FR" sz="1600" b="1" dirty="0" smtClean="0"/>
              <a:t>propagent l’influence qu’ils ont reçu sans la modifier</a:t>
            </a:r>
            <a:r>
              <a:rPr lang="fr-FR" sz="1600" dirty="0" smtClean="0"/>
              <a:t>.</a:t>
            </a:r>
          </a:p>
          <a:p>
            <a:pPr algn="ctr"/>
            <a:endParaRPr lang="fr-FR" dirty="0" smtClean="0"/>
          </a:p>
        </p:txBody>
      </p:sp>
      <p:sp>
        <p:nvSpPr>
          <p:cNvPr id="94" name="Espace réservé du numéro de diapositive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=5+3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=1-3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=4+3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=3-3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=2-3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14282" y="4357694"/>
            <a:ext cx="3071802" cy="2286016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3929058" y="1428736"/>
            <a:ext cx="3857652" cy="4714908"/>
          </a:xfrm>
          <a:prstGeom prst="wedgeRoundRectCallout">
            <a:avLst>
              <a:gd name="adj1" fmla="val -66928"/>
              <a:gd name="adj2" fmla="val 31773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Comportement des nœuds </a:t>
            </a:r>
            <a:r>
              <a:rPr lang="fr-FR" sz="1600" u="sng" dirty="0" err="1" smtClean="0"/>
              <a:t>NONode</a:t>
            </a:r>
            <a:r>
              <a:rPr lang="fr-FR" sz="1600" u="sng" dirty="0" smtClean="0"/>
              <a:t> :</a:t>
            </a:r>
          </a:p>
          <a:p>
            <a:endParaRPr lang="fr-FR" sz="1600" dirty="0" smtClean="0"/>
          </a:p>
          <a:p>
            <a:r>
              <a:rPr lang="fr-FR" sz="1600" dirty="0" smtClean="0"/>
              <a:t>Les </a:t>
            </a:r>
            <a:r>
              <a:rPr lang="fr-FR" sz="1600" dirty="0" err="1" smtClean="0"/>
              <a:t>noeuds</a:t>
            </a:r>
            <a:r>
              <a:rPr lang="fr-FR" sz="1600" dirty="0" smtClean="0"/>
              <a:t> </a:t>
            </a:r>
            <a:r>
              <a:rPr lang="fr-FR" sz="1600" dirty="0" err="1" smtClean="0"/>
              <a:t>NONode</a:t>
            </a:r>
            <a:r>
              <a:rPr lang="fr-FR" sz="1600" dirty="0" smtClean="0"/>
              <a:t> </a:t>
            </a:r>
            <a:r>
              <a:rPr lang="fr-FR" sz="1600" b="1" dirty="0" smtClean="0"/>
              <a:t>propagent l'opposé de la </a:t>
            </a:r>
            <a:r>
              <a:rPr lang="fr-FR" sz="1600" b="1" dirty="0" err="1" smtClean="0"/>
              <a:t>selection</a:t>
            </a:r>
            <a:r>
              <a:rPr lang="fr-FR" sz="1600" dirty="0" smtClean="0"/>
              <a:t> qui leur est attribuée pour indiquer qu'il y a un conflit et que l'agent ne peut pas </a:t>
            </a:r>
            <a:r>
              <a:rPr lang="fr-FR" sz="1600" dirty="0" err="1" smtClean="0"/>
              <a:t>selectionner</a:t>
            </a:r>
            <a:r>
              <a:rPr lang="fr-FR" sz="1600" dirty="0" smtClean="0"/>
              <a:t> deux propositions en conflit. Ils ne modifient pas le lambda de la proposition fille (</a:t>
            </a:r>
            <a:r>
              <a:rPr lang="fr-FR" sz="1600" dirty="0" err="1" smtClean="0"/>
              <a:t>interest</a:t>
            </a:r>
            <a:r>
              <a:rPr lang="fr-FR" sz="1600" dirty="0" smtClean="0"/>
              <a:t> = 0) s'ils ont reçu une influence négative, pour ne pas influencer les préférences d'un autre agent. </a:t>
            </a:r>
          </a:p>
          <a:p>
            <a:endParaRPr lang="fr-FR" sz="1600" dirty="0" smtClean="0"/>
          </a:p>
          <a:p>
            <a:r>
              <a:rPr lang="fr-FR" sz="1600" dirty="0" smtClean="0"/>
              <a:t>Ici le nœud </a:t>
            </a:r>
            <a:r>
              <a:rPr lang="fr-FR" sz="1600" dirty="0" err="1" smtClean="0"/>
              <a:t>NONode</a:t>
            </a:r>
            <a:r>
              <a:rPr lang="fr-FR" sz="1600" dirty="0" smtClean="0"/>
              <a:t> a reçu une influence positive, il propage donc une influence négative (</a:t>
            </a:r>
            <a:r>
              <a:rPr lang="fr-FR" sz="1600" dirty="0" err="1" smtClean="0"/>
              <a:t>selection</a:t>
            </a:r>
            <a:r>
              <a:rPr lang="fr-FR" sz="1600" dirty="0" smtClean="0"/>
              <a:t> = false, </a:t>
            </a:r>
            <a:r>
              <a:rPr lang="fr-FR" sz="1600" dirty="0" err="1" smtClean="0"/>
              <a:t>interest</a:t>
            </a:r>
            <a:r>
              <a:rPr lang="fr-FR" sz="1600" dirty="0" smtClean="0"/>
              <a:t> = 3)</a:t>
            </a:r>
            <a:endParaRPr lang="fr-FR" sz="1600" dirty="0"/>
          </a:p>
        </p:txBody>
      </p:sp>
      <p:sp>
        <p:nvSpPr>
          <p:cNvPr id="94" name="Espace réservé du numéro de diapositive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14282" y="5715016"/>
            <a:ext cx="8643998" cy="785818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4714876" y="1142984"/>
            <a:ext cx="3286180" cy="3143272"/>
          </a:xfrm>
          <a:prstGeom prst="wedgeRoundRectCallout">
            <a:avLst>
              <a:gd name="adj1" fmla="val -34457"/>
              <a:gd name="adj2" fmla="val 9441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b="1" dirty="0" smtClean="0"/>
              <a:t>Les valeurs lambda de chaque nœuds sont mises à jour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Les </a:t>
            </a:r>
            <a:r>
              <a:rPr lang="fr-FR" sz="1600" dirty="0" err="1" smtClean="0"/>
              <a:t>noeuds</a:t>
            </a:r>
            <a:r>
              <a:rPr lang="fr-FR" sz="1600" dirty="0" smtClean="0"/>
              <a:t> </a:t>
            </a:r>
            <a:r>
              <a:rPr lang="fr-FR" sz="1600" dirty="0" err="1" smtClean="0"/>
              <a:t>PropositionNode</a:t>
            </a:r>
            <a:r>
              <a:rPr lang="fr-FR" sz="1600" dirty="0" smtClean="0"/>
              <a:t> voient leur lambda diminuer s’ils ont reçu une influence négative (</a:t>
            </a:r>
            <a:r>
              <a:rPr lang="fr-FR" sz="1600" dirty="0" err="1" smtClean="0"/>
              <a:t>selection</a:t>
            </a:r>
            <a:r>
              <a:rPr lang="fr-FR" sz="1600" dirty="0" smtClean="0"/>
              <a:t> = false) et augmenter s’il ont reçu une influence positive (</a:t>
            </a:r>
            <a:r>
              <a:rPr lang="fr-FR" sz="1600" dirty="0" err="1" smtClean="0"/>
              <a:t>selection</a:t>
            </a:r>
            <a:r>
              <a:rPr lang="fr-FR" sz="1600" dirty="0" smtClean="0"/>
              <a:t> = </a:t>
            </a:r>
            <a:r>
              <a:rPr lang="fr-FR" sz="1600" dirty="0" err="1" smtClean="0"/>
              <a:t>true</a:t>
            </a:r>
            <a:r>
              <a:rPr lang="fr-FR" sz="1600" dirty="0" smtClean="0"/>
              <a:t>).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</p:txBody>
      </p:sp>
      <p:sp>
        <p:nvSpPr>
          <p:cNvPr id="94" name="Espace réservé du numéro de diapositive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0" name="Ellipse 99"/>
          <p:cNvSpPr/>
          <p:nvPr/>
        </p:nvSpPr>
        <p:spPr>
          <a:xfrm>
            <a:off x="214282" y="5857892"/>
            <a:ext cx="8643998" cy="785818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5143504" y="1571612"/>
            <a:ext cx="3286180" cy="2714644"/>
          </a:xfrm>
          <a:prstGeom prst="wedgeRoundRectCallout">
            <a:avLst>
              <a:gd name="adj1" fmla="val -49868"/>
              <a:gd name="adj2" fmla="val 106484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 smtClean="0"/>
              <a:t>Chaque proposition maintient également à jour la </a:t>
            </a:r>
            <a:r>
              <a:rPr lang="fr-FR" sz="1600" b="1" dirty="0" smtClean="0"/>
              <a:t>valeur de sélection de chaque agent concerné par la proposition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Si le paramètre </a:t>
            </a:r>
            <a:r>
              <a:rPr lang="fr-FR" sz="1600" dirty="0" err="1" smtClean="0"/>
              <a:t>selection</a:t>
            </a:r>
            <a:r>
              <a:rPr lang="fr-FR" sz="1600" dirty="0" smtClean="0"/>
              <a:t> est passé à </a:t>
            </a:r>
            <a:r>
              <a:rPr lang="fr-FR" sz="1600" dirty="0" err="1" smtClean="0"/>
              <a:t>true</a:t>
            </a:r>
            <a:r>
              <a:rPr lang="fr-FR" sz="1600" dirty="0" smtClean="0"/>
              <a:t> pour la proposition lors de la phase d’influence de l’agent A, on a </a:t>
            </a:r>
            <a:r>
              <a:rPr lang="fr-FR" sz="1600" dirty="0" err="1" smtClean="0"/>
              <a:t>Selected</a:t>
            </a:r>
            <a:r>
              <a:rPr lang="fr-FR" sz="1600" dirty="0" smtClean="0"/>
              <a:t>(</a:t>
            </a:r>
            <a:r>
              <a:rPr lang="fr-FR" sz="1600" dirty="0" err="1" smtClean="0"/>
              <a:t>A,true</a:t>
            </a:r>
            <a:r>
              <a:rPr lang="fr-FR" sz="1600" dirty="0" smtClean="0"/>
              <a:t>), sinon on a </a:t>
            </a:r>
            <a:r>
              <a:rPr lang="fr-FR" sz="1600" dirty="0" err="1" smtClean="0"/>
              <a:t>Selected</a:t>
            </a:r>
            <a:r>
              <a:rPr lang="fr-FR" sz="1600" dirty="0" smtClean="0"/>
              <a:t>(</a:t>
            </a:r>
            <a:r>
              <a:rPr lang="fr-FR" sz="1600" dirty="0" err="1" smtClean="0"/>
              <a:t>A,false</a:t>
            </a:r>
            <a:r>
              <a:rPr lang="fr-FR" sz="1600" dirty="0" smtClean="0"/>
              <a:t>).</a:t>
            </a:r>
          </a:p>
          <a:p>
            <a:endParaRPr lang="fr-FR" sz="1600" dirty="0" smtClean="0"/>
          </a:p>
        </p:txBody>
      </p:sp>
      <p:sp>
        <p:nvSpPr>
          <p:cNvPr id="98" name="Espace réservé du numéro de diapositive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98" name="Ellipse 97"/>
          <p:cNvSpPr/>
          <p:nvPr/>
        </p:nvSpPr>
        <p:spPr>
          <a:xfrm>
            <a:off x="285720" y="6000768"/>
            <a:ext cx="2571768" cy="85723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2714612" y="3286124"/>
            <a:ext cx="3357586" cy="2643206"/>
          </a:xfrm>
          <a:prstGeom prst="wedgeRoundRectCallout">
            <a:avLst>
              <a:gd name="adj1" fmla="val -77814"/>
              <a:gd name="adj2" fmla="val 5292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Gestion des propositions en conflit pendant la phase d’influence :</a:t>
            </a:r>
          </a:p>
          <a:p>
            <a:endParaRPr lang="fr-FR" sz="1600" dirty="0" smtClean="0"/>
          </a:p>
          <a:p>
            <a:r>
              <a:rPr lang="fr-FR" sz="1600" dirty="0" smtClean="0"/>
              <a:t>Lors de la phase d’influence, </a:t>
            </a:r>
            <a:r>
              <a:rPr lang="fr-FR" sz="1600" b="1" dirty="0" smtClean="0"/>
              <a:t>deux propositions en conflit ne peuvent pas recevoir la même valeur de </a:t>
            </a:r>
            <a:r>
              <a:rPr lang="fr-FR" sz="1600" b="1" dirty="0" err="1" smtClean="0"/>
              <a:t>selection</a:t>
            </a:r>
            <a:r>
              <a:rPr lang="fr-FR" sz="1600" dirty="0" smtClean="0"/>
              <a:t>. Dans le cas contraire, il y aurait une incohérence dans les propositions de l’agent.</a:t>
            </a:r>
          </a:p>
          <a:p>
            <a:pPr algn="ctr"/>
            <a:endParaRPr lang="fr-FR" sz="1600" dirty="0"/>
          </a:p>
        </p:txBody>
      </p:sp>
      <p:sp>
        <p:nvSpPr>
          <p:cNvPr id="101" name="Espace réservé du numéro de diapositive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1285852" y="1571612"/>
            <a:ext cx="7143800" cy="4857784"/>
          </a:xfrm>
          <a:prstGeom prst="wedgeRoundRectCallout">
            <a:avLst>
              <a:gd name="adj1" fmla="val -4622"/>
              <a:gd name="adj2" fmla="val -59253"/>
              <a:gd name="adj3" fmla="val 16667"/>
            </a:avLst>
          </a:prstGeom>
          <a:solidFill>
            <a:schemeClr val="lt1">
              <a:alpha val="84000"/>
            </a:schemeClr>
          </a:solidFill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Résumé du comportement de chaque nœuds :</a:t>
            </a:r>
          </a:p>
          <a:p>
            <a:pPr algn="ctr"/>
            <a:endParaRPr lang="fr-FR" sz="1600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XOR,a,s,i</a:t>
            </a:r>
            <a:r>
              <a:rPr lang="fr-FR" i="1" dirty="0" smtClean="0"/>
              <a:t>) =&gt; Passe la valeur de s à la branche de </a:t>
            </a:r>
            <a:r>
              <a:rPr lang="el-GR" dirty="0" smtClean="0"/>
              <a:t>λ </a:t>
            </a:r>
            <a:r>
              <a:rPr lang="fr-FR" i="1" dirty="0" smtClean="0"/>
              <a:t>maximal et influence négativement les autres branches (s = false)</a:t>
            </a:r>
          </a:p>
          <a:p>
            <a:endParaRPr lang="fr-FR" i="1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AND,a,s,i</a:t>
            </a:r>
            <a:r>
              <a:rPr lang="fr-FR" i="1" dirty="0" smtClean="0"/>
              <a:t>) =&gt; Passe la valeur de s à toutes les branches.</a:t>
            </a:r>
          </a:p>
          <a:p>
            <a:endParaRPr lang="fr-FR" i="1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NO,a,s,i</a:t>
            </a:r>
            <a:r>
              <a:rPr lang="fr-FR" i="1" dirty="0" smtClean="0"/>
              <a:t>) =&gt;  Si s = </a:t>
            </a:r>
            <a:r>
              <a:rPr lang="fr-FR" i="1" dirty="0" err="1" smtClean="0"/>
              <a:t>true</a:t>
            </a:r>
            <a:r>
              <a:rPr lang="fr-FR" i="1" dirty="0" smtClean="0"/>
              <a:t>, passe s = false à la proposition fille. Si s = false passe s = </a:t>
            </a:r>
            <a:r>
              <a:rPr lang="fr-FR" i="1" dirty="0" err="1" smtClean="0"/>
              <a:t>true</a:t>
            </a:r>
            <a:r>
              <a:rPr lang="fr-FR" i="1" dirty="0" smtClean="0"/>
              <a:t> à la proposition fille et i=0.</a:t>
            </a:r>
          </a:p>
          <a:p>
            <a:endParaRPr lang="fr-FR" i="1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proposition,a,s,i</a:t>
            </a:r>
            <a:r>
              <a:rPr lang="fr-FR" i="1" dirty="0" smtClean="0"/>
              <a:t>) =&gt;</a:t>
            </a:r>
          </a:p>
          <a:p>
            <a:r>
              <a:rPr lang="fr-FR" i="1" dirty="0" smtClean="0"/>
              <a:t> Si s = vrai alors </a:t>
            </a:r>
            <a:r>
              <a:rPr lang="el-GR" dirty="0" smtClean="0"/>
              <a:t>λ</a:t>
            </a:r>
            <a:r>
              <a:rPr lang="fr-FR" dirty="0" smtClean="0"/>
              <a:t> = </a:t>
            </a:r>
            <a:r>
              <a:rPr lang="el-GR" dirty="0" smtClean="0"/>
              <a:t>λ</a:t>
            </a:r>
            <a:r>
              <a:rPr lang="fr-FR" dirty="0" smtClean="0"/>
              <a:t> </a:t>
            </a:r>
            <a:r>
              <a:rPr lang="fr-FR" i="1" dirty="0" smtClean="0"/>
              <a:t>+ i sinon </a:t>
            </a:r>
            <a:r>
              <a:rPr lang="el-GR" dirty="0" smtClean="0"/>
              <a:t>λ</a:t>
            </a:r>
            <a:r>
              <a:rPr lang="fr-FR" dirty="0" smtClean="0"/>
              <a:t> = </a:t>
            </a:r>
            <a:r>
              <a:rPr lang="el-GR" dirty="0" smtClean="0"/>
              <a:t>λ</a:t>
            </a:r>
            <a:r>
              <a:rPr lang="fr-FR" dirty="0" smtClean="0"/>
              <a:t> </a:t>
            </a:r>
            <a:r>
              <a:rPr lang="fr-FR" i="1" dirty="0" smtClean="0"/>
              <a:t>– i</a:t>
            </a:r>
          </a:p>
          <a:p>
            <a:r>
              <a:rPr lang="fr-FR" i="1" dirty="0" smtClean="0"/>
              <a:t> s = vrai signifie que l’agent a choisi la proposition pour sa tournée de livraison</a:t>
            </a:r>
            <a:endParaRPr lang="fr-FR" sz="1600" dirty="0" smtClean="0"/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  <p:sp>
        <p:nvSpPr>
          <p:cNvPr id="98" name="Espace réservé du numéro de diapositive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285984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85748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500430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786182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1214414" y="2071678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d’accord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4" name="Rectangle à coins arrondis 123"/>
          <p:cNvSpPr/>
          <p:nvPr/>
        </p:nvSpPr>
        <p:spPr>
          <a:xfrm>
            <a:off x="5429256" y="1142984"/>
            <a:ext cx="3571900" cy="928694"/>
          </a:xfrm>
          <a:prstGeom prst="roundRect">
            <a:avLst/>
          </a:prstGeom>
          <a:ln w="6350"/>
          <a:effectLst>
            <a:innerShdw blurRad="63500">
              <a:srgbClr val="C00000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7" name="ZoneTexte 126"/>
          <p:cNvSpPr txBox="1"/>
          <p:nvPr/>
        </p:nvSpPr>
        <p:spPr>
          <a:xfrm>
            <a:off x="5857884" y="121442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: Satisfaction</a:t>
            </a:r>
            <a:endParaRPr lang="fr-FR" sz="16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5857884" y="1643050"/>
            <a:ext cx="1388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: Insatisfaction</a:t>
            </a:r>
            <a:endParaRPr lang="fr-FR" sz="1600" dirty="0"/>
          </a:p>
        </p:txBody>
      </p:sp>
      <p:sp>
        <p:nvSpPr>
          <p:cNvPr id="129" name="Ellipse 128"/>
          <p:cNvSpPr/>
          <p:nvPr/>
        </p:nvSpPr>
        <p:spPr>
          <a:xfrm>
            <a:off x="5500694" y="1643050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5500694" y="121442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98" name="Espace réservé du numéro de diapositive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0 - Exemple d’arbre de proposition tel qu’il est généré initialement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357422" y="2571744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2428868"/>
            <a:ext cx="9144000" cy="57148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000372"/>
            <a:ext cx="9144000" cy="57148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571876"/>
            <a:ext cx="9144000" cy="57148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143380"/>
            <a:ext cx="9144000" cy="57148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714884"/>
            <a:ext cx="9144000" cy="57148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286388"/>
            <a:ext cx="9144000" cy="57148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857892"/>
            <a:ext cx="9144000" cy="57148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2428868"/>
            <a:ext cx="1919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ExchangeClientGroupsNode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0" y="3000372"/>
            <a:ext cx="806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ANDNode</a:t>
            </a:r>
            <a:endParaRPr lang="fr-FR" sz="120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0" y="3571876"/>
            <a:ext cx="1529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ExchangeClientsNode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0" y="4143380"/>
            <a:ext cx="806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ANDNode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0" y="4714884"/>
            <a:ext cx="1970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ExchangeDeliveryAreasNode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0" y="5286388"/>
            <a:ext cx="806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ANDNode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5857892"/>
            <a:ext cx="1644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RoutePhaseProposition</a:t>
            </a:r>
            <a:endParaRPr lang="fr-FR" sz="12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2357422" y="1643050"/>
            <a:ext cx="1285884" cy="428628"/>
          </a:xfrm>
          <a:prstGeom prst="roundRect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Agent A</a:t>
            </a:r>
          </a:p>
        </p:txBody>
      </p:sp>
      <p:cxnSp>
        <p:nvCxnSpPr>
          <p:cNvPr id="28" name="Connecteur droit 27"/>
          <p:cNvCxnSpPr>
            <a:stCxn id="24" idx="2"/>
            <a:endCxn id="4" idx="0"/>
          </p:cNvCxnSpPr>
          <p:nvPr/>
        </p:nvCxnSpPr>
        <p:spPr>
          <a:xfrm rot="5400000">
            <a:off x="2661034" y="2232414"/>
            <a:ext cx="500066" cy="1785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à coins arrondis 28"/>
          <p:cNvSpPr/>
          <p:nvPr/>
        </p:nvSpPr>
        <p:spPr>
          <a:xfrm>
            <a:off x="2357422" y="3143248"/>
            <a:ext cx="928694" cy="285752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&lt;&lt;AND&gt;&gt;</a:t>
            </a:r>
            <a:endParaRPr lang="fr-FR" sz="1400" dirty="0"/>
          </a:p>
        </p:txBody>
      </p:sp>
      <p:cxnSp>
        <p:nvCxnSpPr>
          <p:cNvPr id="35" name="Connecteur droit 34"/>
          <p:cNvCxnSpPr>
            <a:stCxn id="4" idx="2"/>
            <a:endCxn id="29" idx="0"/>
          </p:cNvCxnSpPr>
          <p:nvPr/>
        </p:nvCxnSpPr>
        <p:spPr>
          <a:xfrm rot="5400000">
            <a:off x="2678893" y="300037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à coins arrondis 38"/>
          <p:cNvSpPr/>
          <p:nvPr/>
        </p:nvSpPr>
        <p:spPr>
          <a:xfrm>
            <a:off x="2357422" y="3714752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2357422" y="4286256"/>
            <a:ext cx="928694" cy="285752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&lt;&lt;AND&gt;&gt;</a:t>
            </a:r>
            <a:endParaRPr lang="fr-FR" sz="1400" dirty="0"/>
          </a:p>
        </p:txBody>
      </p:sp>
      <p:cxnSp>
        <p:nvCxnSpPr>
          <p:cNvPr id="43" name="Connecteur droit 42"/>
          <p:cNvCxnSpPr>
            <a:stCxn id="29" idx="2"/>
            <a:endCxn id="39" idx="0"/>
          </p:cNvCxnSpPr>
          <p:nvPr/>
        </p:nvCxnSpPr>
        <p:spPr>
          <a:xfrm rot="5400000">
            <a:off x="2678893" y="3571876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2357422" y="4857760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2357422" y="5929330"/>
            <a:ext cx="928694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&lt;&lt;P1&gt;&gt;</a:t>
            </a:r>
            <a:endParaRPr lang="fr-FR" sz="1400" dirty="0"/>
          </a:p>
        </p:txBody>
      </p:sp>
      <p:sp>
        <p:nvSpPr>
          <p:cNvPr id="55" name="Rectangle à coins arrondis 54"/>
          <p:cNvSpPr/>
          <p:nvPr/>
        </p:nvSpPr>
        <p:spPr>
          <a:xfrm>
            <a:off x="2357422" y="3714752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cxnSp>
        <p:nvCxnSpPr>
          <p:cNvPr id="58" name="Connecteur droit 57"/>
          <p:cNvCxnSpPr>
            <a:stCxn id="55" idx="2"/>
            <a:endCxn id="40" idx="0"/>
          </p:cNvCxnSpPr>
          <p:nvPr/>
        </p:nvCxnSpPr>
        <p:spPr>
          <a:xfrm rot="5400000">
            <a:off x="2678893" y="414338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40" idx="2"/>
            <a:endCxn id="44" idx="0"/>
          </p:cNvCxnSpPr>
          <p:nvPr/>
        </p:nvCxnSpPr>
        <p:spPr>
          <a:xfrm rot="5400000">
            <a:off x="2678893" y="471488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à coins arrondis 67"/>
          <p:cNvSpPr/>
          <p:nvPr/>
        </p:nvSpPr>
        <p:spPr>
          <a:xfrm>
            <a:off x="2357422" y="5429264"/>
            <a:ext cx="928694" cy="285752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&lt;&lt;AND&gt;&gt;</a:t>
            </a:r>
            <a:endParaRPr lang="fr-FR" sz="1400" dirty="0"/>
          </a:p>
        </p:txBody>
      </p:sp>
      <p:cxnSp>
        <p:nvCxnSpPr>
          <p:cNvPr id="70" name="Connecteur droit 69"/>
          <p:cNvCxnSpPr>
            <a:stCxn id="44" idx="2"/>
            <a:endCxn id="68" idx="0"/>
          </p:cNvCxnSpPr>
          <p:nvPr/>
        </p:nvCxnSpPr>
        <p:spPr>
          <a:xfrm rot="5400000">
            <a:off x="2678893" y="528638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68" idx="2"/>
            <a:endCxn id="45" idx="0"/>
          </p:cNvCxnSpPr>
          <p:nvPr/>
        </p:nvCxnSpPr>
        <p:spPr>
          <a:xfrm rot="5400000">
            <a:off x="2714612" y="58221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ctangle à coins arrondis 85"/>
          <p:cNvSpPr/>
          <p:nvPr/>
        </p:nvSpPr>
        <p:spPr>
          <a:xfrm>
            <a:off x="2357422" y="3714752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88" name="Rectangle à coins arrondis 87"/>
          <p:cNvSpPr/>
          <p:nvPr/>
        </p:nvSpPr>
        <p:spPr>
          <a:xfrm>
            <a:off x="2500298" y="3786190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89" name="Rectangle à coins arrondis 88"/>
          <p:cNvSpPr/>
          <p:nvPr/>
        </p:nvSpPr>
        <p:spPr>
          <a:xfrm>
            <a:off x="2643174" y="3857628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cxnSp>
        <p:nvCxnSpPr>
          <p:cNvPr id="93" name="Connecteur droit 92"/>
          <p:cNvCxnSpPr>
            <a:stCxn id="29" idx="2"/>
            <a:endCxn id="86" idx="0"/>
          </p:cNvCxnSpPr>
          <p:nvPr/>
        </p:nvCxnSpPr>
        <p:spPr>
          <a:xfrm rot="5400000">
            <a:off x="2678893" y="3571876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Rectangle à coins arrondis 118"/>
          <p:cNvSpPr/>
          <p:nvPr/>
        </p:nvSpPr>
        <p:spPr>
          <a:xfrm>
            <a:off x="2357422" y="4857760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120" name="Rectangle à coins arrondis 119"/>
          <p:cNvSpPr/>
          <p:nvPr/>
        </p:nvSpPr>
        <p:spPr>
          <a:xfrm>
            <a:off x="2500298" y="4929198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121" name="Rectangle à coins arrondis 120"/>
          <p:cNvSpPr/>
          <p:nvPr/>
        </p:nvSpPr>
        <p:spPr>
          <a:xfrm>
            <a:off x="2643174" y="5000636"/>
            <a:ext cx="928694" cy="285752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&lt;&lt;XOR&gt;&gt;</a:t>
            </a:r>
            <a:endParaRPr lang="fr-FR" sz="1400" dirty="0"/>
          </a:p>
        </p:txBody>
      </p:sp>
      <p:sp>
        <p:nvSpPr>
          <p:cNvPr id="122" name="Ellipse 121"/>
          <p:cNvSpPr/>
          <p:nvPr/>
        </p:nvSpPr>
        <p:spPr>
          <a:xfrm>
            <a:off x="2285984" y="3643314"/>
            <a:ext cx="1357322" cy="64294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4286248" y="2428868"/>
            <a:ext cx="3429024" cy="1143008"/>
          </a:xfrm>
          <a:prstGeom prst="wedgeRoundRectCallout">
            <a:avLst>
              <a:gd name="adj1" fmla="val -69829"/>
              <a:gd name="adj2" fmla="val 68687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 smtClean="0"/>
              <a:t>Une nouvelle branche est créée pour chaque groupe de clients. </a:t>
            </a:r>
          </a:p>
          <a:p>
            <a:pPr algn="ctr"/>
            <a:endParaRPr lang="fr-FR" dirty="0" smtClean="0"/>
          </a:p>
        </p:txBody>
      </p:sp>
      <p:sp>
        <p:nvSpPr>
          <p:cNvPr id="124" name="Ellipse 123"/>
          <p:cNvSpPr/>
          <p:nvPr/>
        </p:nvSpPr>
        <p:spPr>
          <a:xfrm>
            <a:off x="2285984" y="4714884"/>
            <a:ext cx="1357322" cy="714380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4357686" y="3929066"/>
            <a:ext cx="3357586" cy="857256"/>
          </a:xfrm>
          <a:prstGeom prst="wedgeRoundRectCallout">
            <a:avLst>
              <a:gd name="adj1" fmla="val -70239"/>
              <a:gd name="adj2" fmla="val 5720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 smtClean="0"/>
              <a:t>Une nouvelle branche est créée pour chaque clients au sein du groupe.</a:t>
            </a:r>
          </a:p>
          <a:p>
            <a:pPr algn="ctr"/>
            <a:endParaRPr lang="fr-FR" dirty="0" smtClean="0"/>
          </a:p>
        </p:txBody>
      </p:sp>
      <p:sp>
        <p:nvSpPr>
          <p:cNvPr id="126" name="Ellipse 125"/>
          <p:cNvSpPr/>
          <p:nvPr/>
        </p:nvSpPr>
        <p:spPr>
          <a:xfrm>
            <a:off x="2143108" y="5786454"/>
            <a:ext cx="1357322" cy="500066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4214810" y="5143512"/>
            <a:ext cx="3357586" cy="1000132"/>
          </a:xfrm>
          <a:prstGeom prst="wedgeRoundRectCallout">
            <a:avLst>
              <a:gd name="adj1" fmla="val -71077"/>
              <a:gd name="adj2" fmla="val 41728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 smtClean="0"/>
              <a:t>Dans l’arbre de propositions initial, il n’y a qu’une aire proposée pour livrer chaque client.  </a:t>
            </a:r>
          </a:p>
        </p:txBody>
      </p:sp>
      <p:sp>
        <p:nvSpPr>
          <p:cNvPr id="46" name="Espace réservé du numéro de diapositive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285984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85748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500430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786182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d’accord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0" y="5286388"/>
            <a:ext cx="1571572" cy="157161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2500298" y="2571744"/>
            <a:ext cx="3357586" cy="3143272"/>
          </a:xfrm>
          <a:prstGeom prst="wedgeRoundRectCallout">
            <a:avLst>
              <a:gd name="adj1" fmla="val -77814"/>
              <a:gd name="adj2" fmla="val 5292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Calcul de la satisfaction pour un nœud Proposition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Le nœud </a:t>
            </a:r>
            <a:r>
              <a:rPr lang="fr-FR" sz="1600" dirty="0" err="1" smtClean="0"/>
              <a:t>PropositionNode</a:t>
            </a:r>
            <a:r>
              <a:rPr lang="fr-FR" sz="1600" dirty="0" smtClean="0"/>
              <a:t> exprime une </a:t>
            </a:r>
            <a:r>
              <a:rPr lang="fr-FR" sz="1600" b="1" dirty="0" smtClean="0"/>
              <a:t>satisfaction positive si tous les agents concernés par la proposition l’ont </a:t>
            </a:r>
            <a:r>
              <a:rPr lang="fr-FR" sz="1600" b="1" dirty="0" err="1" smtClean="0"/>
              <a:t>selectionnée</a:t>
            </a:r>
            <a:r>
              <a:rPr lang="fr-FR" sz="1600" dirty="0" smtClean="0"/>
              <a:t>, négative sinon.</a:t>
            </a:r>
          </a:p>
          <a:p>
            <a:r>
              <a:rPr lang="fr-FR" sz="1600" dirty="0" smtClean="0"/>
              <a:t>Ici  les agents A et B n’ont pas </a:t>
            </a:r>
            <a:r>
              <a:rPr lang="fr-FR" sz="1600" dirty="0" err="1" smtClean="0"/>
              <a:t>selectionné</a:t>
            </a:r>
            <a:r>
              <a:rPr lang="fr-FR" sz="1600" dirty="0" smtClean="0"/>
              <a:t> la proposition.</a:t>
            </a:r>
          </a:p>
          <a:p>
            <a:pPr algn="ctr"/>
            <a:endParaRPr lang="fr-FR" sz="1600" dirty="0"/>
          </a:p>
        </p:txBody>
      </p:sp>
      <p:sp>
        <p:nvSpPr>
          <p:cNvPr id="100" name="Espace réservé du numéro de diapositiv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285984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85748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500430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786182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d’accord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1500166" y="5286388"/>
            <a:ext cx="1571572" cy="157161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3929058" y="2428868"/>
            <a:ext cx="3357586" cy="3143272"/>
          </a:xfrm>
          <a:prstGeom prst="wedgeRoundRectCallout">
            <a:avLst>
              <a:gd name="adj1" fmla="val -77814"/>
              <a:gd name="adj2" fmla="val 5292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Calcul de la satisfaction pour un nœud Proposition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Ici  les agents A et B expriment une valeur </a:t>
            </a:r>
            <a:r>
              <a:rPr lang="fr-FR" sz="1600" dirty="0" err="1" smtClean="0"/>
              <a:t>selected</a:t>
            </a:r>
            <a:r>
              <a:rPr lang="fr-FR" sz="1600" dirty="0" smtClean="0"/>
              <a:t> = </a:t>
            </a:r>
            <a:r>
              <a:rPr lang="fr-FR" sz="1600" dirty="0" err="1" smtClean="0"/>
              <a:t>true</a:t>
            </a:r>
            <a:r>
              <a:rPr lang="fr-FR" sz="1600" dirty="0" smtClean="0"/>
              <a:t> pour la proposition P1, elles propage donc une valeur de satisfaction positive.</a:t>
            </a:r>
          </a:p>
          <a:p>
            <a:pPr algn="ctr"/>
            <a:endParaRPr lang="fr-FR" sz="1600" dirty="0" smtClean="0"/>
          </a:p>
          <a:p>
            <a:pPr algn="ctr"/>
            <a:endParaRPr lang="fr-FR" sz="1600" dirty="0"/>
          </a:p>
        </p:txBody>
      </p:sp>
      <p:sp>
        <p:nvSpPr>
          <p:cNvPr id="100" name="Espace réservé du numéro de diapositiv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285984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85748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500430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786182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d’accord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0" y="4500570"/>
            <a:ext cx="1928794" cy="2357430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2928926" y="2714620"/>
            <a:ext cx="3357586" cy="2643206"/>
          </a:xfrm>
          <a:prstGeom prst="wedgeRoundRectCallout">
            <a:avLst>
              <a:gd name="adj1" fmla="val -83680"/>
              <a:gd name="adj2" fmla="val 37486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Calcul de la satisfaction pour un nœud </a:t>
            </a:r>
            <a:r>
              <a:rPr lang="fr-FR" sz="1600" u="sng" dirty="0" err="1" smtClean="0"/>
              <a:t>NONode</a:t>
            </a:r>
            <a:r>
              <a:rPr lang="fr-FR" sz="1600" u="sng" dirty="0" smtClean="0"/>
              <a:t>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Le nœud </a:t>
            </a:r>
            <a:r>
              <a:rPr lang="fr-FR" sz="1600" dirty="0" err="1" smtClean="0"/>
              <a:t>NONode</a:t>
            </a:r>
            <a:r>
              <a:rPr lang="fr-FR" sz="1600" dirty="0" smtClean="0"/>
              <a:t> propage une </a:t>
            </a:r>
            <a:r>
              <a:rPr lang="fr-FR" sz="1600" b="1" dirty="0" smtClean="0"/>
              <a:t>valeur de satisfaction opposée à celle de sa proposition fille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100" name="Espace réservé du numéro de diapositiv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285984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85748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500430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786182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d’accord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142844" y="4214818"/>
            <a:ext cx="3000332" cy="2214578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3000364" y="1643050"/>
            <a:ext cx="3357586" cy="2643206"/>
          </a:xfrm>
          <a:prstGeom prst="wedgeRoundRectCallout">
            <a:avLst>
              <a:gd name="adj1" fmla="val -76138"/>
              <a:gd name="adj2" fmla="val 4813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Calcul de la satisfaction pour un nœud </a:t>
            </a:r>
            <a:r>
              <a:rPr lang="fr-FR" sz="1600" u="sng" dirty="0" err="1" smtClean="0"/>
              <a:t>ANDNode</a:t>
            </a:r>
            <a:r>
              <a:rPr lang="fr-FR" sz="1600" u="sng" dirty="0" smtClean="0"/>
              <a:t>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Le nœud </a:t>
            </a:r>
            <a:r>
              <a:rPr lang="fr-FR" sz="1600" dirty="0" err="1" smtClean="0"/>
              <a:t>ANDNode</a:t>
            </a:r>
            <a:r>
              <a:rPr lang="fr-FR" sz="1600" dirty="0" smtClean="0"/>
              <a:t> propage une </a:t>
            </a:r>
            <a:r>
              <a:rPr lang="fr-FR" sz="1600" b="1" dirty="0" smtClean="0"/>
              <a:t>satisfaction positive si tous ses fils ont une satisfaction positive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Sinon il propage une satisfaction négative.</a:t>
            </a:r>
          </a:p>
        </p:txBody>
      </p:sp>
      <p:sp>
        <p:nvSpPr>
          <p:cNvPr id="100" name="Espace réservé du numéro de diapositiv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285984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85748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500430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786182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d’accord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1714480" y="3071810"/>
            <a:ext cx="2500330" cy="2500330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5072066" y="1643050"/>
            <a:ext cx="3357586" cy="2643206"/>
          </a:xfrm>
          <a:prstGeom prst="wedgeRoundRectCallout">
            <a:avLst>
              <a:gd name="adj1" fmla="val -76557"/>
              <a:gd name="adj2" fmla="val 35357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Calcul de la satisfaction pour un nœud </a:t>
            </a:r>
            <a:r>
              <a:rPr lang="fr-FR" sz="1600" u="sng" dirty="0" err="1" smtClean="0"/>
              <a:t>XORNode</a:t>
            </a:r>
            <a:r>
              <a:rPr lang="fr-FR" sz="1600" u="sng" dirty="0" smtClean="0"/>
              <a:t>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Le nœud </a:t>
            </a:r>
            <a:r>
              <a:rPr lang="fr-FR" sz="1600" dirty="0" err="1" smtClean="0"/>
              <a:t>XORNode</a:t>
            </a:r>
            <a:r>
              <a:rPr lang="fr-FR" sz="1600" dirty="0" smtClean="0"/>
              <a:t> </a:t>
            </a:r>
            <a:r>
              <a:rPr lang="fr-FR" sz="1600" b="1" dirty="0" smtClean="0"/>
              <a:t>propage une satisfaction positive si au moins un de ses fils a une satisfaction positive.</a:t>
            </a:r>
          </a:p>
          <a:p>
            <a:pPr algn="ctr"/>
            <a:endParaRPr lang="fr-FR" sz="1600" dirty="0"/>
          </a:p>
        </p:txBody>
      </p:sp>
      <p:sp>
        <p:nvSpPr>
          <p:cNvPr id="100" name="Espace réservé du numéro de diapositiv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285984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85748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500430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786182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d’accord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214678" y="1071546"/>
            <a:ext cx="1643074" cy="100013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3571868" y="2571744"/>
            <a:ext cx="3357586" cy="2643206"/>
          </a:xfrm>
          <a:prstGeom prst="wedgeRoundRectCallout">
            <a:avLst>
              <a:gd name="adj1" fmla="val -31307"/>
              <a:gd name="adj2" fmla="val -68958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Ici l’agent est satisfait.</a:t>
            </a:r>
            <a:endParaRPr lang="fr-FR" dirty="0"/>
          </a:p>
        </p:txBody>
      </p:sp>
      <p:sp>
        <p:nvSpPr>
          <p:cNvPr id="100" name="Espace réservé du numéro de diapositiv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de conflit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214546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357422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292892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3571868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857620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space réservé du numéro de diapositive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de conflit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214546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357422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292892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3571868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857620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0" y="5072074"/>
            <a:ext cx="3143240" cy="1785926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3000364" y="2428868"/>
            <a:ext cx="3357586" cy="2643206"/>
          </a:xfrm>
          <a:prstGeom prst="wedgeRoundRectCallout">
            <a:avLst>
              <a:gd name="adj1" fmla="val -47647"/>
              <a:gd name="adj2" fmla="val 73145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Illustration d’un conflit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Dans cet exemple, les agents A et B ont sélectionné des propositions en conflit.</a:t>
            </a:r>
            <a:endParaRPr lang="fr-FR" sz="1600" dirty="0"/>
          </a:p>
        </p:txBody>
      </p:sp>
      <p:sp>
        <p:nvSpPr>
          <p:cNvPr id="108" name="Espace réservé du numéro de diapositive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de conflit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214546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357422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292892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3571868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857620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428992" y="1071546"/>
            <a:ext cx="1357322" cy="100013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4357686" y="2857496"/>
            <a:ext cx="3357586" cy="2643206"/>
          </a:xfrm>
          <a:prstGeom prst="wedgeRoundRectCallout">
            <a:avLst>
              <a:gd name="adj1" fmla="val -44295"/>
              <a:gd name="adj2" fmla="val -82796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Ici, le conflit a fait que l’agent n’est pas satisfait. Il va entrer dans la phase de génération de nouvelles propositions.</a:t>
            </a:r>
            <a:endParaRPr lang="fr-FR" dirty="0"/>
          </a:p>
        </p:txBody>
      </p:sp>
      <p:sp>
        <p:nvSpPr>
          <p:cNvPr id="108" name="Espace réservé du numéro de diapositive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de conflit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214546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357422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292892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3571868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857620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space réservé du numéro de diapositive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29</a:t>
            </a:fld>
            <a:endParaRPr lang="fr-BE"/>
          </a:p>
        </p:txBody>
      </p:sp>
      <p:sp>
        <p:nvSpPr>
          <p:cNvPr id="115" name="Rectangle à coins arrondis 114"/>
          <p:cNvSpPr/>
          <p:nvPr/>
        </p:nvSpPr>
        <p:spPr>
          <a:xfrm>
            <a:off x="1285852" y="1571612"/>
            <a:ext cx="7143800" cy="4857784"/>
          </a:xfrm>
          <a:prstGeom prst="wedgeRoundRectCallout">
            <a:avLst>
              <a:gd name="adj1" fmla="val -4622"/>
              <a:gd name="adj2" fmla="val -59253"/>
              <a:gd name="adj3" fmla="val 16667"/>
            </a:avLst>
          </a:prstGeom>
          <a:solidFill>
            <a:schemeClr val="lt1">
              <a:alpha val="84000"/>
            </a:schemeClr>
          </a:solidFill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Résumé du comportement de chaque nœuds :</a:t>
            </a:r>
          </a:p>
          <a:p>
            <a:pPr algn="ctr"/>
            <a:endParaRPr lang="fr-FR" sz="1600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(XOR) = </a:t>
            </a:r>
            <a:r>
              <a:rPr lang="fr-FR" i="1" dirty="0" err="1" smtClean="0"/>
              <a:t>true</a:t>
            </a:r>
            <a:r>
              <a:rPr lang="fr-FR" i="1" dirty="0" smtClean="0"/>
              <a:t> si au moins un nœud fils a </a:t>
            </a:r>
            <a:r>
              <a:rPr lang="fr-FR" i="1" dirty="0" err="1" smtClean="0"/>
              <a:t>sat</a:t>
            </a:r>
            <a:r>
              <a:rPr lang="fr-FR" i="1" dirty="0" smtClean="0"/>
              <a:t>() = </a:t>
            </a:r>
            <a:r>
              <a:rPr lang="fr-FR" i="1" dirty="0" err="1" smtClean="0"/>
              <a:t>true</a:t>
            </a:r>
            <a:endParaRPr lang="fr-FR" i="1" dirty="0" smtClean="0"/>
          </a:p>
          <a:p>
            <a:endParaRPr lang="fr-FR" i="1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(AND) = </a:t>
            </a:r>
            <a:r>
              <a:rPr lang="fr-FR" i="1" dirty="0" err="1" smtClean="0"/>
              <a:t>true</a:t>
            </a:r>
            <a:r>
              <a:rPr lang="fr-FR" i="1" dirty="0" smtClean="0"/>
              <a:t> si tous les nœuds fils ont </a:t>
            </a:r>
            <a:r>
              <a:rPr lang="fr-FR" i="1" dirty="0" err="1" smtClean="0"/>
              <a:t>sat</a:t>
            </a:r>
            <a:r>
              <a:rPr lang="fr-FR" i="1" dirty="0" smtClean="0"/>
              <a:t>() = </a:t>
            </a:r>
            <a:r>
              <a:rPr lang="fr-FR" i="1" dirty="0" err="1" smtClean="0"/>
              <a:t>true</a:t>
            </a:r>
            <a:endParaRPr lang="fr-FR" i="1" dirty="0" smtClean="0"/>
          </a:p>
          <a:p>
            <a:endParaRPr lang="fr-FR" i="1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(NO) = négation de </a:t>
            </a:r>
            <a:r>
              <a:rPr lang="fr-FR" i="1" dirty="0" err="1" smtClean="0"/>
              <a:t>sat</a:t>
            </a:r>
            <a:r>
              <a:rPr lang="fr-FR" i="1" dirty="0" smtClean="0"/>
              <a:t>() du nœud fils</a:t>
            </a:r>
          </a:p>
          <a:p>
            <a:endParaRPr lang="fr-FR" i="1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(proposition) = </a:t>
            </a:r>
            <a:r>
              <a:rPr lang="fr-FR" i="1" dirty="0" err="1" smtClean="0"/>
              <a:t>true</a:t>
            </a:r>
            <a:r>
              <a:rPr lang="fr-FR" i="1" dirty="0" smtClean="0"/>
              <a:t> si tous les agents ont pris la proposition, autrement dit </a:t>
            </a:r>
            <a:r>
              <a:rPr lang="fr-FR" i="1" dirty="0" err="1" smtClean="0"/>
              <a:t>Selected</a:t>
            </a:r>
            <a:r>
              <a:rPr lang="fr-FR" i="1" dirty="0" smtClean="0"/>
              <a:t> (Nœud, Agent, </a:t>
            </a:r>
            <a:r>
              <a:rPr lang="fr-FR" i="1" dirty="0" err="1" smtClean="0"/>
              <a:t>true</a:t>
            </a:r>
            <a:r>
              <a:rPr lang="fr-FR" i="1" dirty="0" smtClean="0"/>
              <a:t>).</a:t>
            </a:r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91" name="Rectangle à coins arrondis 290"/>
          <p:cNvSpPr/>
          <p:nvPr/>
        </p:nvSpPr>
        <p:spPr>
          <a:xfrm>
            <a:off x="142844" y="1285860"/>
            <a:ext cx="2285984" cy="2714644"/>
          </a:xfrm>
          <a:prstGeom prst="roundRect">
            <a:avLst>
              <a:gd name="adj" fmla="val 9159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Durant la phase de perception</a:t>
            </a:r>
            <a:r>
              <a:rPr lang="fr-FR" b="1" dirty="0" smtClean="0">
                <a:solidFill>
                  <a:schemeClr val="tx1"/>
                </a:solidFill>
              </a:rPr>
              <a:t>, les valeurs de lambda vont être propagées vers la racine</a:t>
            </a:r>
            <a:r>
              <a:rPr lang="fr-FR" dirty="0" smtClean="0">
                <a:solidFill>
                  <a:schemeClr val="tx1"/>
                </a:solidFill>
              </a:rPr>
              <a:t> de l’arbre pour dégager une valeur de perception propre à l’agent.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2" name="Espace réservé du numéro de diapositive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4 - Résumés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fr-FR" dirty="0" smtClean="0"/>
              <a:t>Cette partie est destinée à contenir les informations de manière condensé, pour obtenir une vision globale rapide.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30</a:t>
            </a:fld>
            <a:endParaRPr lang="fr-B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1285852" y="1571612"/>
            <a:ext cx="7143800" cy="4857784"/>
          </a:xfrm>
          <a:prstGeom prst="wedgeRoundRectCallout">
            <a:avLst>
              <a:gd name="adj1" fmla="val -4622"/>
              <a:gd name="adj2" fmla="val -59253"/>
              <a:gd name="adj3" fmla="val 16667"/>
            </a:avLst>
          </a:prstGeom>
          <a:solidFill>
            <a:schemeClr val="lt1">
              <a:alpha val="84000"/>
            </a:schemeClr>
          </a:solidFill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Résumé du comportement de chaque nœuds :</a:t>
            </a:r>
          </a:p>
          <a:p>
            <a:pPr algn="ctr"/>
            <a:endParaRPr lang="fr-FR" sz="1600" dirty="0" smtClean="0"/>
          </a:p>
          <a:p>
            <a:r>
              <a:rPr lang="fr-FR" i="1" dirty="0" smtClean="0"/>
              <a:t>perception(XOR) =&gt; </a:t>
            </a:r>
            <a:r>
              <a:rPr lang="el-GR" i="1" dirty="0" smtClean="0"/>
              <a:t>λ</a:t>
            </a:r>
            <a:r>
              <a:rPr lang="fr-FR" i="1" dirty="0" smtClean="0"/>
              <a:t> maximal parmi ceux de ses nœuds fils.</a:t>
            </a:r>
          </a:p>
          <a:p>
            <a:endParaRPr lang="fr-FR" i="1" dirty="0" smtClean="0"/>
          </a:p>
          <a:p>
            <a:r>
              <a:rPr lang="fr-FR" i="1" dirty="0" smtClean="0"/>
              <a:t>perception(AND) =&gt; </a:t>
            </a:r>
            <a:r>
              <a:rPr lang="el-GR" i="1" dirty="0" smtClean="0"/>
              <a:t>λ</a:t>
            </a:r>
            <a:r>
              <a:rPr lang="fr-FR" i="1" dirty="0" smtClean="0"/>
              <a:t> moyen de ses nœuds fils.</a:t>
            </a:r>
          </a:p>
          <a:p>
            <a:endParaRPr lang="fr-FR" i="1" dirty="0" smtClean="0"/>
          </a:p>
          <a:p>
            <a:r>
              <a:rPr lang="fr-FR" i="1" dirty="0" smtClean="0"/>
              <a:t>perception(NO) =&gt; - </a:t>
            </a:r>
            <a:r>
              <a:rPr lang="el-GR" i="1" dirty="0" smtClean="0"/>
              <a:t>λ</a:t>
            </a:r>
            <a:r>
              <a:rPr lang="fr-FR" i="1" dirty="0" smtClean="0"/>
              <a:t> de son nœud fils.</a:t>
            </a:r>
          </a:p>
          <a:p>
            <a:endParaRPr lang="fr-FR" i="1" dirty="0" smtClean="0"/>
          </a:p>
          <a:p>
            <a:r>
              <a:rPr lang="fr-FR" i="1" dirty="0" smtClean="0"/>
              <a:t>perception(proposition) =&gt; sa propre valeur </a:t>
            </a:r>
            <a:r>
              <a:rPr lang="el-GR" i="1" dirty="0" smtClean="0"/>
              <a:t>λ</a:t>
            </a:r>
            <a:r>
              <a:rPr lang="fr-FR" i="1" dirty="0" smtClean="0"/>
              <a:t>.</a:t>
            </a:r>
          </a:p>
          <a:p>
            <a:endParaRPr lang="fr-FR" sz="1600" dirty="0" smtClean="0"/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  <p:sp>
        <p:nvSpPr>
          <p:cNvPr id="64" name="Espace réservé du numéro de diapositive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Phase d’influence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 rot="10800000">
            <a:off x="500034" y="1357298"/>
            <a:ext cx="642942" cy="2857520"/>
          </a:xfrm>
          <a:prstGeom prst="up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786182" y="2143116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00892" y="221455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14678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143504" y="335756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7173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4876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572528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072198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786182" y="457200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428728" y="4929198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500298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357158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6433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8501090" y="557214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21520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714876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5857884" y="5500702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001024" y="3286124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7429520" y="450057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-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357554" y="1285860"/>
            <a:ext cx="285752" cy="285752"/>
          </a:xfrm>
          <a:prstGeom prst="ellipse">
            <a:avLst/>
          </a:prstGeom>
          <a:ln w="6350"/>
          <a:effectLst>
            <a:innerShdw blurRad="76200">
              <a:schemeClr val="accent2">
                <a:lumMod val="40000"/>
                <a:lumOff val="6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1285852" y="1571612"/>
            <a:ext cx="7143800" cy="4857784"/>
          </a:xfrm>
          <a:prstGeom prst="wedgeRoundRectCallout">
            <a:avLst>
              <a:gd name="adj1" fmla="val -4622"/>
              <a:gd name="adj2" fmla="val -59253"/>
              <a:gd name="adj3" fmla="val 16667"/>
            </a:avLst>
          </a:prstGeom>
          <a:solidFill>
            <a:schemeClr val="lt1">
              <a:alpha val="84000"/>
            </a:schemeClr>
          </a:solidFill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Résumé du comportement de chaque nœuds :</a:t>
            </a:r>
          </a:p>
          <a:p>
            <a:pPr algn="ctr"/>
            <a:endParaRPr lang="fr-FR" sz="1600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XOR,a,s,i</a:t>
            </a:r>
            <a:r>
              <a:rPr lang="fr-FR" i="1" dirty="0" smtClean="0"/>
              <a:t>) =&gt; Passe la valeur de s à la branche de </a:t>
            </a:r>
            <a:r>
              <a:rPr lang="el-GR" dirty="0" smtClean="0"/>
              <a:t>λ </a:t>
            </a:r>
            <a:r>
              <a:rPr lang="fr-FR" i="1" dirty="0" smtClean="0"/>
              <a:t>maximal et influence négativement les autres branches (s = false)</a:t>
            </a:r>
          </a:p>
          <a:p>
            <a:endParaRPr lang="fr-FR" i="1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AND,a,s,i</a:t>
            </a:r>
            <a:r>
              <a:rPr lang="fr-FR" i="1" dirty="0" smtClean="0"/>
              <a:t>) =&gt; Passe la valeur de s à toutes les branches.</a:t>
            </a:r>
          </a:p>
          <a:p>
            <a:endParaRPr lang="fr-FR" i="1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NO,a,s,i</a:t>
            </a:r>
            <a:r>
              <a:rPr lang="fr-FR" i="1" dirty="0" smtClean="0"/>
              <a:t>) =&gt;  Si s = </a:t>
            </a:r>
            <a:r>
              <a:rPr lang="fr-FR" i="1" dirty="0" err="1" smtClean="0"/>
              <a:t>true</a:t>
            </a:r>
            <a:r>
              <a:rPr lang="fr-FR" i="1" dirty="0" smtClean="0"/>
              <a:t>, passe s = false à la proposition fille. Si s = false passe s = </a:t>
            </a:r>
            <a:r>
              <a:rPr lang="fr-FR" i="1" dirty="0" err="1" smtClean="0"/>
              <a:t>true</a:t>
            </a:r>
            <a:r>
              <a:rPr lang="fr-FR" i="1" dirty="0" smtClean="0"/>
              <a:t> à la proposition fille et i=0.</a:t>
            </a:r>
          </a:p>
          <a:p>
            <a:endParaRPr lang="fr-FR" i="1" dirty="0" smtClean="0"/>
          </a:p>
          <a:p>
            <a:r>
              <a:rPr lang="fr-FR" i="1" dirty="0" smtClean="0"/>
              <a:t>influence(</a:t>
            </a:r>
            <a:r>
              <a:rPr lang="fr-FR" i="1" dirty="0" err="1" smtClean="0"/>
              <a:t>proposition,a,s,i</a:t>
            </a:r>
            <a:r>
              <a:rPr lang="fr-FR" i="1" dirty="0" smtClean="0"/>
              <a:t>) =&gt;</a:t>
            </a:r>
          </a:p>
          <a:p>
            <a:r>
              <a:rPr lang="fr-FR" i="1" dirty="0" smtClean="0"/>
              <a:t> Si s = vrai alors </a:t>
            </a:r>
            <a:r>
              <a:rPr lang="el-GR" dirty="0" smtClean="0"/>
              <a:t>λ</a:t>
            </a:r>
            <a:r>
              <a:rPr lang="fr-FR" dirty="0" smtClean="0"/>
              <a:t> = </a:t>
            </a:r>
            <a:r>
              <a:rPr lang="el-GR" dirty="0" smtClean="0"/>
              <a:t>λ</a:t>
            </a:r>
            <a:r>
              <a:rPr lang="fr-FR" dirty="0" smtClean="0"/>
              <a:t> </a:t>
            </a:r>
            <a:r>
              <a:rPr lang="fr-FR" i="1" dirty="0" smtClean="0"/>
              <a:t>+ i sinon </a:t>
            </a:r>
            <a:r>
              <a:rPr lang="el-GR" dirty="0" smtClean="0"/>
              <a:t>λ</a:t>
            </a:r>
            <a:r>
              <a:rPr lang="fr-FR" dirty="0" smtClean="0"/>
              <a:t> = </a:t>
            </a:r>
            <a:r>
              <a:rPr lang="el-GR" dirty="0" smtClean="0"/>
              <a:t>λ</a:t>
            </a:r>
            <a:r>
              <a:rPr lang="fr-FR" dirty="0" smtClean="0"/>
              <a:t> </a:t>
            </a:r>
            <a:r>
              <a:rPr lang="fr-FR" i="1" dirty="0" smtClean="0"/>
              <a:t>– i</a:t>
            </a:r>
          </a:p>
          <a:p>
            <a:r>
              <a:rPr lang="fr-FR" i="1" dirty="0" smtClean="0"/>
              <a:t> s = vrai signifie que l’agent a choisi la proposition pour sa tournée de livraison</a:t>
            </a:r>
            <a:endParaRPr lang="fr-FR" sz="1600" dirty="0" smtClean="0"/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  <p:sp>
        <p:nvSpPr>
          <p:cNvPr id="98" name="Espace réservé du numéro de diapositive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Calcul de la satisfaction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=8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=-2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=7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=0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14282" y="63579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B,true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93" name="ZoneTexte 92"/>
          <p:cNvSpPr txBox="1"/>
          <p:nvPr/>
        </p:nvSpPr>
        <p:spPr>
          <a:xfrm>
            <a:off x="1643042" y="63579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B,false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2857488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14942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7858116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572264" y="635795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A,false</a:t>
            </a:r>
            <a:r>
              <a:rPr lang="fr-FR" sz="1200" dirty="0" smtClean="0"/>
              <a:t>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071934" y="635795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Selected</a:t>
            </a:r>
            <a:r>
              <a:rPr lang="fr-FR" sz="1200" dirty="0" smtClean="0"/>
              <a:t>(</a:t>
            </a:r>
            <a:r>
              <a:rPr lang="fr-FR" sz="1200" dirty="0" err="1" smtClean="0"/>
              <a:t>A,true</a:t>
            </a:r>
            <a:r>
              <a:rPr lang="fr-FR" sz="1200" dirty="0" smtClean="0"/>
              <a:t>)</a:t>
            </a:r>
          </a:p>
        </p:txBody>
      </p:sp>
      <p:sp>
        <p:nvSpPr>
          <p:cNvPr id="102" name="Ellipse 101"/>
          <p:cNvSpPr/>
          <p:nvPr/>
        </p:nvSpPr>
        <p:spPr>
          <a:xfrm>
            <a:off x="28572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1000100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42899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3071802" y="435769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4500562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4572000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564357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535781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286248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900" b="1" dirty="0" smtClean="0">
                <a:solidFill>
                  <a:srgbClr val="007A37"/>
                </a:solidFill>
              </a:rPr>
              <a:t>OK</a:t>
            </a:r>
            <a:endParaRPr lang="fr-FR" sz="1000" b="1" dirty="0">
              <a:solidFill>
                <a:srgbClr val="007A37"/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8143900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6929454" y="535782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7143768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7858148" y="457200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21520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6000760" y="2143116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2" name="Rectangle à coins arrondis 121"/>
          <p:cNvSpPr/>
          <p:nvPr/>
        </p:nvSpPr>
        <p:spPr>
          <a:xfrm>
            <a:off x="7143768" y="1500174"/>
            <a:ext cx="1571636" cy="714380"/>
          </a:xfrm>
          <a:prstGeom prst="roundRect">
            <a:avLst>
              <a:gd name="adj" fmla="val 14698"/>
            </a:avLst>
          </a:prstGeom>
          <a:ln w="6350"/>
          <a:effectLst>
            <a:innerShdw blurRad="38100">
              <a:schemeClr val="tx1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Exemple de conflit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214546" y="542926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357422" y="4429132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2928926" y="314324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3571868" y="2071678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857620" y="1142984"/>
            <a:ext cx="357190" cy="357190"/>
          </a:xfrm>
          <a:prstGeom prst="ellipse">
            <a:avLst/>
          </a:prstGeom>
          <a:ln w="3175"/>
          <a:effectLst>
            <a:innerShdw blurRad="63500">
              <a:srgbClr val="007A37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 smtClean="0">
                <a:solidFill>
                  <a:srgbClr val="C00000"/>
                </a:solidFill>
              </a:rPr>
              <a:t>NOK</a:t>
            </a:r>
            <a:endParaRPr lang="fr-FR" sz="900" b="1" dirty="0">
              <a:solidFill>
                <a:srgbClr val="C00000"/>
              </a:solidFill>
            </a:endParaRPr>
          </a:p>
        </p:txBody>
      </p:sp>
      <p:sp>
        <p:nvSpPr>
          <p:cNvPr id="108" name="Espace réservé du numéro de diapositive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33</a:t>
            </a:fld>
            <a:endParaRPr lang="fr-BE"/>
          </a:p>
        </p:txBody>
      </p:sp>
      <p:sp>
        <p:nvSpPr>
          <p:cNvPr id="115" name="Rectangle à coins arrondis 114"/>
          <p:cNvSpPr/>
          <p:nvPr/>
        </p:nvSpPr>
        <p:spPr>
          <a:xfrm>
            <a:off x="1285852" y="1571612"/>
            <a:ext cx="7143800" cy="4857784"/>
          </a:xfrm>
          <a:prstGeom prst="wedgeRoundRectCallout">
            <a:avLst>
              <a:gd name="adj1" fmla="val -4622"/>
              <a:gd name="adj2" fmla="val -59253"/>
              <a:gd name="adj3" fmla="val 16667"/>
            </a:avLst>
          </a:prstGeom>
          <a:solidFill>
            <a:schemeClr val="lt1">
              <a:alpha val="84000"/>
            </a:schemeClr>
          </a:solidFill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Résumé du comportement de chaque nœuds :</a:t>
            </a:r>
          </a:p>
          <a:p>
            <a:pPr algn="ctr"/>
            <a:endParaRPr lang="fr-FR" sz="1600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(XOR) = </a:t>
            </a:r>
            <a:r>
              <a:rPr lang="fr-FR" i="1" dirty="0" err="1" smtClean="0"/>
              <a:t>true</a:t>
            </a:r>
            <a:r>
              <a:rPr lang="fr-FR" i="1" dirty="0" smtClean="0"/>
              <a:t> si au moins un nœud fils a </a:t>
            </a:r>
            <a:r>
              <a:rPr lang="fr-FR" i="1" dirty="0" err="1" smtClean="0"/>
              <a:t>sat</a:t>
            </a:r>
            <a:r>
              <a:rPr lang="fr-FR" i="1" dirty="0" smtClean="0"/>
              <a:t>() = </a:t>
            </a:r>
            <a:r>
              <a:rPr lang="fr-FR" i="1" dirty="0" err="1" smtClean="0"/>
              <a:t>true</a:t>
            </a:r>
            <a:endParaRPr lang="fr-FR" i="1" dirty="0" smtClean="0"/>
          </a:p>
          <a:p>
            <a:endParaRPr lang="fr-FR" i="1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(AND) = </a:t>
            </a:r>
            <a:r>
              <a:rPr lang="fr-FR" i="1" dirty="0" err="1" smtClean="0"/>
              <a:t>true</a:t>
            </a:r>
            <a:r>
              <a:rPr lang="fr-FR" i="1" dirty="0" smtClean="0"/>
              <a:t> si tous les nœuds fils ont </a:t>
            </a:r>
            <a:r>
              <a:rPr lang="fr-FR" i="1" dirty="0" err="1" smtClean="0"/>
              <a:t>sat</a:t>
            </a:r>
            <a:r>
              <a:rPr lang="fr-FR" i="1" dirty="0" smtClean="0"/>
              <a:t>() = </a:t>
            </a:r>
            <a:r>
              <a:rPr lang="fr-FR" i="1" dirty="0" err="1" smtClean="0"/>
              <a:t>true</a:t>
            </a:r>
            <a:endParaRPr lang="fr-FR" i="1" dirty="0" smtClean="0"/>
          </a:p>
          <a:p>
            <a:endParaRPr lang="fr-FR" i="1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(NO) = négation de </a:t>
            </a:r>
            <a:r>
              <a:rPr lang="fr-FR" i="1" dirty="0" err="1" smtClean="0"/>
              <a:t>sat</a:t>
            </a:r>
            <a:r>
              <a:rPr lang="fr-FR" i="1" dirty="0" smtClean="0"/>
              <a:t>() du nœud fils</a:t>
            </a:r>
          </a:p>
          <a:p>
            <a:endParaRPr lang="fr-FR" i="1" dirty="0" smtClean="0"/>
          </a:p>
          <a:p>
            <a:r>
              <a:rPr lang="fr-FR" i="1" dirty="0" err="1" smtClean="0"/>
              <a:t>sat</a:t>
            </a:r>
            <a:r>
              <a:rPr lang="fr-FR" i="1" dirty="0" smtClean="0"/>
              <a:t>(proposition) = </a:t>
            </a:r>
            <a:r>
              <a:rPr lang="fr-FR" i="1" dirty="0" err="1" smtClean="0"/>
              <a:t>true</a:t>
            </a:r>
            <a:r>
              <a:rPr lang="fr-FR" i="1" dirty="0" smtClean="0"/>
              <a:t> si tous les agents ont pris la proposition, autrement dit </a:t>
            </a:r>
            <a:r>
              <a:rPr lang="fr-FR" i="1" dirty="0" err="1" smtClean="0"/>
              <a:t>Selected</a:t>
            </a:r>
            <a:r>
              <a:rPr lang="fr-FR" i="1" dirty="0" smtClean="0"/>
              <a:t> (Nœud, Agent, </a:t>
            </a:r>
            <a:r>
              <a:rPr lang="fr-FR" i="1" dirty="0" err="1" smtClean="0"/>
              <a:t>true</a:t>
            </a:r>
            <a:r>
              <a:rPr lang="fr-FR" i="1" dirty="0" smtClean="0"/>
              <a:t>).</a:t>
            </a:r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space réservé du numéro de diapositiv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85720" y="5643578"/>
            <a:ext cx="928694" cy="928694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1357290" y="2928934"/>
            <a:ext cx="3786214" cy="2643206"/>
          </a:xfrm>
          <a:prstGeom prst="wedgeRoundRectCallout">
            <a:avLst>
              <a:gd name="adj1" fmla="val -53071"/>
              <a:gd name="adj2" fmla="val 6729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Comportement des nœuds Proposition :</a:t>
            </a:r>
          </a:p>
          <a:p>
            <a:endParaRPr lang="fr-FR" sz="1600" i="1" u="sng" dirty="0" smtClean="0"/>
          </a:p>
          <a:p>
            <a:r>
              <a:rPr lang="fr-FR" sz="1600" dirty="0" smtClean="0"/>
              <a:t>Les nœuds </a:t>
            </a:r>
            <a:r>
              <a:rPr lang="fr-FR" sz="1600" dirty="0" err="1" smtClean="0"/>
              <a:t>PropositionNode</a:t>
            </a:r>
            <a:r>
              <a:rPr lang="fr-FR" sz="1600" dirty="0" smtClean="0"/>
              <a:t> retournent directement leur valeur de lambda vers leur nœuds parents.</a:t>
            </a:r>
          </a:p>
          <a:p>
            <a:endParaRPr lang="fr-FR" sz="1600" i="1" u="sng" dirty="0" smtClean="0"/>
          </a:p>
          <a:p>
            <a:pPr algn="ctr"/>
            <a:endParaRPr lang="fr-FR" dirty="0" smtClean="0"/>
          </a:p>
        </p:txBody>
      </p:sp>
      <p:sp>
        <p:nvSpPr>
          <p:cNvPr id="68" name="Espace réservé du numéro de diapositiv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14282" y="4714884"/>
            <a:ext cx="1571636" cy="1928826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1500166" y="2285992"/>
            <a:ext cx="3786214" cy="2643206"/>
          </a:xfrm>
          <a:prstGeom prst="wedgeRoundRectCallout">
            <a:avLst>
              <a:gd name="adj1" fmla="val -43039"/>
              <a:gd name="adj2" fmla="val 6250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Comportement des nœuds </a:t>
            </a:r>
            <a:r>
              <a:rPr lang="fr-FR" sz="1600" u="sng" dirty="0" err="1" smtClean="0"/>
              <a:t>NONode</a:t>
            </a:r>
            <a:r>
              <a:rPr lang="fr-FR" sz="1600" u="sng" dirty="0" smtClean="0"/>
              <a:t> :</a:t>
            </a:r>
          </a:p>
          <a:p>
            <a:endParaRPr lang="fr-FR" sz="1600" i="1" u="sng" dirty="0" smtClean="0"/>
          </a:p>
          <a:p>
            <a:r>
              <a:rPr lang="fr-FR" sz="1600" dirty="0" smtClean="0"/>
              <a:t>La valeur lambda du nœud </a:t>
            </a:r>
            <a:r>
              <a:rPr lang="fr-FR" sz="1600" dirty="0" err="1" smtClean="0"/>
              <a:t>NONode</a:t>
            </a:r>
            <a:r>
              <a:rPr lang="fr-FR" sz="1600" dirty="0" smtClean="0"/>
              <a:t> correspond à </a:t>
            </a:r>
            <a:r>
              <a:rPr lang="fr-FR" sz="1600" b="1" dirty="0" smtClean="0"/>
              <a:t>l’opposé</a:t>
            </a:r>
            <a:r>
              <a:rPr lang="fr-FR" sz="1600" dirty="0" smtClean="0"/>
              <a:t> du lambda du nœud fils.</a:t>
            </a:r>
          </a:p>
          <a:p>
            <a:r>
              <a:rPr lang="fr-FR" sz="1600" dirty="0" smtClean="0"/>
              <a:t>Ici lambda = 1 pour le nœud fils, donc lambda = -1 pour le nœud </a:t>
            </a:r>
            <a:r>
              <a:rPr lang="fr-FR" sz="1600" dirty="0" err="1" smtClean="0"/>
              <a:t>NONode</a:t>
            </a:r>
            <a:r>
              <a:rPr lang="fr-FR" sz="1600" dirty="0" smtClean="0"/>
              <a:t>.</a:t>
            </a:r>
          </a:p>
          <a:p>
            <a:pPr algn="ctr"/>
            <a:endParaRPr lang="fr-FR" dirty="0" smtClean="0"/>
          </a:p>
        </p:txBody>
      </p:sp>
      <p:sp>
        <p:nvSpPr>
          <p:cNvPr id="68" name="Espace réservé du numéro de diapositiv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214546" y="2143116"/>
            <a:ext cx="3000396" cy="2357454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5143504" y="3714752"/>
            <a:ext cx="3786214" cy="2643206"/>
          </a:xfrm>
          <a:prstGeom prst="wedgeRoundRectCallout">
            <a:avLst>
              <a:gd name="adj1" fmla="val -51838"/>
              <a:gd name="adj2" fmla="val -81200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Comportement des nœuds </a:t>
            </a:r>
            <a:r>
              <a:rPr lang="fr-FR" sz="1600" u="sng" dirty="0" err="1" smtClean="0"/>
              <a:t>ANDNode</a:t>
            </a:r>
            <a:r>
              <a:rPr lang="fr-FR" sz="1600" u="sng" dirty="0" smtClean="0"/>
              <a:t> :</a:t>
            </a:r>
          </a:p>
          <a:p>
            <a:endParaRPr lang="fr-FR" sz="1600" dirty="0" smtClean="0"/>
          </a:p>
          <a:p>
            <a:r>
              <a:rPr lang="fr-FR" sz="1600" dirty="0" smtClean="0"/>
              <a:t>La valeur lambda du nœud </a:t>
            </a:r>
            <a:r>
              <a:rPr lang="fr-FR" sz="1600" dirty="0" err="1" smtClean="0"/>
              <a:t>ANDNode</a:t>
            </a:r>
            <a:r>
              <a:rPr lang="fr-FR" sz="1600" dirty="0" smtClean="0"/>
              <a:t> correspond à la </a:t>
            </a:r>
            <a:r>
              <a:rPr lang="fr-FR" sz="1600" b="1" dirty="0" smtClean="0"/>
              <a:t>moyenne</a:t>
            </a:r>
            <a:r>
              <a:rPr lang="fr-FR" sz="1600" dirty="0" smtClean="0"/>
              <a:t> des lambdas de ses nœuds fils.</a:t>
            </a:r>
          </a:p>
          <a:p>
            <a:r>
              <a:rPr lang="fr-FR" sz="1600" dirty="0" smtClean="0"/>
              <a:t>Ici lambda = </a:t>
            </a:r>
            <a:r>
              <a:rPr lang="fr-FR" sz="1600" dirty="0" err="1" smtClean="0"/>
              <a:t>moy</a:t>
            </a:r>
            <a:r>
              <a:rPr lang="fr-FR" sz="1600" dirty="0" smtClean="0"/>
              <a:t>(2,4) = 3</a:t>
            </a:r>
          </a:p>
          <a:p>
            <a:endParaRPr lang="fr-FR" i="1" u="sng" dirty="0" smtClean="0"/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  <p:sp>
        <p:nvSpPr>
          <p:cNvPr id="68" name="Espace réservé du numéro de diapositiv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1571604" y="3214686"/>
            <a:ext cx="2714644" cy="2428892"/>
          </a:xfrm>
          <a:prstGeom prst="ellipse">
            <a:avLst/>
          </a:prstGeom>
          <a:noFill/>
          <a:ln w="6350">
            <a:solidFill>
              <a:srgbClr val="007A37"/>
            </a:solidFill>
            <a:prstDash val="dash"/>
          </a:ln>
          <a:effectLst>
            <a:outerShdw blurRad="114300" sx="102000" sy="102000" algn="ctr" rotWithShape="0">
              <a:srgbClr val="007A37">
                <a:alpha val="58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4714876" y="1857364"/>
            <a:ext cx="3643338" cy="2643206"/>
          </a:xfrm>
          <a:prstGeom prst="wedgeRoundRectCallout">
            <a:avLst>
              <a:gd name="adj1" fmla="val -63988"/>
              <a:gd name="adj2" fmla="val 35889"/>
              <a:gd name="adj3" fmla="val 16667"/>
            </a:avLst>
          </a:prstGeom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u="sng" dirty="0" smtClean="0"/>
              <a:t>Comportement des nœuds </a:t>
            </a:r>
            <a:r>
              <a:rPr lang="fr-FR" sz="1600" u="sng" dirty="0" err="1" smtClean="0"/>
              <a:t>XORNode</a:t>
            </a:r>
            <a:r>
              <a:rPr lang="fr-FR" sz="1600" u="sng" dirty="0" smtClean="0"/>
              <a:t> :</a:t>
            </a:r>
          </a:p>
          <a:p>
            <a:pPr algn="ctr"/>
            <a:endParaRPr lang="fr-FR" sz="1600" dirty="0" smtClean="0"/>
          </a:p>
          <a:p>
            <a:r>
              <a:rPr lang="fr-FR" sz="1600" dirty="0" smtClean="0"/>
              <a:t>La valeur lambda du nœud </a:t>
            </a:r>
            <a:r>
              <a:rPr lang="fr-FR" sz="1600" dirty="0" err="1" smtClean="0"/>
              <a:t>XORNode</a:t>
            </a:r>
            <a:r>
              <a:rPr lang="fr-FR" sz="1600" dirty="0" smtClean="0"/>
              <a:t> correspond à la </a:t>
            </a:r>
            <a:r>
              <a:rPr lang="fr-FR" sz="1600" b="1" dirty="0" smtClean="0"/>
              <a:t>valeur maximale </a:t>
            </a:r>
            <a:r>
              <a:rPr lang="fr-FR" sz="1600" dirty="0" smtClean="0"/>
              <a:t>des lambdas des nœuds fils.</a:t>
            </a:r>
          </a:p>
          <a:p>
            <a:r>
              <a:rPr lang="fr-FR" sz="1600" dirty="0" smtClean="0"/>
              <a:t>Ici  lambda = max(2,1) = 2</a:t>
            </a:r>
          </a:p>
          <a:p>
            <a:endParaRPr lang="fr-FR" i="1" u="sng" dirty="0" smtClean="0"/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  <p:sp>
        <p:nvSpPr>
          <p:cNvPr id="68" name="Espace réservé du numéro de diapositiv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Phase de perception</a:t>
            </a:r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3714744" y="142873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143240" y="2428868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51" name="Connecteur droit 50"/>
          <p:cNvCxnSpPr>
            <a:stCxn id="47" idx="2"/>
            <a:endCxn id="50" idx="0"/>
          </p:cNvCxnSpPr>
          <p:nvPr/>
        </p:nvCxnSpPr>
        <p:spPr>
          <a:xfrm rot="5400000">
            <a:off x="3464711" y="1857364"/>
            <a:ext cx="57150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à coins arrondis 59"/>
          <p:cNvSpPr/>
          <p:nvPr/>
        </p:nvSpPr>
        <p:spPr>
          <a:xfrm>
            <a:off x="2571736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071670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P1</a:t>
            </a:r>
            <a:endParaRPr lang="fr-FR" sz="1400" dirty="0"/>
          </a:p>
        </p:txBody>
      </p:sp>
      <p:sp>
        <p:nvSpPr>
          <p:cNvPr id="65" name="Rectangle à coins arrondis 64"/>
          <p:cNvSpPr/>
          <p:nvPr/>
        </p:nvSpPr>
        <p:spPr>
          <a:xfrm>
            <a:off x="32861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P2</a:t>
            </a:r>
            <a:endParaRPr lang="fr-FR" sz="14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435768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P3</a:t>
            </a:r>
            <a:endParaRPr lang="fr-FR" sz="1400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2000232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2146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77" name="Connecteur droit 76"/>
          <p:cNvCxnSpPr>
            <a:stCxn id="60" idx="2"/>
            <a:endCxn id="74" idx="0"/>
          </p:cNvCxnSpPr>
          <p:nvPr/>
        </p:nvCxnSpPr>
        <p:spPr>
          <a:xfrm rot="5400000">
            <a:off x="2178827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60" idx="2"/>
            <a:endCxn id="75" idx="0"/>
          </p:cNvCxnSpPr>
          <p:nvPr/>
        </p:nvCxnSpPr>
        <p:spPr>
          <a:xfrm rot="16200000" flipH="1">
            <a:off x="2786050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74" idx="2"/>
            <a:endCxn id="62" idx="0"/>
          </p:cNvCxnSpPr>
          <p:nvPr/>
        </p:nvCxnSpPr>
        <p:spPr>
          <a:xfrm rot="5400000">
            <a:off x="2018092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5" idx="2"/>
            <a:endCxn id="65" idx="0"/>
          </p:cNvCxnSpPr>
          <p:nvPr/>
        </p:nvCxnSpPr>
        <p:spPr>
          <a:xfrm rot="5400000">
            <a:off x="32325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50" idx="2"/>
            <a:endCxn id="60" idx="0"/>
          </p:cNvCxnSpPr>
          <p:nvPr/>
        </p:nvCxnSpPr>
        <p:spPr>
          <a:xfrm rot="5400000">
            <a:off x="2821769" y="2928934"/>
            <a:ext cx="71438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4429124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428624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429256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170" name="Connecteur droit 169"/>
          <p:cNvCxnSpPr>
            <a:stCxn id="167" idx="2"/>
            <a:endCxn id="168" idx="0"/>
          </p:cNvCxnSpPr>
          <p:nvPr/>
        </p:nvCxnSpPr>
        <p:spPr>
          <a:xfrm rot="5400000">
            <a:off x="4250529" y="435769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7" idx="2"/>
            <a:endCxn id="169" idx="0"/>
          </p:cNvCxnSpPr>
          <p:nvPr/>
        </p:nvCxnSpPr>
        <p:spPr>
          <a:xfrm rot="16200000" flipH="1">
            <a:off x="4822033" y="3929066"/>
            <a:ext cx="857256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50" idx="2"/>
            <a:endCxn id="167" idx="0"/>
          </p:cNvCxnSpPr>
          <p:nvPr/>
        </p:nvCxnSpPr>
        <p:spPr>
          <a:xfrm rot="16200000" flipH="1">
            <a:off x="3750463" y="2571744"/>
            <a:ext cx="714380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cteur droit 178"/>
          <p:cNvCxnSpPr>
            <a:stCxn id="168" idx="2"/>
            <a:endCxn id="66" idx="0"/>
          </p:cNvCxnSpPr>
          <p:nvPr/>
        </p:nvCxnSpPr>
        <p:spPr>
          <a:xfrm rot="5400000">
            <a:off x="430410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Rectangle à coins arrondis 182"/>
          <p:cNvSpPr/>
          <p:nvPr/>
        </p:nvSpPr>
        <p:spPr>
          <a:xfrm>
            <a:off x="557213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P4</a:t>
            </a:r>
            <a:endParaRPr lang="fr-FR" sz="1400" dirty="0"/>
          </a:p>
        </p:txBody>
      </p:sp>
      <p:cxnSp>
        <p:nvCxnSpPr>
          <p:cNvPr id="184" name="Connecteur droit 183"/>
          <p:cNvCxnSpPr>
            <a:stCxn id="169" idx="2"/>
            <a:endCxn id="183" idx="0"/>
          </p:cNvCxnSpPr>
          <p:nvPr/>
        </p:nvCxnSpPr>
        <p:spPr>
          <a:xfrm rot="16200000" flipH="1">
            <a:off x="5482834" y="5554280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Rectangle à coins arrondis 219"/>
          <p:cNvSpPr/>
          <p:nvPr/>
        </p:nvSpPr>
        <p:spPr>
          <a:xfrm>
            <a:off x="6357950" y="2500306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1" name="Rectangle à coins arrondis 220"/>
          <p:cNvSpPr/>
          <p:nvPr/>
        </p:nvSpPr>
        <p:spPr>
          <a:xfrm>
            <a:off x="7358082" y="3571876"/>
            <a:ext cx="642942" cy="428628"/>
          </a:xfrm>
          <a:prstGeom prst="roundRect">
            <a:avLst/>
          </a:prstGeom>
          <a:ln w="6350">
            <a:solidFill>
              <a:srgbClr val="00206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XOR</a:t>
            </a:r>
            <a:endParaRPr lang="fr-FR" sz="1400" dirty="0"/>
          </a:p>
        </p:txBody>
      </p:sp>
      <p:sp>
        <p:nvSpPr>
          <p:cNvPr id="222" name="Rectangle à coins arrondis 221"/>
          <p:cNvSpPr/>
          <p:nvPr/>
        </p:nvSpPr>
        <p:spPr>
          <a:xfrm>
            <a:off x="6858016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P5</a:t>
            </a:r>
            <a:endParaRPr lang="fr-FR" sz="14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8072462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P6</a:t>
            </a:r>
            <a:endParaRPr lang="fr-FR" sz="14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6786578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8001024" y="4857760"/>
            <a:ext cx="642942" cy="428628"/>
          </a:xfrm>
          <a:prstGeom prst="roundRect">
            <a:avLst/>
          </a:prstGeom>
          <a:ln w="63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AND</a:t>
            </a:r>
            <a:endParaRPr lang="fr-FR" sz="1400" dirty="0"/>
          </a:p>
        </p:txBody>
      </p:sp>
      <p:cxnSp>
        <p:nvCxnSpPr>
          <p:cNvPr id="227" name="Connecteur droit 226"/>
          <p:cNvCxnSpPr>
            <a:stCxn id="221" idx="2"/>
            <a:endCxn id="225" idx="0"/>
          </p:cNvCxnSpPr>
          <p:nvPr/>
        </p:nvCxnSpPr>
        <p:spPr>
          <a:xfrm rot="5400000">
            <a:off x="6965173" y="4143380"/>
            <a:ext cx="857256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21" idx="2"/>
            <a:endCxn id="226" idx="0"/>
          </p:cNvCxnSpPr>
          <p:nvPr/>
        </p:nvCxnSpPr>
        <p:spPr>
          <a:xfrm rot="16200000" flipH="1">
            <a:off x="7572396" y="4107661"/>
            <a:ext cx="85725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25" idx="2"/>
            <a:endCxn id="222" idx="0"/>
          </p:cNvCxnSpPr>
          <p:nvPr/>
        </p:nvCxnSpPr>
        <p:spPr>
          <a:xfrm rot="5400000">
            <a:off x="6804438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226" idx="2"/>
            <a:endCxn id="223" idx="0"/>
          </p:cNvCxnSpPr>
          <p:nvPr/>
        </p:nvCxnSpPr>
        <p:spPr>
          <a:xfrm rot="5400000">
            <a:off x="8018884" y="5554281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eur droit 230"/>
          <p:cNvCxnSpPr>
            <a:stCxn id="220" idx="2"/>
            <a:endCxn id="221" idx="0"/>
          </p:cNvCxnSpPr>
          <p:nvPr/>
        </p:nvCxnSpPr>
        <p:spPr>
          <a:xfrm rot="16200000" flipH="1">
            <a:off x="6858016" y="2750339"/>
            <a:ext cx="642942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47" idx="2"/>
            <a:endCxn id="220" idx="0"/>
          </p:cNvCxnSpPr>
          <p:nvPr/>
        </p:nvCxnSpPr>
        <p:spPr>
          <a:xfrm rot="16200000" flipH="1">
            <a:off x="5036347" y="857232"/>
            <a:ext cx="642942" cy="2643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à coins arrondis 256"/>
          <p:cNvSpPr/>
          <p:nvPr/>
        </p:nvSpPr>
        <p:spPr>
          <a:xfrm>
            <a:off x="500034" y="5857892"/>
            <a:ext cx="428628" cy="285752"/>
          </a:xfrm>
          <a:prstGeom prst="roundRect">
            <a:avLst/>
          </a:prstGeom>
          <a:ln w="6350">
            <a:solidFill>
              <a:srgbClr val="C00000"/>
            </a:solidFill>
          </a:ln>
          <a:effectLst>
            <a:outerShdw blurRad="63500" sx="102000" sy="102000" algn="ctr" rotWithShape="0">
              <a:srgbClr val="00206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P7</a:t>
            </a:r>
            <a:endParaRPr lang="fr-FR" sz="1400" dirty="0"/>
          </a:p>
        </p:txBody>
      </p:sp>
      <p:cxnSp>
        <p:nvCxnSpPr>
          <p:cNvPr id="258" name="Connecteur droit 257"/>
          <p:cNvCxnSpPr>
            <a:stCxn id="74" idx="2"/>
            <a:endCxn id="261" idx="6"/>
          </p:cNvCxnSpPr>
          <p:nvPr/>
        </p:nvCxnSpPr>
        <p:spPr>
          <a:xfrm rot="5400000">
            <a:off x="1857357" y="5000636"/>
            <a:ext cx="178595" cy="750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Ellipse 260"/>
          <p:cNvSpPr/>
          <p:nvPr/>
        </p:nvSpPr>
        <p:spPr>
          <a:xfrm>
            <a:off x="1071538" y="5214950"/>
            <a:ext cx="500066" cy="500066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NO</a:t>
            </a:r>
            <a:endParaRPr lang="fr-FR" sz="1200" dirty="0"/>
          </a:p>
        </p:txBody>
      </p:sp>
      <p:cxnSp>
        <p:nvCxnSpPr>
          <p:cNvPr id="266" name="Connecteur droit 265"/>
          <p:cNvCxnSpPr>
            <a:stCxn id="261" idx="3"/>
            <a:endCxn id="257" idx="0"/>
          </p:cNvCxnSpPr>
          <p:nvPr/>
        </p:nvCxnSpPr>
        <p:spPr>
          <a:xfrm rot="5400000">
            <a:off x="821506" y="5534626"/>
            <a:ext cx="216109" cy="430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500034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2071670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=5</a:t>
            </a:r>
            <a:endParaRPr lang="fr-FR" sz="14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32861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435768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557213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6858016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072462" y="614364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928662" y="492919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=-1</a:t>
            </a:r>
            <a:endParaRPr lang="fr-FR" sz="14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192879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3357554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=1</a:t>
            </a:r>
            <a:endParaRPr lang="fr-FR" sz="14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4143372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564357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2" name="ZoneTexte 281"/>
          <p:cNvSpPr txBox="1"/>
          <p:nvPr/>
        </p:nvSpPr>
        <p:spPr>
          <a:xfrm>
            <a:off x="671514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8143900" y="4500570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50029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4643438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=4</a:t>
            </a:r>
            <a:endParaRPr lang="fr-FR" sz="1400" dirty="0"/>
          </a:p>
        </p:txBody>
      </p:sp>
      <p:sp>
        <p:nvSpPr>
          <p:cNvPr id="286" name="ZoneTexte 285"/>
          <p:cNvSpPr txBox="1"/>
          <p:nvPr/>
        </p:nvSpPr>
        <p:spPr>
          <a:xfrm>
            <a:off x="7572396" y="328612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071802" y="2143116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6500826" y="221455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=2</a:t>
            </a:r>
            <a:endParaRPr lang="fr-FR" sz="1400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357686" y="1357298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λ</a:t>
            </a:r>
            <a:r>
              <a:rPr lang="fr-FR" sz="1400" dirty="0" smtClean="0"/>
              <a:t>=3</a:t>
            </a:r>
            <a:endParaRPr lang="fr-FR" sz="1400" dirty="0"/>
          </a:p>
        </p:txBody>
      </p:sp>
      <p:sp>
        <p:nvSpPr>
          <p:cNvPr id="290" name="Flèche vers le haut 289"/>
          <p:cNvSpPr/>
          <p:nvPr/>
        </p:nvSpPr>
        <p:spPr>
          <a:xfrm>
            <a:off x="500034" y="1357298"/>
            <a:ext cx="642942" cy="285752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1285852" y="1571612"/>
            <a:ext cx="7143800" cy="4857784"/>
          </a:xfrm>
          <a:prstGeom prst="wedgeRoundRectCallout">
            <a:avLst>
              <a:gd name="adj1" fmla="val -4622"/>
              <a:gd name="adj2" fmla="val -59253"/>
              <a:gd name="adj3" fmla="val 16667"/>
            </a:avLst>
          </a:prstGeom>
          <a:solidFill>
            <a:schemeClr val="lt1">
              <a:alpha val="84000"/>
            </a:schemeClr>
          </a:solidFill>
          <a:ln w="9525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Résumé du comportement de chaque nœuds :</a:t>
            </a:r>
          </a:p>
          <a:p>
            <a:pPr algn="ctr"/>
            <a:endParaRPr lang="fr-FR" sz="1600" dirty="0" smtClean="0"/>
          </a:p>
          <a:p>
            <a:r>
              <a:rPr lang="fr-FR" i="1" dirty="0" smtClean="0"/>
              <a:t>perception(XOR) =&gt; </a:t>
            </a:r>
            <a:r>
              <a:rPr lang="el-GR" i="1" dirty="0" smtClean="0"/>
              <a:t>λ</a:t>
            </a:r>
            <a:r>
              <a:rPr lang="fr-FR" i="1" dirty="0" smtClean="0"/>
              <a:t> maximal parmi ceux de ses nœuds fils.</a:t>
            </a:r>
          </a:p>
          <a:p>
            <a:endParaRPr lang="fr-FR" i="1" dirty="0" smtClean="0"/>
          </a:p>
          <a:p>
            <a:r>
              <a:rPr lang="fr-FR" i="1" dirty="0" smtClean="0"/>
              <a:t>perception(AND) =&gt; </a:t>
            </a:r>
            <a:r>
              <a:rPr lang="el-GR" i="1" dirty="0" smtClean="0"/>
              <a:t>λ</a:t>
            </a:r>
            <a:r>
              <a:rPr lang="fr-FR" i="1" dirty="0" smtClean="0"/>
              <a:t> moyen de ses nœuds fils.</a:t>
            </a:r>
          </a:p>
          <a:p>
            <a:endParaRPr lang="fr-FR" i="1" dirty="0" smtClean="0"/>
          </a:p>
          <a:p>
            <a:r>
              <a:rPr lang="fr-FR" i="1" dirty="0" smtClean="0"/>
              <a:t>perception(NO) =&gt; - </a:t>
            </a:r>
            <a:r>
              <a:rPr lang="el-GR" i="1" dirty="0" smtClean="0"/>
              <a:t>λ</a:t>
            </a:r>
            <a:r>
              <a:rPr lang="fr-FR" i="1" dirty="0" smtClean="0"/>
              <a:t> de son nœud fils.</a:t>
            </a:r>
          </a:p>
          <a:p>
            <a:endParaRPr lang="fr-FR" i="1" dirty="0" smtClean="0"/>
          </a:p>
          <a:p>
            <a:r>
              <a:rPr lang="fr-FR" i="1" dirty="0" smtClean="0"/>
              <a:t>perception(proposition) =&gt; sa propre valeur </a:t>
            </a:r>
            <a:r>
              <a:rPr lang="el-GR" i="1" dirty="0" smtClean="0"/>
              <a:t>λ</a:t>
            </a:r>
            <a:r>
              <a:rPr lang="fr-FR" i="1" dirty="0" smtClean="0"/>
              <a:t>.</a:t>
            </a:r>
          </a:p>
          <a:p>
            <a:endParaRPr lang="fr-FR" sz="1600" dirty="0" smtClean="0"/>
          </a:p>
          <a:p>
            <a:endParaRPr lang="fr-FR" i="1" u="sng" dirty="0" smtClean="0"/>
          </a:p>
          <a:p>
            <a:pPr algn="ctr"/>
            <a:endParaRPr lang="fr-FR" dirty="0" smtClean="0"/>
          </a:p>
        </p:txBody>
      </p:sp>
      <p:sp>
        <p:nvSpPr>
          <p:cNvPr id="64" name="Espace réservé du numéro de diapositive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4134</Words>
  <PresentationFormat>Affichage à l'écran (4:3)</PresentationFormat>
  <Paragraphs>2006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Exemples illustratifs</vt:lpstr>
      <vt:lpstr>0 - Exemple d’arbre de proposition tel qu’il est généré initialement</vt:lpstr>
      <vt:lpstr>1 - Phase de perception</vt:lpstr>
      <vt:lpstr>1 - Phase de perception</vt:lpstr>
      <vt:lpstr>1 - Phase de perception</vt:lpstr>
      <vt:lpstr>1 - Phase de perception</vt:lpstr>
      <vt:lpstr>1 - Phase de perception</vt:lpstr>
      <vt:lpstr>1 - Phase de perception</vt:lpstr>
      <vt:lpstr>1 - Phase de perception</vt:lpstr>
      <vt:lpstr>2 - Phase d’influence</vt:lpstr>
      <vt:lpstr>2 - Phase d’influence</vt:lpstr>
      <vt:lpstr>2 - Phase d’influence</vt:lpstr>
      <vt:lpstr>2 - Phase d’influence</vt:lpstr>
      <vt:lpstr>2 - Phase d’influence</vt:lpstr>
      <vt:lpstr>2 - Phase d’influence</vt:lpstr>
      <vt:lpstr>2 - Phase d’influence</vt:lpstr>
      <vt:lpstr>2 - Phase d’influence</vt:lpstr>
      <vt:lpstr>2 - Phase d’influence</vt:lpstr>
      <vt:lpstr>3 - Calcul de la satisfaction</vt:lpstr>
      <vt:lpstr>3 - Calcul de la satisfaction</vt:lpstr>
      <vt:lpstr>3 - Calcul de la satisfaction</vt:lpstr>
      <vt:lpstr>3 - Calcul de la satisfaction</vt:lpstr>
      <vt:lpstr>3 - Calcul de la satisfaction</vt:lpstr>
      <vt:lpstr>3 - Calcul de la satisfaction</vt:lpstr>
      <vt:lpstr>3 - Calcul de la satisfaction</vt:lpstr>
      <vt:lpstr>3 - Calcul de la satisfaction</vt:lpstr>
      <vt:lpstr>3 - Calcul de la satisfaction</vt:lpstr>
      <vt:lpstr>3 - Calcul de la satisfaction</vt:lpstr>
      <vt:lpstr>3 - Calcul de la satisfaction</vt:lpstr>
      <vt:lpstr>4 - Résumés</vt:lpstr>
      <vt:lpstr>1 - Phase de perception</vt:lpstr>
      <vt:lpstr>2 - Phase d’influence</vt:lpstr>
      <vt:lpstr>3 - Calcul de la satisfaction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Exemples illustratifs</dc:title>
  <dc:creator>kevin espenel</dc:creator>
  <cp:lastModifiedBy>kevin espenel</cp:lastModifiedBy>
  <cp:revision>111</cp:revision>
  <dcterms:created xsi:type="dcterms:W3CDTF">2015-03-31T07:49:34Z</dcterms:created>
  <dcterms:modified xsi:type="dcterms:W3CDTF">2015-04-16T07:11:38Z</dcterms:modified>
</cp:coreProperties>
</file>