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tags/tag140.xml" ContentType="application/vnd.openxmlformats-officedocument.presentationml.tags+xml"/>
  <Override PartName="/ppt/tags/tag238.xml" ContentType="application/vnd.openxmlformats-officedocument.presentationml.tags+xml"/>
  <Override PartName="/ppt/tags/tag285.xml" ContentType="application/vnd.openxmlformats-officedocument.presentationml.tags+xml"/>
  <Override PartName="/ppt/tags/tag424.xml" ContentType="application/vnd.openxmlformats-officedocument.presentationml.tag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216.xml" ContentType="application/vnd.openxmlformats-officedocument.presentationml.tags+xml"/>
  <Override PartName="/ppt/tags/tag263.xml" ContentType="application/vnd.openxmlformats-officedocument.presentationml.tags+xml"/>
  <Override PartName="/ppt/tags/tag402.xml" ContentType="application/vnd.openxmlformats-officedocument.presentationml.tags+xml"/>
  <Default Extension="xml" ContentType="application/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gs/tag241.xml" ContentType="application/vnd.openxmlformats-officedocument.presentationml.tags+xml"/>
  <Override PartName="/ppt/tags/tag339.xml" ContentType="application/vnd.openxmlformats-officedocument.presentationml.tags+xml"/>
  <Override PartName="/ppt/tags/tag386.xml" ContentType="application/vnd.openxmlformats-officedocument.presentationml.tags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tags/tag317.xml" ContentType="application/vnd.openxmlformats-officedocument.presentationml.tags+xml"/>
  <Override PartName="/ppt/tags/tag364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41.xml" ContentType="application/vnd.openxmlformats-officedocument.presentationml.tags+xml"/>
  <Override PartName="/ppt/tags/tag279.xml" ContentType="application/vnd.openxmlformats-officedocument.presentationml.tags+xml"/>
  <Override PartName="/ppt/tags/tag342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tags/tag320.xml" ContentType="application/vnd.openxmlformats-officedocument.presentationml.tags+xml"/>
  <Override PartName="/ppt/tags/tag418.xml" ContentType="application/vnd.openxmlformats-officedocument.presentationml.tags+xml"/>
  <Override PartName="/ppt/slides/slide19.xml" ContentType="application/vnd.openxmlformats-officedocument.presentationml.slide+xml"/>
  <Default Extension="png" ContentType="image/png"/>
  <Override PartName="/ppt/tags/tag112.xml" ContentType="application/vnd.openxmlformats-officedocument.presentationml.tags+xml"/>
  <Override PartName="/ppt/tags/tag257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235.xml" ContentType="application/vnd.openxmlformats-officedocument.presentationml.tags+xml"/>
  <Override PartName="/ppt/tags/tag282.xml" ContentType="application/vnd.openxmlformats-officedocument.presentationml.tags+xml"/>
  <Override PartName="/ppt/tags/tag421.xml" ContentType="application/vnd.openxmlformats-officedocument.presentationml.tags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tags/tag213.xml" ContentType="application/vnd.openxmlformats-officedocument.presentationml.tags+xml"/>
  <Override PartName="/ppt/tags/tag260.xml" ContentType="application/vnd.openxmlformats-officedocument.presentationml.tags+xml"/>
  <Override PartName="/ppt/tags/tag358.xml" ContentType="application/vnd.openxmlformats-officedocument.presentationml.tags+xml"/>
  <Override PartName="/ppt/tags/tag35.xml" ContentType="application/vnd.openxmlformats-officedocument.presentationml.tags+xml"/>
  <Override PartName="/ppt/tags/tag82.xml" ContentType="application/vnd.openxmlformats-officedocument.presentationml.tags+xml"/>
  <Override PartName="/ppt/tags/tag197.xml" ContentType="application/vnd.openxmlformats-officedocument.presentationml.tags+xml"/>
  <Override PartName="/ppt/tags/tag336.xml" ContentType="application/vnd.openxmlformats-officedocument.presentationml.tags+xml"/>
  <Override PartName="/ppt/tags/tag383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298.xml" ContentType="application/vnd.openxmlformats-officedocument.presentationml.tags+xml"/>
  <Override PartName="/ppt/tags/tag314.xml" ContentType="application/vnd.openxmlformats-officedocument.presentationml.tags+xml"/>
  <Override PartName="/ppt/tags/tag361.xml" ContentType="application/vnd.openxmlformats-officedocument.presentationml.tags+xml"/>
  <Override PartName="/ppt/tags/tag106.xml" ContentType="application/vnd.openxmlformats-officedocument.presentationml.tags+xml"/>
  <Override PartName="/ppt/tags/tag153.xml" ContentType="application/vnd.openxmlformats-officedocument.presentationml.tags+xml"/>
  <Override PartName="/ppt/notesSlides/notesSlide4.xml" ContentType="application/vnd.openxmlformats-officedocument.presentationml.notesSlide+xml"/>
  <Override PartName="/ppt/tags/tag437.xml" ContentType="application/vnd.openxmlformats-officedocument.presentationml.tags+xml"/>
  <Override PartName="/ppt/slides/slide38.xml" ContentType="application/vnd.openxmlformats-officedocument.presentationml.slide+xml"/>
  <Override PartName="/ppt/tags/tag131.xml" ContentType="application/vnd.openxmlformats-officedocument.presentationml.tags+xml"/>
  <Override PartName="/ppt/tags/tag229.xml" ContentType="application/vnd.openxmlformats-officedocument.presentationml.tags+xml"/>
  <Override PartName="/ppt/tags/tag276.xml" ContentType="application/vnd.openxmlformats-officedocument.presentationml.tags+xml"/>
  <Override PartName="/ppt/tags/tag415.xml" ContentType="application/vnd.openxmlformats-officedocument.presentationml.tags+xml"/>
  <Override PartName="/ppt/tags/tag98.xml" ContentType="application/vnd.openxmlformats-officedocument.presentationml.tags+xml"/>
  <Override PartName="/ppt/tags/tag207.xml" ContentType="application/vnd.openxmlformats-officedocument.presentationml.tags+xml"/>
  <Override PartName="/ppt/tags/tag254.xml" ContentType="application/vnd.openxmlformats-officedocument.presentationml.tags+xml"/>
  <Override PartName="/ppt/tags/tag399.xml" ContentType="application/vnd.openxmlformats-officedocument.presentationml.tags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tags/tag232.xml" ContentType="application/vnd.openxmlformats-officedocument.presentationml.tags+xml"/>
  <Override PartName="/ppt/tags/tag377.xml" ContentType="application/vnd.openxmlformats-officedocument.presentationml.tags+xml"/>
  <Override PartName="/ppt/tags/tag54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308.xml" ContentType="application/vnd.openxmlformats-officedocument.presentationml.tags+xml"/>
  <Override PartName="/ppt/tags/tag355.xml" ContentType="application/vnd.openxmlformats-officedocument.presentationml.tags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tags/tag32.xml" ContentType="application/vnd.openxmlformats-officedocument.presentationml.tags+xml"/>
  <Override PartName="/ppt/tags/tag333.xml" ContentType="application/vnd.openxmlformats-officedocument.presentationml.tags+xml"/>
  <Override PartName="/ppt/tags/tag38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61.xml" ContentType="application/vnd.openxmlformats-officedocument.presentationml.tags+xml"/>
  <Override PartName="/ppt/tags/tag172.xml" ContentType="application/vnd.openxmlformats-officedocument.presentationml.tags+xml"/>
  <Override PartName="/ppt/tags/tag259.xml" ContentType="application/vnd.openxmlformats-officedocument.presentationml.tags+xml"/>
  <Override PartName="/ppt/tags/tag311.xml" ContentType="application/vnd.openxmlformats-officedocument.presentationml.tags+xml"/>
  <Override PartName="/ppt/tags/tag409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tags/tag248.xml" ContentType="application/vnd.openxmlformats-officedocument.presentationml.tags+xml"/>
  <Override PartName="/ppt/tags/tag295.xml" ContentType="application/vnd.openxmlformats-officedocument.presentationml.tags+xml"/>
  <Override PartName="/ppt/tags/tag300.xml" ContentType="application/vnd.openxmlformats-officedocument.presentationml.tags+xml"/>
  <Override PartName="/ppt/tags/tag434.xml" ContentType="application/vnd.openxmlformats-officedocument.presentationml.tags+xml"/>
  <Override PartName="/ppt/tags/tag226.xml" ContentType="application/vnd.openxmlformats-officedocument.presentationml.tags+xml"/>
  <Override PartName="/ppt/tags/tag237.xml" ContentType="application/vnd.openxmlformats-officedocument.presentationml.tags+xml"/>
  <Override PartName="/ppt/tags/tag273.xml" ContentType="application/vnd.openxmlformats-officedocument.presentationml.tags+xml"/>
  <Override PartName="/ppt/tags/tag284.xml" ContentType="application/vnd.openxmlformats-officedocument.presentationml.tags+xml"/>
  <Override PartName="/ppt/tags/tag423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tags/tag59.xml" ContentType="application/vnd.openxmlformats-officedocument.presentationml.tags+xml"/>
  <Override PartName="/ppt/tags/tag215.xml" ContentType="application/vnd.openxmlformats-officedocument.presentationml.tags+xml"/>
  <Override PartName="/ppt/tags/tag262.xml" ContentType="application/vnd.openxmlformats-officedocument.presentationml.tags+xml"/>
  <Override PartName="/ppt/tags/tag412.xml" ContentType="application/vnd.openxmlformats-officedocument.presentationml.tags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199.xml" ContentType="application/vnd.openxmlformats-officedocument.presentationml.tags+xml"/>
  <Override PartName="/ppt/tags/tag204.xml" ContentType="application/vnd.openxmlformats-officedocument.presentationml.tags+xml"/>
  <Override PartName="/ppt/tags/tag251.xml" ContentType="application/vnd.openxmlformats-officedocument.presentationml.tags+xml"/>
  <Override PartName="/ppt/tags/tag338.xml" ContentType="application/vnd.openxmlformats-officedocument.presentationml.tags+xml"/>
  <Override PartName="/ppt/tags/tag349.xml" ContentType="application/vnd.openxmlformats-officedocument.presentationml.tags+xml"/>
  <Override PartName="/ppt/tags/tag385.xml" ContentType="application/vnd.openxmlformats-officedocument.presentationml.tags+xml"/>
  <Override PartName="/ppt/tags/tag396.xml" ContentType="application/vnd.openxmlformats-officedocument.presentationml.tags+xml"/>
  <Override PartName="/ppt/tags/tag401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tags/tag177.xml" ContentType="application/vnd.openxmlformats-officedocument.presentationml.tags+xml"/>
  <Override PartName="/ppt/tags/tag240.xml" ContentType="application/vnd.openxmlformats-officedocument.presentationml.tags+xml"/>
  <Override PartName="/ppt/tags/tag327.xml" ContentType="application/vnd.openxmlformats-officedocument.presentationml.tags+xml"/>
  <Override PartName="/ppt/tags/tag374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Default Extension="tiff" ContentType="image/tiff"/>
  <Override PartName="/ppt/tags/tag119.xml" ContentType="application/vnd.openxmlformats-officedocument.presentationml.tags+xml"/>
  <Override PartName="/ppt/tags/tag166.xml" ContentType="application/vnd.openxmlformats-officedocument.presentationml.tags+xml"/>
  <Override PartName="/ppt/tags/tag316.xml" ContentType="application/vnd.openxmlformats-officedocument.presentationml.tags+xml"/>
  <Override PartName="/ppt/tags/tag363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55.xml" ContentType="application/vnd.openxmlformats-officedocument.presentationml.tags+xml"/>
  <Override PartName="/ppt/tags/tag289.xml" ContentType="application/vnd.openxmlformats-officedocument.presentationml.tags+xml"/>
  <Override PartName="/ppt/tags/tag305.xml" ContentType="application/vnd.openxmlformats-officedocument.presentationml.tags+xml"/>
  <Override PartName="/ppt/tags/tag341.xml" ContentType="application/vnd.openxmlformats-officedocument.presentationml.tags+xml"/>
  <Override PartName="/ppt/tags/tag352.xml" ContentType="application/vnd.openxmlformats-officedocument.presentationml.tags+xml"/>
  <Override PartName="/ppt/notesSlides/notesSlide6.xml" ContentType="application/vnd.openxmlformats-officedocument.presentationml.notesSlide+xml"/>
  <Override PartName="/ppt/tags/tag439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80.xml" ContentType="application/vnd.openxmlformats-officedocument.presentationml.tags+xml"/>
  <Override PartName="/ppt/tags/tag191.xml" ContentType="application/vnd.openxmlformats-officedocument.presentationml.tags+xml"/>
  <Override PartName="/ppt/tags/tag278.xml" ContentType="application/vnd.openxmlformats-officedocument.presentationml.tags+xml"/>
  <Override PartName="/ppt/tags/tag330.xml" ContentType="application/vnd.openxmlformats-officedocument.presentationml.tags+xml"/>
  <Override PartName="/ppt/tags/tag417.xml" ContentType="application/vnd.openxmlformats-officedocument.presentationml.tags+xml"/>
  <Override PartName="/ppt/tags/tag428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tags/tag209.xml" ContentType="application/vnd.openxmlformats-officedocument.presentationml.tags+xml"/>
  <Override PartName="/ppt/tags/tag256.xml" ContentType="application/vnd.openxmlformats-officedocument.presentationml.tags+xml"/>
  <Override PartName="/ppt/tags/tag267.xml" ContentType="application/vnd.openxmlformats-officedocument.presentationml.tags+xml"/>
  <Override PartName="/ppt/tags/tag406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ags/tag245.xml" ContentType="application/vnd.openxmlformats-officedocument.presentationml.tags+xml"/>
  <Override PartName="/ppt/tags/tag292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tags/tag234.xml" ContentType="application/vnd.openxmlformats-officedocument.presentationml.tags+xml"/>
  <Override PartName="/ppt/tags/tag281.xml" ContentType="application/vnd.openxmlformats-officedocument.presentationml.tags+xml"/>
  <Override PartName="/ppt/tags/tag368.xml" ContentType="application/vnd.openxmlformats-officedocument.presentationml.tags+xml"/>
  <Override PartName="/ppt/tags/tag379.xml" ContentType="application/vnd.openxmlformats-officedocument.presentationml.tags+xml"/>
  <Override PartName="/ppt/tags/tag431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223.xml" ContentType="application/vnd.openxmlformats-officedocument.presentationml.tags+xml"/>
  <Override PartName="/ppt/tags/tag270.xml" ContentType="application/vnd.openxmlformats-officedocument.presentationml.tags+xml"/>
  <Override PartName="/ppt/tags/tag357.xml" ContentType="application/vnd.openxmlformats-officedocument.presentationml.tags+xml"/>
  <Override PartName="/ppt/tags/tag420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01.xml" ContentType="application/vnd.openxmlformats-officedocument.presentationml.tags+xml"/>
  <Override PartName="/ppt/tags/tag212.xml" ContentType="application/vnd.openxmlformats-officedocument.presentationml.tags+xml"/>
  <Override PartName="/ppt/tags/tag346.xml" ContentType="application/vnd.openxmlformats-officedocument.presentationml.tags+xml"/>
  <Override PartName="/ppt/tags/tag393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324.xml" ContentType="application/vnd.openxmlformats-officedocument.presentationml.tags+xml"/>
  <Override PartName="/ppt/tags/tag335.xml" ContentType="application/vnd.openxmlformats-officedocument.presentationml.tags+xml"/>
  <Override PartName="/ppt/tags/tag371.xml" ContentType="application/vnd.openxmlformats-officedocument.presentationml.tags+xml"/>
  <Override PartName="/ppt/tags/tag382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tags/tag313.xml" ContentType="application/vnd.openxmlformats-officedocument.presentationml.tags+xml"/>
  <Override PartName="/ppt/tags/tag360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tags/tag297.xml" ContentType="application/vnd.openxmlformats-officedocument.presentationml.tags+xml"/>
  <Override PartName="/ppt/tags/tag302.xml" ContentType="application/vnd.openxmlformats-officedocument.presentationml.tags+xml"/>
  <Override PartName="/ppt/tags/tag436.xml" ContentType="application/vnd.openxmlformats-officedocument.presentationml.tags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tags/tag141.xml" ContentType="application/vnd.openxmlformats-officedocument.presentationml.tags+xml"/>
  <Override PartName="/ppt/tags/tag228.xml" ContentType="application/vnd.openxmlformats-officedocument.presentationml.tags+xml"/>
  <Override PartName="/ppt/tags/tag239.xml" ContentType="application/vnd.openxmlformats-officedocument.presentationml.tags+xml"/>
  <Override PartName="/ppt/tags/tag275.xml" ContentType="application/vnd.openxmlformats-officedocument.presentationml.tags+xml"/>
  <Override PartName="/ppt/tags/tag286.xml" ContentType="application/vnd.openxmlformats-officedocument.presentationml.tags+xml"/>
  <Override PartName="/ppt/tags/tag425.xml" ContentType="application/vnd.openxmlformats-officedocument.presentationml.tag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tags/tag217.xml" ContentType="application/vnd.openxmlformats-officedocument.presentationml.tags+xml"/>
  <Override PartName="/ppt/tags/tag264.xml" ContentType="application/vnd.openxmlformats-officedocument.presentationml.tags+xml"/>
  <Override PartName="/ppt/tags/tag414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tags/tag206.xml" ContentType="application/vnd.openxmlformats-officedocument.presentationml.tags+xml"/>
  <Override PartName="/ppt/tags/tag253.xml" ContentType="application/vnd.openxmlformats-officedocument.presentationml.tags+xml"/>
  <Override PartName="/ppt/tags/tag387.xml" ContentType="application/vnd.openxmlformats-officedocument.presentationml.tags+xml"/>
  <Override PartName="/ppt/tags/tag398.xml" ContentType="application/vnd.openxmlformats-officedocument.presentationml.tags+xml"/>
  <Override PartName="/ppt/tags/tag403.xml" ContentType="application/vnd.openxmlformats-officedocument.presentationml.tags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  <Override PartName="/ppt/tags/tag231.xml" ContentType="application/vnd.openxmlformats-officedocument.presentationml.tags+xml"/>
  <Override PartName="/ppt/tags/tag242.xml" ContentType="application/vnd.openxmlformats-officedocument.presentationml.tags+xml"/>
  <Override PartName="/ppt/tags/tag329.xml" ContentType="application/vnd.openxmlformats-officedocument.presentationml.tags+xml"/>
  <Override PartName="/ppt/tags/tag376.xml" ContentType="application/vnd.openxmlformats-officedocument.presentationml.tags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168.xml" ContentType="application/vnd.openxmlformats-officedocument.presentationml.tags+xml"/>
  <Override PartName="/ppt/tags/tag220.xml" ContentType="application/vnd.openxmlformats-officedocument.presentationml.tags+xml"/>
  <Override PartName="/ppt/tags/tag318.xml" ContentType="application/vnd.openxmlformats-officedocument.presentationml.tags+xml"/>
  <Override PartName="/ppt/tags/tag365.xml" ContentType="application/vnd.openxmlformats-officedocument.presentationml.tags+xml"/>
  <Default Extension="vml" ContentType="application/vnd.openxmlformats-officedocument.vmlDrawing"/>
  <Default Extension="gif" ContentType="image/gif"/>
  <Override PartName="/ppt/tags/tag53.xml" ContentType="application/vnd.openxmlformats-officedocument.presentationml.tags+xml"/>
  <Override PartName="/ppt/tags/tag157.xml" ContentType="application/vnd.openxmlformats-officedocument.presentationml.tags+xml"/>
  <Override PartName="/ppt/tags/tag307.xml" ContentType="application/vnd.openxmlformats-officedocument.presentationml.tags+xml"/>
  <Override PartName="/ppt/tags/tag343.xml" ContentType="application/vnd.openxmlformats-officedocument.presentationml.tags+xml"/>
  <Override PartName="/ppt/tags/tag354.xml" ContentType="application/vnd.openxmlformats-officedocument.presentationml.tags+xml"/>
  <Override PartName="/ppt/tags/tag390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tags/tag193.xml" ContentType="application/vnd.openxmlformats-officedocument.presentationml.tags+xml"/>
  <Override PartName="/ppt/tags/tag332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ppt/tags/tag269.xml" ContentType="application/vnd.openxmlformats-officedocument.presentationml.tags+xml"/>
  <Override PartName="/ppt/tags/tag321.xml" ContentType="application/vnd.openxmlformats-officedocument.presentationml.tags+xml"/>
  <Override PartName="/ppt/tags/tag408.xml" ContentType="application/vnd.openxmlformats-officedocument.presentationml.tags+xml"/>
  <Override PartName="/ppt/tags/tag419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tags/tag247.xml" ContentType="application/vnd.openxmlformats-officedocument.presentationml.tags+xml"/>
  <Override PartName="/ppt/tags/tag258.xml" ContentType="application/vnd.openxmlformats-officedocument.presentationml.tags+xml"/>
  <Override PartName="/ppt/tags/tag294.xml" ContentType="application/vnd.openxmlformats-officedocument.presentationml.tags+xml"/>
  <Override PartName="/ppt/tags/tag310.xml" ContentType="application/vnd.openxmlformats-officedocument.presentationml.tags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ags/tag102.xml" ContentType="application/vnd.openxmlformats-officedocument.presentationml.tags+xml"/>
  <Override PartName="/ppt/tags/tag236.xml" ContentType="application/vnd.openxmlformats-officedocument.presentationml.tags+xml"/>
  <Override PartName="/ppt/tags/tag283.xml" ContentType="application/vnd.openxmlformats-officedocument.presentationml.tags+xml"/>
  <Override PartName="/ppt/tags/tag433.xml" ContentType="application/vnd.openxmlformats-officedocument.presentationml.tags+xml"/>
  <Override PartName="/ppt/slides/slide34.xml" ContentType="application/vnd.openxmlformats-officedocument.presentationml.slide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225.xml" ContentType="application/vnd.openxmlformats-officedocument.presentationml.tags+xml"/>
  <Override PartName="/ppt/tags/tag272.xml" ContentType="application/vnd.openxmlformats-officedocument.presentationml.tags+xml"/>
  <Override PartName="/ppt/tags/tag359.xml" ContentType="application/vnd.openxmlformats-officedocument.presentationml.tags+xml"/>
  <Override PartName="/ppt/tags/tag411.xml" ContentType="application/vnd.openxmlformats-officedocument.presentationml.tags+xml"/>
  <Override PartName="/ppt/tags/tag42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tags/tag214.xml" ContentType="application/vnd.openxmlformats-officedocument.presentationml.tags+xml"/>
  <Override PartName="/ppt/tags/tag250.xml" ContentType="application/vnd.openxmlformats-officedocument.presentationml.tags+xml"/>
  <Override PartName="/ppt/tags/tag261.xml" ContentType="application/vnd.openxmlformats-officedocument.presentationml.tags+xml"/>
  <Override PartName="/ppt/tags/tag348.xml" ContentType="application/vnd.openxmlformats-officedocument.presentationml.tags+xml"/>
  <Override PartName="/ppt/tags/tag395.xml" ContentType="application/vnd.openxmlformats-officedocument.presentationml.tags+xml"/>
  <Override PartName="/ppt/tags/tag400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tags/tag187.xml" ContentType="application/vnd.openxmlformats-officedocument.presentationml.tags+xml"/>
  <Override PartName="/ppt/tags/tag337.xml" ContentType="application/vnd.openxmlformats-officedocument.presentationml.tags+xml"/>
  <Override PartName="/ppt/tags/tag384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315.xml" ContentType="application/vnd.openxmlformats-officedocument.presentationml.tags+xml"/>
  <Override PartName="/ppt/tags/tag326.xml" ContentType="application/vnd.openxmlformats-officedocument.presentationml.tags+xml"/>
  <Override PartName="/ppt/tags/tag362.xml" ContentType="application/vnd.openxmlformats-officedocument.presentationml.tags+xml"/>
  <Override PartName="/ppt/tags/tag373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tags/tag299.xml" ContentType="application/vnd.openxmlformats-officedocument.presentationml.tags+xml"/>
  <Override PartName="/ppt/tags/tag304.xml" ContentType="application/vnd.openxmlformats-officedocument.presentationml.tags+xml"/>
  <Override PartName="/ppt/tags/tag351.xml" ContentType="application/vnd.openxmlformats-officedocument.presentationml.tags+xml"/>
  <Override PartName="/ppt/tags/tag438.xml" ContentType="application/vnd.openxmlformats-officedocument.presentationml.tags+xml"/>
  <Override PartName="/ppt/tags/tag143.xml" ContentType="application/vnd.openxmlformats-officedocument.presentationml.tags+xml"/>
  <Override PartName="/ppt/notesSlides/notesSlide5.xml" ContentType="application/vnd.openxmlformats-officedocument.presentationml.notesSlide+xml"/>
  <Override PartName="/ppt/tags/tag190.xml" ContentType="application/vnd.openxmlformats-officedocument.presentationml.tags+xml"/>
  <Override PartName="/ppt/tags/tag277.xml" ContentType="application/vnd.openxmlformats-officedocument.presentationml.tags+xml"/>
  <Override PartName="/ppt/tags/tag288.xml" ContentType="application/vnd.openxmlformats-officedocument.presentationml.tags+xml"/>
  <Override PartName="/ppt/tags/tag340.xml" ContentType="application/vnd.openxmlformats-officedocument.presentationml.tags+xml"/>
  <Override PartName="/ppt/tags/tag427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ags/tag132.xml" ContentType="application/vnd.openxmlformats-officedocument.presentationml.tags+xml"/>
  <Override PartName="/ppt/tags/tag219.xml" ContentType="application/vnd.openxmlformats-officedocument.presentationml.tags+xml"/>
  <Override PartName="/ppt/tags/tag266.xml" ContentType="application/vnd.openxmlformats-officedocument.presentationml.tags+xml"/>
  <Override PartName="/ppt/tags/tag416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208.xml" ContentType="application/vnd.openxmlformats-officedocument.presentationml.tags+xml"/>
  <Override PartName="/ppt/tags/tag255.xml" ContentType="application/vnd.openxmlformats-officedocument.presentationml.tags+xml"/>
  <Override PartName="/ppt/tags/tag389.xml" ContentType="application/vnd.openxmlformats-officedocument.presentationml.tags+xml"/>
  <Override PartName="/ppt/tags/tag405.xml" ContentType="application/vnd.openxmlformats-officedocument.presentationml.tags+xml"/>
  <Default Extension="jpeg" ContentType="image/jpeg"/>
  <Override PartName="/ppt/tags/tag3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tags/tag233.xml" ContentType="application/vnd.openxmlformats-officedocument.presentationml.tags+xml"/>
  <Override PartName="/ppt/tags/tag244.xml" ContentType="application/vnd.openxmlformats-officedocument.presentationml.tags+xml"/>
  <Override PartName="/ppt/tags/tag280.xml" ContentType="application/vnd.openxmlformats-officedocument.presentationml.tags+xml"/>
  <Override PartName="/ppt/tags/tag291.xml" ContentType="application/vnd.openxmlformats-officedocument.presentationml.tags+xml"/>
  <Override PartName="/ppt/tags/tag378.xml" ContentType="application/vnd.openxmlformats-officedocument.presentationml.tags+xml"/>
  <Override PartName="/ppt/tags/tag430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tags/tag222.xml" ContentType="application/vnd.openxmlformats-officedocument.presentationml.tags+xml"/>
  <Override PartName="/ppt/tags/tag367.xml" ContentType="application/vnd.openxmlformats-officedocument.presentationml.tags+xml"/>
  <Override PartName="/ppt/slides/slide20.xml" ContentType="application/vnd.openxmlformats-officedocument.presentationml.slide+xml"/>
  <Override PartName="/ppt/tags/tag55.xml" ContentType="application/vnd.openxmlformats-officedocument.presentationml.tags+xml"/>
  <Override PartName="/ppt/tags/tag159.xml" ContentType="application/vnd.openxmlformats-officedocument.presentationml.tags+xml"/>
  <Override PartName="/ppt/tags/tag211.xml" ContentType="application/vnd.openxmlformats-officedocument.presentationml.tags+xml"/>
  <Override PartName="/ppt/tags/tag309.xml" ContentType="application/vnd.openxmlformats-officedocument.presentationml.tags+xml"/>
  <Override PartName="/ppt/tags/tag345.xml" ContentType="application/vnd.openxmlformats-officedocument.presentationml.tags+xml"/>
  <Override PartName="/ppt/tags/tag356.xml" ContentType="application/vnd.openxmlformats-officedocument.presentationml.tags+xml"/>
  <Override PartName="/ppt/tags/tag392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tags/tag334.xml" ContentType="application/vnd.openxmlformats-officedocument.presentationml.tags+xml"/>
  <Override PartName="/ppt/tags/tag381.xml" ContentType="application/vnd.openxmlformats-officedocument.presentationml.tags+xml"/>
  <Override PartName="/ppt/tags/tag22.xml" ContentType="application/vnd.openxmlformats-officedocument.presentationml.tags+xml"/>
  <Override PartName="/ppt/tags/tag126.xml" ContentType="application/vnd.openxmlformats-officedocument.presentationml.tags+xml"/>
  <Override PartName="/ppt/tags/tag173.xml" ContentType="application/vnd.openxmlformats-officedocument.presentationml.tags+xml"/>
  <Override PartName="/ppt/tags/tag323.xml" ContentType="application/vnd.openxmlformats-officedocument.presentationml.tags+xml"/>
  <Override PartName="/ppt/tags/tag370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62.xml" ContentType="application/vnd.openxmlformats-officedocument.presentationml.tags+xml"/>
  <Override PartName="/ppt/tags/tag249.xml" ContentType="application/vnd.openxmlformats-officedocument.presentationml.tags+xml"/>
  <Override PartName="/ppt/tags/tag296.xml" ContentType="application/vnd.openxmlformats-officedocument.presentationml.tags+xml"/>
  <Override PartName="/ppt/tags/tag301.xml" ContentType="application/vnd.openxmlformats-officedocument.presentationml.tags+xml"/>
  <Override PartName="/ppt/tags/tag312.xml" ContentType="application/vnd.openxmlformats-officedocument.presentationml.tags+xml"/>
  <Override PartName="/ppt/notesSlides/notesSlide2.xml" ContentType="application/vnd.openxmlformats-officedocument.presentationml.notesSlide+xml"/>
  <Override PartName="/ppt/tags/tag104.xml" ContentType="application/vnd.openxmlformats-officedocument.presentationml.tags+xml"/>
  <Override PartName="/ppt/tags/tag151.xml" ContentType="application/vnd.openxmlformats-officedocument.presentationml.tags+xml"/>
  <Override PartName="/ppt/tags/tag435.xml" ContentType="application/vnd.openxmlformats-officedocument.presentationml.tags+xml"/>
  <Override PartName="/ppt/slides/slide36.xml" ContentType="application/vnd.openxmlformats-officedocument.presentationml.slide+xml"/>
  <Override PartName="/ppt/tags/tag227.xml" ContentType="application/vnd.openxmlformats-officedocument.presentationml.tags+xml"/>
  <Override PartName="/ppt/tags/tag274.xml" ContentType="application/vnd.openxmlformats-officedocument.presentationml.tags+xml"/>
  <Override PartName="/ppt/tags/tag413.xml" ContentType="application/vnd.openxmlformats-officedocument.presentationml.tags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tags/tag205.xml" ContentType="application/vnd.openxmlformats-officedocument.presentationml.tags+xml"/>
  <Override PartName="/ppt/tags/tag252.xml" ContentType="application/vnd.openxmlformats-officedocument.presentationml.tags+xml"/>
  <Override PartName="/ppt/tags/tag397.xml" ContentType="application/vnd.openxmlformats-officedocument.presentationml.tags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189.xml" ContentType="application/vnd.openxmlformats-officedocument.presentationml.tags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74.xml" ContentType="application/vnd.openxmlformats-officedocument.presentationml.tags+xml"/>
  <Override PartName="/ppt/tags/tag230.xml" ContentType="application/vnd.openxmlformats-officedocument.presentationml.tags+xml"/>
  <Override PartName="/ppt/tags/tag328.xml" ContentType="application/vnd.openxmlformats-officedocument.presentationml.tags+xml"/>
  <Override PartName="/ppt/tags/tag375.xml" ContentType="application/vnd.openxmlformats-officedocument.presentationml.tags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tags/tag306.xml" ContentType="application/vnd.openxmlformats-officedocument.presentationml.tags+xml"/>
  <Override PartName="/ppt/tags/tag353.xml" ContentType="application/vnd.openxmlformats-officedocument.presentationml.tags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429.xml" ContentType="application/vnd.openxmlformats-officedocument.presentationml.tags+xml"/>
  <Override PartName="/ppt/tags/tag30.xml" ContentType="application/vnd.openxmlformats-officedocument.presentationml.tags+xml"/>
  <Override PartName="/ppt/tags/tag268.xml" ContentType="application/vnd.openxmlformats-officedocument.presentationml.tags+xml"/>
  <Override PartName="/ppt/tags/tag331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tags/tag407.xml" ContentType="application/vnd.openxmlformats-officedocument.presentationml.tags+xml"/>
  <Override PartName="/ppt/tags/tag101.xml" ContentType="application/vnd.openxmlformats-officedocument.presentationml.tags+xml"/>
  <Override PartName="/ppt/tags/tag246.xml" ContentType="application/vnd.openxmlformats-officedocument.presentationml.tags+xml"/>
  <Override PartName="/ppt/tags/tag293.xml" ContentType="application/vnd.openxmlformats-officedocument.presentationml.tags+xml"/>
  <Override PartName="/ppt/tags/tag432.xml" ContentType="application/vnd.openxmlformats-officedocument.presentationml.tags+xml"/>
  <Override PartName="/ppt/slides/slide33.xml" ContentType="application/vnd.openxmlformats-officedocument.presentationml.slide+xml"/>
  <Override PartName="/ppt/tags/tag68.xml" ContentType="application/vnd.openxmlformats-officedocument.presentationml.tags+xml"/>
  <Override PartName="/ppt/tags/tag224.xml" ContentType="application/vnd.openxmlformats-officedocument.presentationml.tags+xml"/>
  <Override PartName="/ppt/tags/tag271.xml" ContentType="application/vnd.openxmlformats-officedocument.presentationml.tags+xml"/>
  <Override PartName="/ppt/tags/tag369.xml" ContentType="application/vnd.openxmlformats-officedocument.presentationml.tags+xml"/>
  <Override PartName="/ppt/presentation.xml" ContentType="application/vnd.openxmlformats-officedocument.presentationml.presentation.main+xml"/>
  <Override PartName="/ppt/tags/tag347.xml" ContentType="application/vnd.openxmlformats-officedocument.presentationml.tags+xml"/>
  <Override PartName="/ppt/tags/tag394.xml" ContentType="application/vnd.openxmlformats-officedocument.presentationml.tags+xml"/>
  <Override PartName="/ppt/tags/tag410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46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20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325.xml" ContentType="application/vnd.openxmlformats-officedocument.presentationml.tags+xml"/>
  <Override PartName="/ppt/tags/tag372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tags/tag142.xml" ContentType="application/vnd.openxmlformats-officedocument.presentationml.tags+xml"/>
  <Override PartName="/ppt/tags/tag287.xml" ContentType="application/vnd.openxmlformats-officedocument.presentationml.tags+xml"/>
  <Override PartName="/ppt/tags/tag303.xml" ContentType="application/vnd.openxmlformats-officedocument.presentationml.tags+xml"/>
  <Override PartName="/ppt/tags/tag350.xml" ContentType="application/vnd.openxmlformats-officedocument.presentationml.tags+xml"/>
  <Override PartName="/ppt/tags/tag426.xml" ContentType="application/vnd.openxmlformats-officedocument.presentationml.tag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120.xml" ContentType="application/vnd.openxmlformats-officedocument.presentationml.tags+xml"/>
  <Override PartName="/ppt/tags/tag218.xml" ContentType="application/vnd.openxmlformats-officedocument.presentationml.tags+xml"/>
  <Override PartName="/ppt/tags/tag265.xml" ContentType="application/vnd.openxmlformats-officedocument.presentationml.tags+xml"/>
  <Override PartName="/ppt/tags/tag404.xml" ContentType="application/vnd.openxmlformats-officedocument.presentationml.tags+xml"/>
  <Override PartName="/ppt/slides/slide2.xml" ContentType="application/vnd.openxmlformats-officedocument.presentationml.slide+xml"/>
  <Override PartName="/ppt/tags/tag87.xml" ContentType="application/vnd.openxmlformats-officedocument.presentationml.tags+xml"/>
  <Override PartName="/ppt/tags/tag243.xml" ContentType="application/vnd.openxmlformats-officedocument.presentationml.tags+xml"/>
  <Override PartName="/ppt/tags/tag290.xml" ContentType="application/vnd.openxmlformats-officedocument.presentationml.tags+xml"/>
  <Override PartName="/ppt/tags/tag388.xml" ContentType="application/vnd.openxmlformats-officedocument.presentationml.tags+xml"/>
  <Override PartName="/ppt/tags/tag319.xml" ContentType="application/vnd.openxmlformats-officedocument.presentationml.tags+xml"/>
  <Override PartName="/ppt/tags/tag366.xml" ContentType="application/vnd.openxmlformats-officedocument.presentationml.tags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tags/tag221.xml" ContentType="application/vnd.openxmlformats-officedocument.presentationml.tags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tags/tag344.xml" ContentType="application/vnd.openxmlformats-officedocument.presentationml.tags+xml"/>
  <Override PartName="/ppt/tags/tag391.xml" ContentType="application/vnd.openxmlformats-officedocument.presentationml.tags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tags/tag32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45"/>
  </p:notesMasterIdLst>
  <p:handoutMasterIdLst>
    <p:handoutMasterId r:id="rId46"/>
  </p:handoutMasterIdLst>
  <p:sldIdLst>
    <p:sldId id="363" r:id="rId2"/>
    <p:sldId id="364" r:id="rId3"/>
    <p:sldId id="365" r:id="rId4"/>
    <p:sldId id="326" r:id="rId5"/>
    <p:sldId id="327" r:id="rId6"/>
    <p:sldId id="367" r:id="rId7"/>
    <p:sldId id="385" r:id="rId8"/>
    <p:sldId id="329" r:id="rId9"/>
    <p:sldId id="330" r:id="rId10"/>
    <p:sldId id="371" r:id="rId11"/>
    <p:sldId id="372" r:id="rId12"/>
    <p:sldId id="380" r:id="rId13"/>
    <p:sldId id="374" r:id="rId14"/>
    <p:sldId id="376" r:id="rId15"/>
    <p:sldId id="332" r:id="rId16"/>
    <p:sldId id="377" r:id="rId17"/>
    <p:sldId id="366" r:id="rId18"/>
    <p:sldId id="348" r:id="rId19"/>
    <p:sldId id="334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69" r:id="rId29"/>
    <p:sldId id="331" r:id="rId30"/>
    <p:sldId id="333" r:id="rId31"/>
    <p:sldId id="388" r:id="rId32"/>
    <p:sldId id="341" r:id="rId33"/>
    <p:sldId id="378" r:id="rId34"/>
    <p:sldId id="340" r:id="rId35"/>
    <p:sldId id="370" r:id="rId36"/>
    <p:sldId id="381" r:id="rId37"/>
    <p:sldId id="384" r:id="rId38"/>
    <p:sldId id="386" r:id="rId39"/>
    <p:sldId id="387" r:id="rId40"/>
    <p:sldId id="382" r:id="rId41"/>
    <p:sldId id="383" r:id="rId42"/>
    <p:sldId id="339" r:id="rId43"/>
    <p:sldId id="389" r:id="rId44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  <a:srgbClr val="3333CC"/>
    <a:srgbClr val="EA0000"/>
    <a:srgbClr val="CC0000"/>
    <a:srgbClr val="FF9933"/>
    <a:srgbClr val="003366"/>
    <a:srgbClr val="0066CC"/>
    <a:srgbClr val="006600"/>
    <a:srgbClr val="F5F5F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2" autoAdjust="0"/>
    <p:restoredTop sz="92857" autoAdjust="0"/>
  </p:normalViewPr>
  <p:slideViewPr>
    <p:cSldViewPr snapToGrid="0">
      <p:cViewPr>
        <p:scale>
          <a:sx n="100" d="100"/>
          <a:sy n="100" d="100"/>
        </p:scale>
        <p:origin x="-1314" y="-96"/>
      </p:cViewPr>
      <p:guideLst>
        <p:guide orient="horz" pos="4319"/>
        <p:guide pos="15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-3366" y="-96"/>
      </p:cViewPr>
      <p:guideLst>
        <p:guide orient="horz" pos="3222"/>
        <p:guide pos="2236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6" tIns="47678" rIns="95356" bIns="47678" numCol="1" anchor="t" anchorCtr="0" compatLnSpc="1">
            <a:prstTxWarp prst="textNoShape">
              <a:avLst/>
            </a:prstTxWarp>
          </a:bodyPr>
          <a:lstStyle>
            <a:lvl1pPr defTabSz="95417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163" y="0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6" tIns="47678" rIns="95356" bIns="47678" numCol="1" anchor="t" anchorCtr="0" compatLnSpc="1">
            <a:prstTxWarp prst="textNoShape">
              <a:avLst/>
            </a:prstTxWarp>
          </a:bodyPr>
          <a:lstStyle>
            <a:lvl1pPr algn="r" defTabSz="95417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392"/>
            <a:ext cx="3077137" cy="5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6" tIns="47678" rIns="95356" bIns="47678" numCol="1" anchor="b" anchorCtr="0" compatLnSpc="1">
            <a:prstTxWarp prst="textNoShape">
              <a:avLst/>
            </a:prstTxWarp>
          </a:bodyPr>
          <a:lstStyle>
            <a:lvl1pPr defTabSz="95417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163" y="9722392"/>
            <a:ext cx="3077137" cy="5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6" tIns="47678" rIns="95356" bIns="47678" numCol="1" anchor="b" anchorCtr="0" compatLnSpc="1">
            <a:prstTxWarp prst="textNoShape">
              <a:avLst/>
            </a:prstTxWarp>
          </a:bodyPr>
          <a:lstStyle>
            <a:lvl1pPr algn="r" defTabSz="95417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C94B09A-A98A-40BC-82FC-6B511D501D7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6" tIns="47678" rIns="95356" bIns="47678" numCol="1" anchor="t" anchorCtr="0" compatLnSpc="1">
            <a:prstTxWarp prst="textNoShape">
              <a:avLst/>
            </a:prstTxWarp>
          </a:bodyPr>
          <a:lstStyle>
            <a:lvl1pPr defTabSz="95417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506" y="0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6" tIns="47678" rIns="95356" bIns="47678" numCol="1" anchor="t" anchorCtr="0" compatLnSpc="1">
            <a:prstTxWarp prst="textNoShape">
              <a:avLst/>
            </a:prstTxWarp>
          </a:bodyPr>
          <a:lstStyle>
            <a:lvl1pPr algn="r" defTabSz="95417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599" y="4862015"/>
            <a:ext cx="5680103" cy="46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6" tIns="47678" rIns="95356" bIns="476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755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6" tIns="47678" rIns="95356" bIns="47678" numCol="1" anchor="b" anchorCtr="0" compatLnSpc="1">
            <a:prstTxWarp prst="textNoShape">
              <a:avLst/>
            </a:prstTxWarp>
          </a:bodyPr>
          <a:lstStyle>
            <a:lvl1pPr defTabSz="95417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506" y="9720755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56" tIns="47678" rIns="95356" bIns="47678" numCol="1" anchor="b" anchorCtr="0" compatLnSpc="1">
            <a:prstTxWarp prst="textNoShape">
              <a:avLst/>
            </a:prstTxWarp>
          </a:bodyPr>
          <a:lstStyle>
            <a:lvl1pPr algn="r" defTabSz="954173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3B1E3A3-F980-4B1D-A56C-A3A3974F5F1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Old</a:t>
            </a:r>
            <a:r>
              <a:rPr lang="fr-FR" dirty="0" smtClean="0"/>
              <a:t> version of the </a:t>
            </a:r>
            <a:r>
              <a:rPr lang="fr-FR" dirty="0" err="1" smtClean="0"/>
              <a:t>BirthSIM</a:t>
            </a:r>
            <a:endParaRPr lang="fr-FR" dirty="0" smtClean="0"/>
          </a:p>
          <a:p>
            <a:r>
              <a:rPr lang="fr-FR" dirty="0" smtClean="0"/>
              <a:t>1</a:t>
            </a:r>
            <a:r>
              <a:rPr lang="fr-FR" baseline="0" dirty="0" smtClean="0"/>
              <a:t> DOF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E3A3-F980-4B1D-A56C-A3A3974F5F1A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E3A3-F980-4B1D-A56C-A3A3974F5F1A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E3A3-F980-4B1D-A56C-A3A3974F5F1A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E3A3-F980-4B1D-A56C-A3A3974F5F1A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E3A3-F980-4B1D-A56C-A3A3974F5F1A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B1E3A3-F980-4B1D-A56C-A3A3974F5F1A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3505200"/>
            <a:ext cx="4724400" cy="152400"/>
          </a:xfrm>
          <a:prstGeom prst="rect">
            <a:avLst/>
          </a:prstGeom>
          <a:solidFill>
            <a:schemeClr val="bg2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005263" y="6551613"/>
            <a:ext cx="4953000" cy="2603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528050" y="6515100"/>
            <a:ext cx="4333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1B0379AD-CDC6-4E0D-888C-0A3FE8A19BA5}" type="slidenum">
              <a:rPr lang="en-GB" sz="1600" b="1" smtClean="0">
                <a:solidFill>
                  <a:schemeClr val="bg1"/>
                </a:solidFill>
                <a:latin typeface="Arial" charset="0"/>
              </a:rPr>
              <a:pPr>
                <a:defRPr/>
              </a:pPr>
              <a:t>‹N°›</a:t>
            </a:fld>
            <a:endParaRPr lang="fr-FR" sz="1600" b="1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8" name="Picture 11" descr="A-complet-RVB"/>
          <p:cNvPicPr>
            <a:picLocks noChangeAspect="1" noChangeArrowheads="1"/>
          </p:cNvPicPr>
          <p:nvPr/>
        </p:nvPicPr>
        <p:blipFill>
          <a:blip r:embed="rId3" cstate="print"/>
          <a:srcRect l="10815" r="9357" b="10321"/>
          <a:stretch>
            <a:fillRect/>
          </a:stretch>
        </p:blipFill>
        <p:spPr bwMode="auto">
          <a:xfrm>
            <a:off x="0" y="0"/>
            <a:ext cx="14763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524000" y="1241425"/>
            <a:ext cx="7456488" cy="84138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hlink"/>
              </a:gs>
            </a:gsLst>
            <a:lin ang="0" scaled="1"/>
          </a:gra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527985" y="180975"/>
            <a:ext cx="7534243" cy="8925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fr-FR" b="1" dirty="0" smtClean="0">
                <a:solidFill>
                  <a:srgbClr val="5F5F5F"/>
                </a:solidFill>
                <a:latin typeface="Arial" charset="0"/>
              </a:rPr>
              <a:t>Laboratoire Ampère</a:t>
            </a:r>
          </a:p>
          <a:p>
            <a:pPr algn="ctr">
              <a:defRPr/>
            </a:pPr>
            <a:r>
              <a:rPr lang="fr-FR" sz="1600" b="1" dirty="0" smtClean="0">
                <a:solidFill>
                  <a:srgbClr val="5F5F5F"/>
                </a:solidFill>
                <a:latin typeface="Arial" charset="0"/>
              </a:rPr>
              <a:t>Unité Mixte de Recherche CNRS</a:t>
            </a:r>
          </a:p>
          <a:p>
            <a:pPr algn="ctr">
              <a:defRPr/>
            </a:pPr>
            <a:r>
              <a:rPr lang="fr-FR" sz="1200" b="1" dirty="0" smtClean="0">
                <a:solidFill>
                  <a:srgbClr val="5F5F5F"/>
                </a:solidFill>
                <a:latin typeface="Arial" charset="0"/>
              </a:rPr>
              <a:t>Génie Électrique, Électromagnétisme, Automatique, Microbiologie Environnementale et Applications</a:t>
            </a:r>
            <a:endParaRPr lang="en-US" sz="1200" b="1" dirty="0">
              <a:solidFill>
                <a:srgbClr val="5F5F5F"/>
              </a:solidFill>
              <a:latin typeface="Arial" charset="0"/>
            </a:endParaRPr>
          </a:p>
        </p:txBody>
      </p:sp>
      <p:pic>
        <p:nvPicPr>
          <p:cNvPr id="11" name="Picture 15" descr="logo_simple_ucb"/>
          <p:cNvPicPr>
            <a:picLocks noChangeAspect="1" noChangeArrowheads="1"/>
          </p:cNvPicPr>
          <p:nvPr/>
        </p:nvPicPr>
        <p:blipFill>
          <a:blip r:embed="rId4" cstate="print"/>
          <a:srcRect l="12923" t="15991" r="12923" b="18037"/>
          <a:stretch>
            <a:fillRect/>
          </a:stretch>
        </p:blipFill>
        <p:spPr bwMode="auto">
          <a:xfrm>
            <a:off x="2987675" y="6448425"/>
            <a:ext cx="644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Object 16"/>
          <p:cNvGraphicFramePr>
            <a:graphicFrameLocks noChangeAspect="1"/>
          </p:cNvGraphicFramePr>
          <p:nvPr/>
        </p:nvGraphicFramePr>
        <p:xfrm>
          <a:off x="61913" y="6426200"/>
          <a:ext cx="406400" cy="431800"/>
        </p:xfrm>
        <a:graphic>
          <a:graphicData uri="http://schemas.openxmlformats.org/presentationml/2006/ole">
            <p:oleObj spid="_x0000_s32770" name="Photo Editor Photo" r:id="rId5" imgW="781159" imgH="828791" progId="">
              <p:embed/>
            </p:oleObj>
          </a:graphicData>
        </a:graphic>
      </p:graphicFrame>
      <p:graphicFrame>
        <p:nvGraphicFramePr>
          <p:cNvPr id="13" name="Object 19"/>
          <p:cNvGraphicFramePr>
            <a:graphicFrameLocks noChangeAspect="1"/>
          </p:cNvGraphicFramePr>
          <p:nvPr/>
        </p:nvGraphicFramePr>
        <p:xfrm>
          <a:off x="468313" y="6529388"/>
          <a:ext cx="1590675" cy="284162"/>
        </p:xfrm>
        <a:graphic>
          <a:graphicData uri="http://schemas.openxmlformats.org/presentationml/2006/ole">
            <p:oleObj spid="_x0000_s32771" name="Photo Editor Photo" r:id="rId6" imgW="2666667" imgH="476316" progId="">
              <p:embed/>
            </p:oleObj>
          </a:graphicData>
        </a:graphic>
      </p:graphicFrame>
      <p:sp>
        <p:nvSpPr>
          <p:cNvPr id="532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143000"/>
          </a:xfrm>
        </p:spPr>
        <p:txBody>
          <a:bodyPr/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pour modifier le style du titre du masque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01763" y="4114800"/>
            <a:ext cx="6342062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1"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14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4005263" y="6561138"/>
            <a:ext cx="4419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Laboratoire Ampère – UMR CNRS 5005	              GT GMCAO</a:t>
            </a:r>
            <a:endParaRPr lang="en-US" dirty="0"/>
          </a:p>
        </p:txBody>
      </p:sp>
      <p:pic>
        <p:nvPicPr>
          <p:cNvPr id="16" name="Image 15" descr="insa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2063327" y="6436360"/>
            <a:ext cx="855681" cy="42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4005263" y="6561138"/>
            <a:ext cx="4419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Laboratoire Ampère – UMR CNRS 5005	          Nicolas </a:t>
            </a:r>
            <a:r>
              <a:rPr lang="fr-FR" dirty="0" err="1" smtClean="0"/>
              <a:t>Herzig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42113" y="0"/>
            <a:ext cx="2222500" cy="642937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613" y="0"/>
            <a:ext cx="6515100" cy="64293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4005263" y="6561138"/>
            <a:ext cx="4419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Laboratoire Ampère – UMR CNRS 5005	          Nicolas </a:t>
            </a:r>
            <a:r>
              <a:rPr lang="fr-FR" dirty="0" err="1" smtClean="0"/>
              <a:t>Herzig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2988" y="0"/>
            <a:ext cx="7921625" cy="69215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4613" y="908050"/>
            <a:ext cx="4368800" cy="55213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95813" y="908050"/>
            <a:ext cx="4368800" cy="55213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4005263" y="6561138"/>
            <a:ext cx="4419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Laboratoire Ampère – UMR CNRS 5005	          Nicolas </a:t>
            </a:r>
            <a:r>
              <a:rPr lang="fr-FR" dirty="0" err="1" smtClean="0"/>
              <a:t>Herzig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2988" y="0"/>
            <a:ext cx="7921625" cy="69215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4613" y="908050"/>
            <a:ext cx="4368800" cy="55213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595813" y="908050"/>
            <a:ext cx="4368800" cy="26844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95813" y="3744913"/>
            <a:ext cx="4368800" cy="268446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4005263" y="6561138"/>
            <a:ext cx="4419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Laboratoire Ampère – UMR CNRS 5005	          Nicolas </a:t>
            </a:r>
            <a:r>
              <a:rPr lang="fr-FR" dirty="0" err="1" smtClean="0"/>
              <a:t>Herzig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613" y="908050"/>
            <a:ext cx="8890000" cy="566208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4005263" y="6561138"/>
            <a:ext cx="4419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Laboratoire Ampère – UMR CNRS 5005	              GT GMCAO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4005263" y="6561138"/>
            <a:ext cx="4419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Laboratoire Ampère – UMR CNRS 5005	              GT GMCAO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613" y="908050"/>
            <a:ext cx="4368800" cy="5521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95813" y="908050"/>
            <a:ext cx="4368800" cy="5521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4005263" y="6561138"/>
            <a:ext cx="4419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Laboratoire Ampère – UMR CNRS 5005	              GT GMCAO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4005263" y="6561138"/>
            <a:ext cx="4419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Laboratoire Ampère – UMR CNRS 5005	              GT GMCAO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4005263" y="6561138"/>
            <a:ext cx="4419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Laboratoire Ampère – UMR CNRS 5005	          Nicolas </a:t>
            </a:r>
            <a:r>
              <a:rPr lang="fr-FR" dirty="0" err="1" smtClean="0"/>
              <a:t>Herzig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4005263" y="6561138"/>
            <a:ext cx="4419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Laboratoire Ampère – UMR CNRS 5005	          Nicolas </a:t>
            </a:r>
            <a:r>
              <a:rPr lang="fr-FR" dirty="0" err="1" smtClean="0"/>
              <a:t>Herzig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4005263" y="6561138"/>
            <a:ext cx="4419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Laboratoire Ampère – UMR CNRS 5005	          Nicolas </a:t>
            </a:r>
            <a:r>
              <a:rPr lang="fr-FR" dirty="0" err="1" smtClean="0"/>
              <a:t>Herzig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4005263" y="6561138"/>
            <a:ext cx="44196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 smtClean="0"/>
              <a:t>Laboratoire Ampère – UMR CNRS 5005	          Nicolas </a:t>
            </a:r>
            <a:r>
              <a:rPr lang="fr-FR" dirty="0" err="1" smtClean="0"/>
              <a:t>Herzig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20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2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613" y="908050"/>
            <a:ext cx="88900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1027" name="Rectangle 3"/>
          <p:cNvSpPr>
            <a:spLocks noChangeAspect="1" noChangeArrowheads="1"/>
          </p:cNvSpPr>
          <p:nvPr/>
        </p:nvSpPr>
        <p:spPr bwMode="auto">
          <a:xfrm>
            <a:off x="990600" y="4419600"/>
            <a:ext cx="2971800" cy="411163"/>
          </a:xfrm>
          <a:prstGeom prst="rect">
            <a:avLst/>
          </a:prstGeom>
          <a:solidFill>
            <a:srgbClr val="FFFFFF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0"/>
            <a:ext cx="79216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4014788" y="6553200"/>
            <a:ext cx="4953000" cy="2603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030" name="Picture 9" descr="A-complet-RVB"/>
          <p:cNvPicPr>
            <a:picLocks noChangeAspect="1" noChangeArrowheads="1"/>
          </p:cNvPicPr>
          <p:nvPr/>
        </p:nvPicPr>
        <p:blipFill>
          <a:blip r:embed="rId16" cstate="print"/>
          <a:srcRect l="10815" r="9357" b="10321"/>
          <a:stretch>
            <a:fillRect/>
          </a:stretch>
        </p:blipFill>
        <p:spPr bwMode="auto">
          <a:xfrm>
            <a:off x="0" y="0"/>
            <a:ext cx="904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1042988" y="765175"/>
            <a:ext cx="7921625" cy="39688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hlink"/>
              </a:gs>
            </a:gsLst>
            <a:lin ang="0" scaled="1"/>
          </a:gra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2" name="Text Box 11"/>
          <p:cNvSpPr txBox="1">
            <a:spLocks noChangeArrowheads="1"/>
          </p:cNvSpPr>
          <p:nvPr/>
        </p:nvSpPr>
        <p:spPr bwMode="auto">
          <a:xfrm>
            <a:off x="8504238" y="6516688"/>
            <a:ext cx="433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F1E0D0EB-D0DC-4A62-BD55-A22BEA5A4B53}" type="slidenum">
              <a:rPr lang="en-GB" sz="1600" b="1" smtClean="0">
                <a:solidFill>
                  <a:schemeClr val="bg1"/>
                </a:solidFill>
                <a:latin typeface="Arial" charset="0"/>
              </a:rPr>
              <a:pPr>
                <a:defRPr/>
              </a:pPr>
              <a:t>‹N°›</a:t>
            </a:fld>
            <a:endParaRPr lang="fr-FR" sz="1600" b="1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22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7175" y="6584950"/>
            <a:ext cx="441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1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 dirty="0" smtClean="0"/>
              <a:t>Ampère </a:t>
            </a:r>
            <a:r>
              <a:rPr lang="fr-FR" dirty="0" err="1" smtClean="0"/>
              <a:t>Lab</a:t>
            </a:r>
            <a:r>
              <a:rPr lang="fr-FR" dirty="0" smtClean="0"/>
              <a:t> – UMR 5005		IROS 2015</a:t>
            </a:r>
            <a:endParaRPr lang="en-US" dirty="0"/>
          </a:p>
        </p:txBody>
      </p:sp>
      <p:pic>
        <p:nvPicPr>
          <p:cNvPr id="1035" name="Picture 15" descr="logo_simple_ucb"/>
          <p:cNvPicPr>
            <a:picLocks noChangeAspect="1" noChangeArrowheads="1"/>
          </p:cNvPicPr>
          <p:nvPr/>
        </p:nvPicPr>
        <p:blipFill>
          <a:blip r:embed="rId17" cstate="print"/>
          <a:srcRect l="12923" t="15991" r="12923" b="18037"/>
          <a:stretch>
            <a:fillRect/>
          </a:stretch>
        </p:blipFill>
        <p:spPr bwMode="auto">
          <a:xfrm>
            <a:off x="2987675" y="6448425"/>
            <a:ext cx="6445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36" name="Object 16"/>
          <p:cNvGraphicFramePr>
            <a:graphicFrameLocks noChangeAspect="1"/>
          </p:cNvGraphicFramePr>
          <p:nvPr/>
        </p:nvGraphicFramePr>
        <p:xfrm>
          <a:off x="61913" y="6426200"/>
          <a:ext cx="406400" cy="431800"/>
        </p:xfrm>
        <a:graphic>
          <a:graphicData uri="http://schemas.openxmlformats.org/presentationml/2006/ole">
            <p:oleObj spid="_x0000_s1036" name="Photo Editor Photo" r:id="rId18" imgW="781159" imgH="828791" progId="">
              <p:embed/>
            </p:oleObj>
          </a:graphicData>
        </a:graphic>
      </p:graphicFrame>
      <p:graphicFrame>
        <p:nvGraphicFramePr>
          <p:cNvPr id="1037" name="Object 19"/>
          <p:cNvGraphicFramePr>
            <a:graphicFrameLocks noChangeAspect="1"/>
          </p:cNvGraphicFramePr>
          <p:nvPr/>
        </p:nvGraphicFramePr>
        <p:xfrm>
          <a:off x="468313" y="6529388"/>
          <a:ext cx="1590675" cy="284162"/>
        </p:xfrm>
        <a:graphic>
          <a:graphicData uri="http://schemas.openxmlformats.org/presentationml/2006/ole">
            <p:oleObj spid="_x0000_s1037" name="Photo Editor Photo" r:id="rId19" imgW="2666667" imgH="476316" progId="">
              <p:embed/>
            </p:oleObj>
          </a:graphicData>
        </a:graphic>
      </p:graphicFrame>
      <p:pic>
        <p:nvPicPr>
          <p:cNvPr id="14" name="Image 13" descr="insa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063327" y="6436360"/>
            <a:ext cx="855681" cy="4216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5F5F5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5F5F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5F5F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5F5F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5F5F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5F5F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5F5F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5F5F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5F5F5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Ä"/>
        <a:defRPr kumimoji="1">
          <a:solidFill>
            <a:srgbClr val="FF52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6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6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6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6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600" b="1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tags" Target="../tags/tag95.xml"/><Relationship Id="rId18" Type="http://schemas.openxmlformats.org/officeDocument/2006/relationships/tags" Target="../tags/tag100.xml"/><Relationship Id="rId26" Type="http://schemas.openxmlformats.org/officeDocument/2006/relationships/tags" Target="../tags/tag108.xml"/><Relationship Id="rId39" Type="http://schemas.openxmlformats.org/officeDocument/2006/relationships/image" Target="../media/image26.png"/><Relationship Id="rId3" Type="http://schemas.openxmlformats.org/officeDocument/2006/relationships/tags" Target="../tags/tag85.xml"/><Relationship Id="rId21" Type="http://schemas.openxmlformats.org/officeDocument/2006/relationships/tags" Target="../tags/tag103.xml"/><Relationship Id="rId34" Type="http://schemas.openxmlformats.org/officeDocument/2006/relationships/tags" Target="../tags/tag115.xml"/><Relationship Id="rId42" Type="http://schemas.openxmlformats.org/officeDocument/2006/relationships/image" Target="../media/image29.png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17" Type="http://schemas.openxmlformats.org/officeDocument/2006/relationships/tags" Target="../tags/tag99.xml"/><Relationship Id="rId25" Type="http://schemas.openxmlformats.org/officeDocument/2006/relationships/tags" Target="../tags/tag107.xml"/><Relationship Id="rId33" Type="http://schemas.openxmlformats.org/officeDocument/2006/relationships/tags" Target="../tags/tag114.xml"/><Relationship Id="rId38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6" Type="http://schemas.openxmlformats.org/officeDocument/2006/relationships/tags" Target="../tags/tag98.xml"/><Relationship Id="rId20" Type="http://schemas.openxmlformats.org/officeDocument/2006/relationships/tags" Target="../tags/tag102.xml"/><Relationship Id="rId29" Type="http://schemas.openxmlformats.org/officeDocument/2006/relationships/tags" Target="../tags/tag111.xml"/><Relationship Id="rId41" Type="http://schemas.openxmlformats.org/officeDocument/2006/relationships/image" Target="../media/image28.png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24" Type="http://schemas.openxmlformats.org/officeDocument/2006/relationships/tags" Target="../tags/tag106.xml"/><Relationship Id="rId32" Type="http://schemas.openxmlformats.org/officeDocument/2006/relationships/video" Target="file:///C:\Users\nherzig\Documents\Pr&#233;sentations\2016-06-24%20Th&#232;se\acc-euto_acc&#233;.mp4" TargetMode="External"/><Relationship Id="rId37" Type="http://schemas.openxmlformats.org/officeDocument/2006/relationships/tags" Target="../tags/tag118.xml"/><Relationship Id="rId40" Type="http://schemas.openxmlformats.org/officeDocument/2006/relationships/image" Target="../media/image27.png"/><Relationship Id="rId45" Type="http://schemas.openxmlformats.org/officeDocument/2006/relationships/image" Target="../media/image32.png"/><Relationship Id="rId5" Type="http://schemas.openxmlformats.org/officeDocument/2006/relationships/tags" Target="../tags/tag87.xml"/><Relationship Id="rId15" Type="http://schemas.openxmlformats.org/officeDocument/2006/relationships/tags" Target="../tags/tag97.xml"/><Relationship Id="rId23" Type="http://schemas.openxmlformats.org/officeDocument/2006/relationships/tags" Target="../tags/tag105.xml"/><Relationship Id="rId28" Type="http://schemas.openxmlformats.org/officeDocument/2006/relationships/tags" Target="../tags/tag110.xml"/><Relationship Id="rId36" Type="http://schemas.openxmlformats.org/officeDocument/2006/relationships/tags" Target="../tags/tag117.xml"/><Relationship Id="rId10" Type="http://schemas.openxmlformats.org/officeDocument/2006/relationships/tags" Target="../tags/tag92.xml"/><Relationship Id="rId19" Type="http://schemas.openxmlformats.org/officeDocument/2006/relationships/tags" Target="../tags/tag101.xml"/><Relationship Id="rId31" Type="http://schemas.openxmlformats.org/officeDocument/2006/relationships/tags" Target="../tags/tag113.xml"/><Relationship Id="rId44" Type="http://schemas.openxmlformats.org/officeDocument/2006/relationships/image" Target="../media/image31.jpeg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tags" Target="../tags/tag96.xml"/><Relationship Id="rId22" Type="http://schemas.openxmlformats.org/officeDocument/2006/relationships/tags" Target="../tags/tag104.xml"/><Relationship Id="rId27" Type="http://schemas.openxmlformats.org/officeDocument/2006/relationships/tags" Target="../tags/tag109.xml"/><Relationship Id="rId30" Type="http://schemas.openxmlformats.org/officeDocument/2006/relationships/tags" Target="../tags/tag112.xml"/><Relationship Id="rId35" Type="http://schemas.openxmlformats.org/officeDocument/2006/relationships/tags" Target="../tags/tag116.xml"/><Relationship Id="rId4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7.png"/><Relationship Id="rId3" Type="http://schemas.openxmlformats.org/officeDocument/2006/relationships/tags" Target="../tags/tag121.xml"/><Relationship Id="rId21" Type="http://schemas.openxmlformats.org/officeDocument/2006/relationships/image" Target="../media/image40.jpeg"/><Relationship Id="rId7" Type="http://schemas.openxmlformats.org/officeDocument/2006/relationships/tags" Target="../tags/tag125.xml"/><Relationship Id="rId12" Type="http://schemas.openxmlformats.org/officeDocument/2006/relationships/tags" Target="../tags/tag130.xml"/><Relationship Id="rId17" Type="http://schemas.openxmlformats.org/officeDocument/2006/relationships/image" Target="../media/image36.jpeg"/><Relationship Id="rId2" Type="http://schemas.openxmlformats.org/officeDocument/2006/relationships/tags" Target="../tags/tag120.xml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5" Type="http://schemas.openxmlformats.org/officeDocument/2006/relationships/tags" Target="../tags/tag123.xml"/><Relationship Id="rId15" Type="http://schemas.openxmlformats.org/officeDocument/2006/relationships/image" Target="../media/image34.png"/><Relationship Id="rId10" Type="http://schemas.openxmlformats.org/officeDocument/2006/relationships/tags" Target="../tags/tag128.xml"/><Relationship Id="rId19" Type="http://schemas.openxmlformats.org/officeDocument/2006/relationships/image" Target="../media/image38.png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image" Target="../media/image33.png"/><Relationship Id="rId22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10" Type="http://schemas.openxmlformats.org/officeDocument/2006/relationships/image" Target="../media/image43.png"/><Relationship Id="rId4" Type="http://schemas.openxmlformats.org/officeDocument/2006/relationships/tags" Target="../tags/tag134.xml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47.png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tags" Target="../tags/tag149.xml"/><Relationship Id="rId17" Type="http://schemas.openxmlformats.org/officeDocument/2006/relationships/image" Target="../media/image46.png"/><Relationship Id="rId2" Type="http://schemas.openxmlformats.org/officeDocument/2006/relationships/tags" Target="../tags/tag139.xml"/><Relationship Id="rId16" Type="http://schemas.openxmlformats.org/officeDocument/2006/relationships/image" Target="../media/image45.png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5" Type="http://schemas.openxmlformats.org/officeDocument/2006/relationships/tags" Target="../tags/tag142.xml"/><Relationship Id="rId15" Type="http://schemas.openxmlformats.org/officeDocument/2006/relationships/image" Target="../media/image42.png"/><Relationship Id="rId10" Type="http://schemas.openxmlformats.org/officeDocument/2006/relationships/tags" Target="../tags/tag147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13" Type="http://schemas.openxmlformats.org/officeDocument/2006/relationships/image" Target="../media/image50.jpeg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12" Type="http://schemas.openxmlformats.org/officeDocument/2006/relationships/image" Target="../media/image49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11" Type="http://schemas.openxmlformats.org/officeDocument/2006/relationships/image" Target="../media/image48.jpeg"/><Relationship Id="rId5" Type="http://schemas.openxmlformats.org/officeDocument/2006/relationships/tags" Target="../tags/tag157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156.xml"/><Relationship Id="rId9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13" Type="http://schemas.openxmlformats.org/officeDocument/2006/relationships/image" Target="../media/image51.png"/><Relationship Id="rId3" Type="http://schemas.openxmlformats.org/officeDocument/2006/relationships/tags" Target="../tags/tag163.xml"/><Relationship Id="rId7" Type="http://schemas.openxmlformats.org/officeDocument/2006/relationships/tags" Target="../tags/tag167.xml"/><Relationship Id="rId12" Type="http://schemas.openxmlformats.org/officeDocument/2006/relationships/notesSlide" Target="../notesSlides/notesSlide5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165.xml"/><Relationship Id="rId10" Type="http://schemas.openxmlformats.org/officeDocument/2006/relationships/tags" Target="../tags/tag170.xml"/><Relationship Id="rId4" Type="http://schemas.openxmlformats.org/officeDocument/2006/relationships/tags" Target="../tags/tag164.xml"/><Relationship Id="rId9" Type="http://schemas.openxmlformats.org/officeDocument/2006/relationships/tags" Target="../tags/tag169.xml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5.xml"/><Relationship Id="rId4" Type="http://schemas.openxmlformats.org/officeDocument/2006/relationships/tags" Target="../tags/tag17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7" Type="http://schemas.openxmlformats.org/officeDocument/2006/relationships/image" Target="../media/image54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87.xml"/><Relationship Id="rId13" Type="http://schemas.openxmlformats.org/officeDocument/2006/relationships/image" Target="../media/image56.png"/><Relationship Id="rId3" Type="http://schemas.openxmlformats.org/officeDocument/2006/relationships/tags" Target="../tags/tag182.xml"/><Relationship Id="rId7" Type="http://schemas.openxmlformats.org/officeDocument/2006/relationships/tags" Target="../tags/tag186.xml"/><Relationship Id="rId12" Type="http://schemas.openxmlformats.org/officeDocument/2006/relationships/image" Target="../media/image55.png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184.xml"/><Relationship Id="rId15" Type="http://schemas.openxmlformats.org/officeDocument/2006/relationships/image" Target="../media/image58.png"/><Relationship Id="rId10" Type="http://schemas.openxmlformats.org/officeDocument/2006/relationships/tags" Target="../tags/tag189.xml"/><Relationship Id="rId4" Type="http://schemas.openxmlformats.org/officeDocument/2006/relationships/tags" Target="../tags/tag183.xml"/><Relationship Id="rId9" Type="http://schemas.openxmlformats.org/officeDocument/2006/relationships/tags" Target="../tags/tag188.xml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8.jpeg"/><Relationship Id="rId5" Type="http://schemas.openxmlformats.org/officeDocument/2006/relationships/tags" Target="../tags/tag8.xml"/><Relationship Id="rId10" Type="http://schemas.openxmlformats.org/officeDocument/2006/relationships/image" Target="../media/image7.png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19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tags" Target="../tags/tag20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16.xml"/><Relationship Id="rId13" Type="http://schemas.openxmlformats.org/officeDocument/2006/relationships/tags" Target="../tags/tag221.xml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tags" Target="../tags/tag211.xml"/><Relationship Id="rId21" Type="http://schemas.openxmlformats.org/officeDocument/2006/relationships/image" Target="../media/image66.png"/><Relationship Id="rId7" Type="http://schemas.openxmlformats.org/officeDocument/2006/relationships/tags" Target="../tags/tag215.xml"/><Relationship Id="rId12" Type="http://schemas.openxmlformats.org/officeDocument/2006/relationships/tags" Target="../tags/tag220.xml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2" Type="http://schemas.openxmlformats.org/officeDocument/2006/relationships/tags" Target="../tags/tag210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11" Type="http://schemas.openxmlformats.org/officeDocument/2006/relationships/tags" Target="../tags/tag219.xml"/><Relationship Id="rId24" Type="http://schemas.openxmlformats.org/officeDocument/2006/relationships/image" Target="../media/image69.png"/><Relationship Id="rId5" Type="http://schemas.openxmlformats.org/officeDocument/2006/relationships/tags" Target="../tags/tag213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10" Type="http://schemas.openxmlformats.org/officeDocument/2006/relationships/tags" Target="../tags/tag218.xml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" Type="http://schemas.openxmlformats.org/officeDocument/2006/relationships/tags" Target="../tags/tag212.xml"/><Relationship Id="rId9" Type="http://schemas.openxmlformats.org/officeDocument/2006/relationships/tags" Target="../tags/tag217.xml"/><Relationship Id="rId14" Type="http://schemas.openxmlformats.org/officeDocument/2006/relationships/tags" Target="../tags/tag222.xml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25.xml"/><Relationship Id="rId7" Type="http://schemas.openxmlformats.org/officeDocument/2006/relationships/tags" Target="../tags/tag229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37.xml"/><Relationship Id="rId3" Type="http://schemas.openxmlformats.org/officeDocument/2006/relationships/tags" Target="../tags/tag232.xml"/><Relationship Id="rId7" Type="http://schemas.openxmlformats.org/officeDocument/2006/relationships/tags" Target="../tags/tag236.xml"/><Relationship Id="rId12" Type="http://schemas.openxmlformats.org/officeDocument/2006/relationships/image" Target="../media/image79.pn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image" Target="../media/image78.jpeg"/><Relationship Id="rId5" Type="http://schemas.openxmlformats.org/officeDocument/2006/relationships/tags" Target="../tags/tag234.xml"/><Relationship Id="rId10" Type="http://schemas.openxmlformats.org/officeDocument/2006/relationships/image" Target="../media/image77.png"/><Relationship Id="rId4" Type="http://schemas.openxmlformats.org/officeDocument/2006/relationships/tags" Target="../tags/tag233.xml"/><Relationship Id="rId9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24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tags" Target="../tags/tag2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24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4" Type="http://schemas.openxmlformats.org/officeDocument/2006/relationships/tags" Target="../tags/tag24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57.xml"/><Relationship Id="rId13" Type="http://schemas.openxmlformats.org/officeDocument/2006/relationships/tags" Target="../tags/tag262.xml"/><Relationship Id="rId18" Type="http://schemas.openxmlformats.org/officeDocument/2006/relationships/image" Target="../media/image80.png"/><Relationship Id="rId3" Type="http://schemas.openxmlformats.org/officeDocument/2006/relationships/tags" Target="../tags/tag252.xml"/><Relationship Id="rId7" Type="http://schemas.openxmlformats.org/officeDocument/2006/relationships/tags" Target="../tags/tag256.xml"/><Relationship Id="rId12" Type="http://schemas.openxmlformats.org/officeDocument/2006/relationships/tags" Target="../tags/tag261.xml"/><Relationship Id="rId17" Type="http://schemas.openxmlformats.org/officeDocument/2006/relationships/image" Target="../media/image59.png"/><Relationship Id="rId2" Type="http://schemas.openxmlformats.org/officeDocument/2006/relationships/tags" Target="../tags/tag251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60.png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11" Type="http://schemas.openxmlformats.org/officeDocument/2006/relationships/tags" Target="../tags/tag260.xml"/><Relationship Id="rId5" Type="http://schemas.openxmlformats.org/officeDocument/2006/relationships/tags" Target="../tags/tag254.xml"/><Relationship Id="rId15" Type="http://schemas.openxmlformats.org/officeDocument/2006/relationships/tags" Target="../tags/tag264.xml"/><Relationship Id="rId10" Type="http://schemas.openxmlformats.org/officeDocument/2006/relationships/tags" Target="../tags/tag259.xml"/><Relationship Id="rId19" Type="http://schemas.openxmlformats.org/officeDocument/2006/relationships/image" Target="../media/image81.png"/><Relationship Id="rId4" Type="http://schemas.openxmlformats.org/officeDocument/2006/relationships/tags" Target="../tags/tag253.xml"/><Relationship Id="rId9" Type="http://schemas.openxmlformats.org/officeDocument/2006/relationships/tags" Target="../tags/tag258.xml"/><Relationship Id="rId14" Type="http://schemas.openxmlformats.org/officeDocument/2006/relationships/tags" Target="../tags/tag26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72.xml"/><Relationship Id="rId13" Type="http://schemas.openxmlformats.org/officeDocument/2006/relationships/tags" Target="../tags/tag277.xml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" Type="http://schemas.openxmlformats.org/officeDocument/2006/relationships/tags" Target="../tags/tag267.xml"/><Relationship Id="rId21" Type="http://schemas.openxmlformats.org/officeDocument/2006/relationships/image" Target="../media/image65.png"/><Relationship Id="rId7" Type="http://schemas.openxmlformats.org/officeDocument/2006/relationships/tags" Target="../tags/tag271.xml"/><Relationship Id="rId12" Type="http://schemas.openxmlformats.org/officeDocument/2006/relationships/tags" Target="../tags/tag276.xml"/><Relationship Id="rId17" Type="http://schemas.openxmlformats.org/officeDocument/2006/relationships/image" Target="../media/image82.png"/><Relationship Id="rId25" Type="http://schemas.openxmlformats.org/officeDocument/2006/relationships/image" Target="../media/image69.png"/><Relationship Id="rId33" Type="http://schemas.openxmlformats.org/officeDocument/2006/relationships/image" Target="../media/image88.png"/><Relationship Id="rId2" Type="http://schemas.openxmlformats.org/officeDocument/2006/relationships/tags" Target="../tags/tag266.xml"/><Relationship Id="rId16" Type="http://schemas.openxmlformats.org/officeDocument/2006/relationships/slideLayout" Target="../slideLayouts/slideLayout6.xml"/><Relationship Id="rId20" Type="http://schemas.openxmlformats.org/officeDocument/2006/relationships/image" Target="../media/image64.png"/><Relationship Id="rId29" Type="http://schemas.openxmlformats.org/officeDocument/2006/relationships/image" Target="../media/image84.png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11" Type="http://schemas.openxmlformats.org/officeDocument/2006/relationships/tags" Target="../tags/tag275.xml"/><Relationship Id="rId24" Type="http://schemas.openxmlformats.org/officeDocument/2006/relationships/image" Target="../media/image68.png"/><Relationship Id="rId32" Type="http://schemas.openxmlformats.org/officeDocument/2006/relationships/image" Target="../media/image87.png"/><Relationship Id="rId5" Type="http://schemas.openxmlformats.org/officeDocument/2006/relationships/tags" Target="../tags/tag269.xml"/><Relationship Id="rId15" Type="http://schemas.openxmlformats.org/officeDocument/2006/relationships/tags" Target="../tags/tag279.xml"/><Relationship Id="rId23" Type="http://schemas.openxmlformats.org/officeDocument/2006/relationships/image" Target="../media/image67.png"/><Relationship Id="rId28" Type="http://schemas.openxmlformats.org/officeDocument/2006/relationships/image" Target="../media/image83.png"/><Relationship Id="rId10" Type="http://schemas.openxmlformats.org/officeDocument/2006/relationships/tags" Target="../tags/tag274.xml"/><Relationship Id="rId19" Type="http://schemas.openxmlformats.org/officeDocument/2006/relationships/image" Target="../media/image63.png"/><Relationship Id="rId31" Type="http://schemas.openxmlformats.org/officeDocument/2006/relationships/image" Target="../media/image86.png"/><Relationship Id="rId4" Type="http://schemas.openxmlformats.org/officeDocument/2006/relationships/tags" Target="../tags/tag268.xml"/><Relationship Id="rId9" Type="http://schemas.openxmlformats.org/officeDocument/2006/relationships/tags" Target="../tags/tag273.xml"/><Relationship Id="rId14" Type="http://schemas.openxmlformats.org/officeDocument/2006/relationships/tags" Target="../tags/tag278.xml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9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13.png"/><Relationship Id="rId2" Type="http://schemas.openxmlformats.org/officeDocument/2006/relationships/tags" Target="../tags/tag13.xml"/><Relationship Id="rId16" Type="http://schemas.openxmlformats.org/officeDocument/2006/relationships/image" Target="../media/image12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5" Type="http://schemas.openxmlformats.org/officeDocument/2006/relationships/tags" Target="../tags/tag16.xml"/><Relationship Id="rId15" Type="http://schemas.openxmlformats.org/officeDocument/2006/relationships/image" Target="../media/image11.png"/><Relationship Id="rId10" Type="http://schemas.openxmlformats.org/officeDocument/2006/relationships/tags" Target="../tags/tag21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87.xml"/><Relationship Id="rId13" Type="http://schemas.openxmlformats.org/officeDocument/2006/relationships/image" Target="../media/image91.png"/><Relationship Id="rId3" Type="http://schemas.openxmlformats.org/officeDocument/2006/relationships/tags" Target="../tags/tag282.xml"/><Relationship Id="rId7" Type="http://schemas.openxmlformats.org/officeDocument/2006/relationships/tags" Target="../tags/tag286.xml"/><Relationship Id="rId12" Type="http://schemas.openxmlformats.org/officeDocument/2006/relationships/image" Target="../media/image90.jpeg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tags" Target="../tags/tag285.xml"/><Relationship Id="rId11" Type="http://schemas.openxmlformats.org/officeDocument/2006/relationships/image" Target="../media/image89.png"/><Relationship Id="rId5" Type="http://schemas.openxmlformats.org/officeDocument/2006/relationships/tags" Target="../tags/tag284.xml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283.xml"/><Relationship Id="rId9" Type="http://schemas.openxmlformats.org/officeDocument/2006/relationships/tags" Target="../tags/tag28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96.xml"/><Relationship Id="rId3" Type="http://schemas.openxmlformats.org/officeDocument/2006/relationships/tags" Target="../tags/tag291.xml"/><Relationship Id="rId7" Type="http://schemas.openxmlformats.org/officeDocument/2006/relationships/tags" Target="../tags/tag295.xml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6" Type="http://schemas.openxmlformats.org/officeDocument/2006/relationships/tags" Target="../tags/tag294.xml"/><Relationship Id="rId5" Type="http://schemas.openxmlformats.org/officeDocument/2006/relationships/tags" Target="../tags/tag293.xml"/><Relationship Id="rId4" Type="http://schemas.openxmlformats.org/officeDocument/2006/relationships/tags" Target="../tags/tag292.xml"/><Relationship Id="rId9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" Type="http://schemas.openxmlformats.org/officeDocument/2006/relationships/tags" Target="../tags/tag297.xml"/><Relationship Id="rId5" Type="http://schemas.openxmlformats.org/officeDocument/2006/relationships/image" Target="../media/image92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5" Type="http://schemas.openxmlformats.org/officeDocument/2006/relationships/image" Target="../media/image93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314.xml"/><Relationship Id="rId18" Type="http://schemas.openxmlformats.org/officeDocument/2006/relationships/tags" Target="../tags/tag319.xml"/><Relationship Id="rId26" Type="http://schemas.openxmlformats.org/officeDocument/2006/relationships/tags" Target="../tags/tag327.xml"/><Relationship Id="rId39" Type="http://schemas.openxmlformats.org/officeDocument/2006/relationships/tags" Target="../tags/tag340.xml"/><Relationship Id="rId21" Type="http://schemas.openxmlformats.org/officeDocument/2006/relationships/tags" Target="../tags/tag322.xml"/><Relationship Id="rId34" Type="http://schemas.openxmlformats.org/officeDocument/2006/relationships/tags" Target="../tags/tag335.xml"/><Relationship Id="rId42" Type="http://schemas.openxmlformats.org/officeDocument/2006/relationships/tags" Target="../tags/tag343.xml"/><Relationship Id="rId47" Type="http://schemas.openxmlformats.org/officeDocument/2006/relationships/tags" Target="../tags/tag348.xml"/><Relationship Id="rId50" Type="http://schemas.openxmlformats.org/officeDocument/2006/relationships/tags" Target="../tags/tag351.xml"/><Relationship Id="rId55" Type="http://schemas.openxmlformats.org/officeDocument/2006/relationships/slideLayout" Target="../slideLayouts/slideLayout2.xml"/><Relationship Id="rId63" Type="http://schemas.openxmlformats.org/officeDocument/2006/relationships/image" Target="../media/image100.png"/><Relationship Id="rId68" Type="http://schemas.openxmlformats.org/officeDocument/2006/relationships/image" Target="../media/image105.png"/><Relationship Id="rId7" Type="http://schemas.openxmlformats.org/officeDocument/2006/relationships/tags" Target="../tags/tag308.xml"/><Relationship Id="rId71" Type="http://schemas.openxmlformats.org/officeDocument/2006/relationships/image" Target="../media/image108.png"/><Relationship Id="rId2" Type="http://schemas.openxmlformats.org/officeDocument/2006/relationships/tags" Target="../tags/tag303.xml"/><Relationship Id="rId16" Type="http://schemas.openxmlformats.org/officeDocument/2006/relationships/tags" Target="../tags/tag317.xml"/><Relationship Id="rId29" Type="http://schemas.openxmlformats.org/officeDocument/2006/relationships/tags" Target="../tags/tag330.xml"/><Relationship Id="rId11" Type="http://schemas.openxmlformats.org/officeDocument/2006/relationships/tags" Target="../tags/tag312.xml"/><Relationship Id="rId24" Type="http://schemas.openxmlformats.org/officeDocument/2006/relationships/tags" Target="../tags/tag325.xml"/><Relationship Id="rId32" Type="http://schemas.openxmlformats.org/officeDocument/2006/relationships/tags" Target="../tags/tag333.xml"/><Relationship Id="rId37" Type="http://schemas.openxmlformats.org/officeDocument/2006/relationships/tags" Target="../tags/tag338.xml"/><Relationship Id="rId40" Type="http://schemas.openxmlformats.org/officeDocument/2006/relationships/tags" Target="../tags/tag341.xml"/><Relationship Id="rId45" Type="http://schemas.openxmlformats.org/officeDocument/2006/relationships/tags" Target="../tags/tag346.xml"/><Relationship Id="rId53" Type="http://schemas.openxmlformats.org/officeDocument/2006/relationships/tags" Target="../tags/tag354.xml"/><Relationship Id="rId58" Type="http://schemas.openxmlformats.org/officeDocument/2006/relationships/image" Target="../media/image95.png"/><Relationship Id="rId66" Type="http://schemas.openxmlformats.org/officeDocument/2006/relationships/image" Target="../media/image103.png"/><Relationship Id="rId74" Type="http://schemas.openxmlformats.org/officeDocument/2006/relationships/image" Target="../media/image111.png"/><Relationship Id="rId5" Type="http://schemas.openxmlformats.org/officeDocument/2006/relationships/tags" Target="../tags/tag306.xml"/><Relationship Id="rId15" Type="http://schemas.openxmlformats.org/officeDocument/2006/relationships/tags" Target="../tags/tag316.xml"/><Relationship Id="rId23" Type="http://schemas.openxmlformats.org/officeDocument/2006/relationships/tags" Target="../tags/tag324.xml"/><Relationship Id="rId28" Type="http://schemas.openxmlformats.org/officeDocument/2006/relationships/tags" Target="../tags/tag329.xml"/><Relationship Id="rId36" Type="http://schemas.openxmlformats.org/officeDocument/2006/relationships/tags" Target="../tags/tag337.xml"/><Relationship Id="rId49" Type="http://schemas.openxmlformats.org/officeDocument/2006/relationships/tags" Target="../tags/tag350.xml"/><Relationship Id="rId57" Type="http://schemas.openxmlformats.org/officeDocument/2006/relationships/image" Target="../media/image94.png"/><Relationship Id="rId61" Type="http://schemas.openxmlformats.org/officeDocument/2006/relationships/image" Target="../media/image98.png"/><Relationship Id="rId10" Type="http://schemas.openxmlformats.org/officeDocument/2006/relationships/tags" Target="../tags/tag311.xml"/><Relationship Id="rId19" Type="http://schemas.openxmlformats.org/officeDocument/2006/relationships/tags" Target="../tags/tag320.xml"/><Relationship Id="rId31" Type="http://schemas.openxmlformats.org/officeDocument/2006/relationships/tags" Target="../tags/tag332.xml"/><Relationship Id="rId44" Type="http://schemas.openxmlformats.org/officeDocument/2006/relationships/tags" Target="../tags/tag345.xml"/><Relationship Id="rId52" Type="http://schemas.openxmlformats.org/officeDocument/2006/relationships/tags" Target="../tags/tag353.xml"/><Relationship Id="rId60" Type="http://schemas.openxmlformats.org/officeDocument/2006/relationships/image" Target="../media/image97.png"/><Relationship Id="rId65" Type="http://schemas.openxmlformats.org/officeDocument/2006/relationships/image" Target="../media/image102.png"/><Relationship Id="rId73" Type="http://schemas.openxmlformats.org/officeDocument/2006/relationships/image" Target="../media/image110.png"/><Relationship Id="rId4" Type="http://schemas.openxmlformats.org/officeDocument/2006/relationships/tags" Target="../tags/tag305.xml"/><Relationship Id="rId9" Type="http://schemas.openxmlformats.org/officeDocument/2006/relationships/tags" Target="../tags/tag310.xml"/><Relationship Id="rId14" Type="http://schemas.openxmlformats.org/officeDocument/2006/relationships/tags" Target="../tags/tag315.xml"/><Relationship Id="rId22" Type="http://schemas.openxmlformats.org/officeDocument/2006/relationships/tags" Target="../tags/tag323.xml"/><Relationship Id="rId27" Type="http://schemas.openxmlformats.org/officeDocument/2006/relationships/tags" Target="../tags/tag328.xml"/><Relationship Id="rId30" Type="http://schemas.openxmlformats.org/officeDocument/2006/relationships/tags" Target="../tags/tag331.xml"/><Relationship Id="rId35" Type="http://schemas.openxmlformats.org/officeDocument/2006/relationships/tags" Target="../tags/tag336.xml"/><Relationship Id="rId43" Type="http://schemas.openxmlformats.org/officeDocument/2006/relationships/tags" Target="../tags/tag344.xml"/><Relationship Id="rId48" Type="http://schemas.openxmlformats.org/officeDocument/2006/relationships/tags" Target="../tags/tag349.xml"/><Relationship Id="rId56" Type="http://schemas.openxmlformats.org/officeDocument/2006/relationships/notesSlide" Target="../notesSlides/notesSlide6.xml"/><Relationship Id="rId64" Type="http://schemas.openxmlformats.org/officeDocument/2006/relationships/image" Target="../media/image101.png"/><Relationship Id="rId69" Type="http://schemas.openxmlformats.org/officeDocument/2006/relationships/image" Target="../media/image106.png"/><Relationship Id="rId8" Type="http://schemas.openxmlformats.org/officeDocument/2006/relationships/tags" Target="../tags/tag309.xml"/><Relationship Id="rId51" Type="http://schemas.openxmlformats.org/officeDocument/2006/relationships/tags" Target="../tags/tag352.xml"/><Relationship Id="rId72" Type="http://schemas.openxmlformats.org/officeDocument/2006/relationships/image" Target="../media/image109.png"/><Relationship Id="rId3" Type="http://schemas.openxmlformats.org/officeDocument/2006/relationships/tags" Target="../tags/tag304.xml"/><Relationship Id="rId12" Type="http://schemas.openxmlformats.org/officeDocument/2006/relationships/tags" Target="../tags/tag313.xml"/><Relationship Id="rId17" Type="http://schemas.openxmlformats.org/officeDocument/2006/relationships/tags" Target="../tags/tag318.xml"/><Relationship Id="rId25" Type="http://schemas.openxmlformats.org/officeDocument/2006/relationships/tags" Target="../tags/tag326.xml"/><Relationship Id="rId33" Type="http://schemas.openxmlformats.org/officeDocument/2006/relationships/tags" Target="../tags/tag334.xml"/><Relationship Id="rId38" Type="http://schemas.openxmlformats.org/officeDocument/2006/relationships/tags" Target="../tags/tag339.xml"/><Relationship Id="rId46" Type="http://schemas.openxmlformats.org/officeDocument/2006/relationships/tags" Target="../tags/tag347.xml"/><Relationship Id="rId59" Type="http://schemas.openxmlformats.org/officeDocument/2006/relationships/image" Target="../media/image96.png"/><Relationship Id="rId67" Type="http://schemas.openxmlformats.org/officeDocument/2006/relationships/image" Target="../media/image104.png"/><Relationship Id="rId20" Type="http://schemas.openxmlformats.org/officeDocument/2006/relationships/tags" Target="../tags/tag321.xml"/><Relationship Id="rId41" Type="http://schemas.openxmlformats.org/officeDocument/2006/relationships/tags" Target="../tags/tag342.xml"/><Relationship Id="rId54" Type="http://schemas.openxmlformats.org/officeDocument/2006/relationships/tags" Target="../tags/tag355.xml"/><Relationship Id="rId62" Type="http://schemas.openxmlformats.org/officeDocument/2006/relationships/image" Target="../media/image99.png"/><Relationship Id="rId70" Type="http://schemas.openxmlformats.org/officeDocument/2006/relationships/image" Target="../media/image107.png"/><Relationship Id="rId75" Type="http://schemas.openxmlformats.org/officeDocument/2006/relationships/image" Target="../media/image112.png"/><Relationship Id="rId1" Type="http://schemas.openxmlformats.org/officeDocument/2006/relationships/vmlDrawing" Target="../drawings/vmlDrawing3.vml"/><Relationship Id="rId6" Type="http://schemas.openxmlformats.org/officeDocument/2006/relationships/tags" Target="../tags/tag30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358.xml"/><Relationship Id="rId7" Type="http://schemas.openxmlformats.org/officeDocument/2006/relationships/tags" Target="../tags/tag362.xml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image" Target="../media/image115.png"/><Relationship Id="rId5" Type="http://schemas.openxmlformats.org/officeDocument/2006/relationships/tags" Target="../tags/tag360.xml"/><Relationship Id="rId10" Type="http://schemas.openxmlformats.org/officeDocument/2006/relationships/image" Target="../media/image114.png"/><Relationship Id="rId4" Type="http://schemas.openxmlformats.org/officeDocument/2006/relationships/tags" Target="../tags/tag359.xml"/><Relationship Id="rId9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70.xml"/><Relationship Id="rId13" Type="http://schemas.openxmlformats.org/officeDocument/2006/relationships/tags" Target="../tags/tag375.xml"/><Relationship Id="rId18" Type="http://schemas.openxmlformats.org/officeDocument/2006/relationships/image" Target="../media/image118.png"/><Relationship Id="rId3" Type="http://schemas.openxmlformats.org/officeDocument/2006/relationships/tags" Target="../tags/tag365.xml"/><Relationship Id="rId7" Type="http://schemas.openxmlformats.org/officeDocument/2006/relationships/tags" Target="../tags/tag369.xml"/><Relationship Id="rId12" Type="http://schemas.openxmlformats.org/officeDocument/2006/relationships/tags" Target="../tags/tag374.xml"/><Relationship Id="rId17" Type="http://schemas.openxmlformats.org/officeDocument/2006/relationships/image" Target="../media/image117.png"/><Relationship Id="rId2" Type="http://schemas.openxmlformats.org/officeDocument/2006/relationships/tags" Target="../tags/tag364.xml"/><Relationship Id="rId16" Type="http://schemas.openxmlformats.org/officeDocument/2006/relationships/image" Target="../media/image116.png"/><Relationship Id="rId1" Type="http://schemas.openxmlformats.org/officeDocument/2006/relationships/tags" Target="../tags/tag363.xml"/><Relationship Id="rId6" Type="http://schemas.openxmlformats.org/officeDocument/2006/relationships/tags" Target="../tags/tag368.xml"/><Relationship Id="rId11" Type="http://schemas.openxmlformats.org/officeDocument/2006/relationships/tags" Target="../tags/tag373.xml"/><Relationship Id="rId5" Type="http://schemas.openxmlformats.org/officeDocument/2006/relationships/tags" Target="../tags/tag367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372.xml"/><Relationship Id="rId19" Type="http://schemas.openxmlformats.org/officeDocument/2006/relationships/image" Target="../media/image119.png"/><Relationship Id="rId4" Type="http://schemas.openxmlformats.org/officeDocument/2006/relationships/tags" Target="../tags/tag366.xml"/><Relationship Id="rId9" Type="http://schemas.openxmlformats.org/officeDocument/2006/relationships/tags" Target="../tags/tag371.xml"/><Relationship Id="rId14" Type="http://schemas.openxmlformats.org/officeDocument/2006/relationships/tags" Target="../tags/tag37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84.xml"/><Relationship Id="rId13" Type="http://schemas.openxmlformats.org/officeDocument/2006/relationships/slideLayout" Target="../slideLayouts/slideLayout6.xml"/><Relationship Id="rId18" Type="http://schemas.openxmlformats.org/officeDocument/2006/relationships/image" Target="../media/image124.png"/><Relationship Id="rId3" Type="http://schemas.openxmlformats.org/officeDocument/2006/relationships/tags" Target="../tags/tag379.xml"/><Relationship Id="rId7" Type="http://schemas.openxmlformats.org/officeDocument/2006/relationships/tags" Target="../tags/tag383.xml"/><Relationship Id="rId12" Type="http://schemas.openxmlformats.org/officeDocument/2006/relationships/tags" Target="../tags/tag388.xml"/><Relationship Id="rId17" Type="http://schemas.openxmlformats.org/officeDocument/2006/relationships/image" Target="../media/image123.png"/><Relationship Id="rId2" Type="http://schemas.openxmlformats.org/officeDocument/2006/relationships/tags" Target="../tags/tag378.xml"/><Relationship Id="rId16" Type="http://schemas.openxmlformats.org/officeDocument/2006/relationships/image" Target="../media/image122.png"/><Relationship Id="rId1" Type="http://schemas.openxmlformats.org/officeDocument/2006/relationships/tags" Target="../tags/tag377.xml"/><Relationship Id="rId6" Type="http://schemas.openxmlformats.org/officeDocument/2006/relationships/tags" Target="../tags/tag382.xml"/><Relationship Id="rId11" Type="http://schemas.openxmlformats.org/officeDocument/2006/relationships/tags" Target="../tags/tag387.xml"/><Relationship Id="rId5" Type="http://schemas.openxmlformats.org/officeDocument/2006/relationships/tags" Target="../tags/tag381.xml"/><Relationship Id="rId15" Type="http://schemas.openxmlformats.org/officeDocument/2006/relationships/image" Target="../media/image121.png"/><Relationship Id="rId10" Type="http://schemas.openxmlformats.org/officeDocument/2006/relationships/tags" Target="../tags/tag386.xml"/><Relationship Id="rId4" Type="http://schemas.openxmlformats.org/officeDocument/2006/relationships/tags" Target="../tags/tag380.xml"/><Relationship Id="rId9" Type="http://schemas.openxmlformats.org/officeDocument/2006/relationships/tags" Target="../tags/tag385.xml"/><Relationship Id="rId14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391.xml"/><Relationship Id="rId2" Type="http://schemas.openxmlformats.org/officeDocument/2006/relationships/tags" Target="../tags/tag390.xml"/><Relationship Id="rId1" Type="http://schemas.openxmlformats.org/officeDocument/2006/relationships/tags" Target="../tags/tag389.xml"/><Relationship Id="rId4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94.xml"/><Relationship Id="rId7" Type="http://schemas.openxmlformats.org/officeDocument/2006/relationships/tags" Target="../tags/tag398.xml"/><Relationship Id="rId2" Type="http://schemas.openxmlformats.org/officeDocument/2006/relationships/tags" Target="../tags/tag393.xml"/><Relationship Id="rId1" Type="http://schemas.openxmlformats.org/officeDocument/2006/relationships/tags" Target="../tags/tag392.xml"/><Relationship Id="rId6" Type="http://schemas.openxmlformats.org/officeDocument/2006/relationships/tags" Target="../tags/tag397.xml"/><Relationship Id="rId5" Type="http://schemas.openxmlformats.org/officeDocument/2006/relationships/tags" Target="../tags/tag396.xml"/><Relationship Id="rId4" Type="http://schemas.openxmlformats.org/officeDocument/2006/relationships/tags" Target="../tags/tag39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ags" Target="../tags/tag25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401.xml"/><Relationship Id="rId2" Type="http://schemas.openxmlformats.org/officeDocument/2006/relationships/tags" Target="../tags/tag400.xml"/><Relationship Id="rId1" Type="http://schemas.openxmlformats.org/officeDocument/2006/relationships/tags" Target="../tags/tag399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40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410.xml"/><Relationship Id="rId13" Type="http://schemas.openxmlformats.org/officeDocument/2006/relationships/tags" Target="../tags/tag415.xml"/><Relationship Id="rId18" Type="http://schemas.openxmlformats.org/officeDocument/2006/relationships/tags" Target="../tags/tag420.xml"/><Relationship Id="rId26" Type="http://schemas.openxmlformats.org/officeDocument/2006/relationships/tags" Target="../tags/tag428.xml"/><Relationship Id="rId3" Type="http://schemas.openxmlformats.org/officeDocument/2006/relationships/tags" Target="../tags/tag405.xml"/><Relationship Id="rId21" Type="http://schemas.openxmlformats.org/officeDocument/2006/relationships/tags" Target="../tags/tag423.xml"/><Relationship Id="rId7" Type="http://schemas.openxmlformats.org/officeDocument/2006/relationships/tags" Target="../tags/tag409.xml"/><Relationship Id="rId12" Type="http://schemas.openxmlformats.org/officeDocument/2006/relationships/tags" Target="../tags/tag414.xml"/><Relationship Id="rId17" Type="http://schemas.openxmlformats.org/officeDocument/2006/relationships/tags" Target="../tags/tag419.xml"/><Relationship Id="rId25" Type="http://schemas.openxmlformats.org/officeDocument/2006/relationships/tags" Target="../tags/tag427.xml"/><Relationship Id="rId33" Type="http://schemas.openxmlformats.org/officeDocument/2006/relationships/image" Target="../media/image30.png"/><Relationship Id="rId2" Type="http://schemas.openxmlformats.org/officeDocument/2006/relationships/tags" Target="../tags/tag404.xml"/><Relationship Id="rId16" Type="http://schemas.openxmlformats.org/officeDocument/2006/relationships/tags" Target="../tags/tag418.xml"/><Relationship Id="rId20" Type="http://schemas.openxmlformats.org/officeDocument/2006/relationships/tags" Target="../tags/tag422.xml"/><Relationship Id="rId29" Type="http://schemas.openxmlformats.org/officeDocument/2006/relationships/tags" Target="../tags/tag431.xml"/><Relationship Id="rId1" Type="http://schemas.openxmlformats.org/officeDocument/2006/relationships/tags" Target="../tags/tag403.xml"/><Relationship Id="rId6" Type="http://schemas.openxmlformats.org/officeDocument/2006/relationships/tags" Target="../tags/tag408.xml"/><Relationship Id="rId11" Type="http://schemas.openxmlformats.org/officeDocument/2006/relationships/tags" Target="../tags/tag413.xml"/><Relationship Id="rId24" Type="http://schemas.openxmlformats.org/officeDocument/2006/relationships/tags" Target="../tags/tag426.xml"/><Relationship Id="rId32" Type="http://schemas.openxmlformats.org/officeDocument/2006/relationships/image" Target="../media/image29.png"/><Relationship Id="rId5" Type="http://schemas.openxmlformats.org/officeDocument/2006/relationships/tags" Target="../tags/tag407.xml"/><Relationship Id="rId15" Type="http://schemas.openxmlformats.org/officeDocument/2006/relationships/tags" Target="../tags/tag417.xml"/><Relationship Id="rId23" Type="http://schemas.openxmlformats.org/officeDocument/2006/relationships/tags" Target="../tags/tag425.xml"/><Relationship Id="rId28" Type="http://schemas.openxmlformats.org/officeDocument/2006/relationships/tags" Target="../tags/tag430.xml"/><Relationship Id="rId10" Type="http://schemas.openxmlformats.org/officeDocument/2006/relationships/tags" Target="../tags/tag412.xml"/><Relationship Id="rId19" Type="http://schemas.openxmlformats.org/officeDocument/2006/relationships/tags" Target="../tags/tag421.xml"/><Relationship Id="rId31" Type="http://schemas.openxmlformats.org/officeDocument/2006/relationships/slideLayout" Target="../slideLayouts/slideLayout6.xml"/><Relationship Id="rId4" Type="http://schemas.openxmlformats.org/officeDocument/2006/relationships/tags" Target="../tags/tag406.xml"/><Relationship Id="rId9" Type="http://schemas.openxmlformats.org/officeDocument/2006/relationships/tags" Target="../tags/tag411.xml"/><Relationship Id="rId14" Type="http://schemas.openxmlformats.org/officeDocument/2006/relationships/tags" Target="../tags/tag416.xml"/><Relationship Id="rId22" Type="http://schemas.openxmlformats.org/officeDocument/2006/relationships/tags" Target="../tags/tag424.xml"/><Relationship Id="rId27" Type="http://schemas.openxmlformats.org/officeDocument/2006/relationships/tags" Target="../tags/tag429.xml"/><Relationship Id="rId30" Type="http://schemas.openxmlformats.org/officeDocument/2006/relationships/tags" Target="../tags/tag4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435.xml"/><Relationship Id="rId7" Type="http://schemas.openxmlformats.org/officeDocument/2006/relationships/image" Target="../media/image125.png"/><Relationship Id="rId2" Type="http://schemas.openxmlformats.org/officeDocument/2006/relationships/tags" Target="../tags/tag434.xml"/><Relationship Id="rId1" Type="http://schemas.openxmlformats.org/officeDocument/2006/relationships/tags" Target="../tags/tag43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36.xml"/><Relationship Id="rId4" Type="http://schemas.openxmlformats.org/officeDocument/2006/relationships/video" Target="file:///C:\Users\nherzig\Pictures\Couplage%20avec%20simu\acc_instru.mp4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439.xml"/><Relationship Id="rId2" Type="http://schemas.openxmlformats.org/officeDocument/2006/relationships/tags" Target="../tags/tag438.xml"/><Relationship Id="rId1" Type="http://schemas.openxmlformats.org/officeDocument/2006/relationships/tags" Target="../tags/tag437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image" Target="../media/image17.png"/><Relationship Id="rId3" Type="http://schemas.openxmlformats.org/officeDocument/2006/relationships/tags" Target="../tags/tag30.xml"/><Relationship Id="rId21" Type="http://schemas.openxmlformats.org/officeDocument/2006/relationships/image" Target="../media/image20.jpeg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image" Target="../media/image16.jpeg"/><Relationship Id="rId2" Type="http://schemas.openxmlformats.org/officeDocument/2006/relationships/tags" Target="../tags/tag29.xml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5" Type="http://schemas.openxmlformats.org/officeDocument/2006/relationships/tags" Target="../tags/tag32.xml"/><Relationship Id="rId15" Type="http://schemas.openxmlformats.org/officeDocument/2006/relationships/notesSlide" Target="../notesSlides/notesSlide2.xml"/><Relationship Id="rId10" Type="http://schemas.openxmlformats.org/officeDocument/2006/relationships/tags" Target="../tags/tag37.xml"/><Relationship Id="rId19" Type="http://schemas.openxmlformats.org/officeDocument/2006/relationships/image" Target="../media/image18.jpeg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26" Type="http://schemas.openxmlformats.org/officeDocument/2006/relationships/tags" Target="../tags/tag66.xml"/><Relationship Id="rId3" Type="http://schemas.openxmlformats.org/officeDocument/2006/relationships/tags" Target="../tags/tag43.xml"/><Relationship Id="rId21" Type="http://schemas.openxmlformats.org/officeDocument/2006/relationships/tags" Target="../tags/tag61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5" Type="http://schemas.openxmlformats.org/officeDocument/2006/relationships/tags" Target="../tags/tag65.xml"/><Relationship Id="rId33" Type="http://schemas.openxmlformats.org/officeDocument/2006/relationships/image" Target="../media/image23.jpeg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tags" Target="../tags/tag60.xml"/><Relationship Id="rId29" Type="http://schemas.openxmlformats.org/officeDocument/2006/relationships/notesSlide" Target="../notesSlides/notesSlide3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24" Type="http://schemas.openxmlformats.org/officeDocument/2006/relationships/tags" Target="../tags/tag64.xml"/><Relationship Id="rId32" Type="http://schemas.openxmlformats.org/officeDocument/2006/relationships/image" Target="../media/image22.jpeg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tags" Target="../tags/tag63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31" Type="http://schemas.openxmlformats.org/officeDocument/2006/relationships/image" Target="../media/image8.jpeg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tags" Target="../tags/tag62.xml"/><Relationship Id="rId27" Type="http://schemas.openxmlformats.org/officeDocument/2006/relationships/tags" Target="../tags/tag67.xml"/><Relationship Id="rId30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nherzig\Documents\Pr&#233;sentations\2015-09-29%20IROS%202015\BSIManglais2.mp4" TargetMode="External"/><Relationship Id="rId7" Type="http://schemas.openxmlformats.org/officeDocument/2006/relationships/image" Target="../media/image24.tiff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5.xml"/><Relationship Id="rId4" Type="http://schemas.openxmlformats.org/officeDocument/2006/relationships/tags" Target="../tags/tag7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0"/>
            <p:custDataLst>
              <p:tags r:id="rId1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250825" y="1866975"/>
            <a:ext cx="8785225" cy="1143000"/>
          </a:xfrm>
        </p:spPr>
        <p:txBody>
          <a:bodyPr/>
          <a:lstStyle/>
          <a:p>
            <a:r>
              <a:rPr lang="fr-FR" dirty="0" smtClean="0"/>
              <a:t>De la Conception à la Commande d'une Nouvelle</a:t>
            </a:r>
            <a:br>
              <a:rPr lang="fr-FR" dirty="0" smtClean="0"/>
            </a:br>
            <a:r>
              <a:rPr lang="fr-FR" dirty="0" smtClean="0"/>
              <a:t>Interface </a:t>
            </a:r>
            <a:r>
              <a:rPr lang="fr-FR" dirty="0" err="1" smtClean="0"/>
              <a:t>Haptique</a:t>
            </a:r>
            <a:r>
              <a:rPr lang="fr-FR" dirty="0" smtClean="0"/>
              <a:t> 4 Axes Hybride Pneumatique</a:t>
            </a:r>
            <a:br>
              <a:rPr lang="fr-FR" dirty="0" smtClean="0"/>
            </a:br>
            <a:r>
              <a:rPr lang="fr-FR" dirty="0" smtClean="0"/>
              <a:t>Électrique pour la Simulation d'Accouchement :</a:t>
            </a:r>
            <a:br>
              <a:rPr lang="fr-FR" dirty="0" smtClean="0"/>
            </a:br>
            <a:r>
              <a:rPr lang="fr-FR" dirty="0" smtClean="0"/>
              <a:t>le </a:t>
            </a:r>
            <a:r>
              <a:rPr lang="fr-FR" dirty="0" err="1" smtClean="0"/>
              <a:t>BirthSIM</a:t>
            </a:r>
            <a:endParaRPr lang="fr-FR" sz="1600" b="0" dirty="0" smtClean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885825" y="4059712"/>
          <a:ext cx="7428891" cy="1950720"/>
        </p:xfrm>
        <a:graphic>
          <a:graphicData uri="http://schemas.openxmlformats.org/drawingml/2006/table">
            <a:tbl>
              <a:tblPr/>
              <a:tblGrid>
                <a:gridCol w="2110389"/>
                <a:gridCol w="1528538"/>
                <a:gridCol w="3789964"/>
              </a:tblGrid>
              <a:tr h="24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latin typeface="+mn-lt"/>
                          <a:ea typeface="Calibri"/>
                          <a:cs typeface="Times New Roman"/>
                        </a:rPr>
                        <a:t>Rapporteurs</a:t>
                      </a:r>
                      <a:endParaRPr lang="fr-F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+mn-lt"/>
                          <a:ea typeface="Calibri"/>
                          <a:cs typeface="Arial"/>
                        </a:rPr>
                        <a:t>MOREL, G.</a:t>
                      </a:r>
                      <a:endParaRPr lang="fr-F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+mn-lt"/>
                          <a:ea typeface="Calibri"/>
                          <a:cs typeface="Arial"/>
                        </a:rPr>
                        <a:t>ISIR – Université Pierre-et-Marie-Curie</a:t>
                      </a:r>
                      <a:endParaRPr lang="fr-F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latin typeface="+mn-lt"/>
                          <a:ea typeface="Calibri"/>
                          <a:cs typeface="Arial"/>
                        </a:rPr>
                        <a:t>RENAUD, P.  </a:t>
                      </a: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latin typeface="+mn-lt"/>
                          <a:ea typeface="Calibri"/>
                          <a:cs typeface="Arial"/>
                        </a:rPr>
                        <a:t>ICube - INSA Strasbourg</a:t>
                      </a: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latin typeface="+mn-lt"/>
                          <a:ea typeface="Calibri"/>
                          <a:cs typeface="Times New Roman"/>
                        </a:rPr>
                        <a:t>Examinateurs</a:t>
                      </a:r>
                      <a:endParaRPr lang="fr-F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latin typeface="+mn-lt"/>
                          <a:ea typeface="Calibri"/>
                          <a:cs typeface="Arial"/>
                        </a:rPr>
                        <a:t>BARTHOD, C.</a:t>
                      </a: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latin typeface="+mn-lt"/>
                          <a:ea typeface="Calibri"/>
                          <a:cs typeface="Arial"/>
                        </a:rPr>
                        <a:t>SYMME – Université Savoie Mont-Blanc</a:t>
                      </a: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latin typeface="+mn-lt"/>
                          <a:ea typeface="Calibri"/>
                          <a:cs typeface="Arial"/>
                        </a:rPr>
                        <a:t>DUPUIS, O.</a:t>
                      </a: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+mn-lt"/>
                          <a:ea typeface="Calibri"/>
                          <a:cs typeface="Arial"/>
                        </a:rPr>
                        <a:t>CHU </a:t>
                      </a:r>
                      <a:r>
                        <a:rPr lang="fr-FR" sz="1600" dirty="0">
                          <a:latin typeface="+mn-lt"/>
                          <a:ea typeface="Calibri"/>
                          <a:cs typeface="Arial"/>
                        </a:rPr>
                        <a:t>Lyon </a:t>
                      </a:r>
                      <a:r>
                        <a:rPr lang="fr-FR" sz="1600" dirty="0" smtClean="0">
                          <a:latin typeface="+mn-lt"/>
                          <a:ea typeface="Calibri"/>
                          <a:cs typeface="Arial"/>
                        </a:rPr>
                        <a:t>Sud - Université de Lyon </a:t>
                      </a:r>
                      <a:endParaRPr lang="fr-FR" sz="16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latin typeface="+mn-lt"/>
                          <a:ea typeface="Calibri"/>
                          <a:cs typeface="Arial"/>
                        </a:rPr>
                        <a:t>LOTTIN, J.</a:t>
                      </a: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latin typeface="+mn-lt"/>
                          <a:ea typeface="Calibri"/>
                          <a:cs typeface="Times New Roman"/>
                        </a:rPr>
                        <a:t>SYMME - Polytech Annecy-Chambéry</a:t>
                      </a: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latin typeface="+mn-lt"/>
                          <a:ea typeface="Calibri"/>
                          <a:cs typeface="Arial"/>
                        </a:rPr>
                        <a:t>ZARA, F.</a:t>
                      </a: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latin typeface="+mn-lt"/>
                          <a:ea typeface="Calibri"/>
                          <a:cs typeface="Arial"/>
                        </a:rPr>
                        <a:t>LIRIS – Université Claude Bernard Lyon</a:t>
                      </a: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latin typeface="+mn-lt"/>
                          <a:ea typeface="Calibri"/>
                          <a:cs typeface="Times New Roman"/>
                        </a:rPr>
                        <a:t>Directeur de thèse</a:t>
                      </a:r>
                      <a:endParaRPr lang="fr-F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latin typeface="+mn-lt"/>
                          <a:ea typeface="Calibri"/>
                          <a:cs typeface="Times New Roman"/>
                        </a:rPr>
                        <a:t>REDARCE, T.  </a:t>
                      </a: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latin typeface="+mn-lt"/>
                          <a:ea typeface="Calibri"/>
                          <a:cs typeface="Arial"/>
                        </a:rPr>
                        <a:t>Ampère - INSA Lyon</a:t>
                      </a: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latin typeface="+mn-lt"/>
                          <a:ea typeface="Calibri"/>
                          <a:cs typeface="Times New Roman"/>
                        </a:rPr>
                        <a:t>Co-directeur de thèse</a:t>
                      </a:r>
                      <a:endParaRPr lang="fr-F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+mn-lt"/>
                          <a:ea typeface="Calibri"/>
                          <a:cs typeface="Arial"/>
                        </a:rPr>
                        <a:t>MOREAU, R.  </a:t>
                      </a:r>
                      <a:endParaRPr lang="fr-FR" sz="16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+mn-lt"/>
                          <a:ea typeface="Calibri"/>
                          <a:cs typeface="Arial"/>
                        </a:rPr>
                        <a:t>Ampère - INSA Lyon</a:t>
                      </a:r>
                      <a:endParaRPr lang="fr-F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pied de page 3"/>
          <p:cNvSpPr>
            <a:spLocks noGrp="1"/>
          </p:cNvSpPr>
          <p:nvPr>
            <p:ph type="ftr" sz="quarter" idx="10"/>
            <p:custDataLst>
              <p:tags r:id="rId1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10" name="Rectangle 9"/>
          <p:cNvSpPr/>
          <p:nvPr>
            <p:custDataLst>
              <p:tags r:id="rId2"/>
            </p:custDataLst>
          </p:nvPr>
        </p:nvSpPr>
        <p:spPr bwMode="auto">
          <a:xfrm>
            <a:off x="2028825" y="2409145"/>
            <a:ext cx="2857500" cy="220027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>
            <p:custDataLst>
              <p:tags r:id="rId3"/>
            </p:custDataLst>
          </p:nvPr>
        </p:nvSpPr>
        <p:spPr bwMode="auto">
          <a:xfrm>
            <a:off x="5991225" y="2409145"/>
            <a:ext cx="2857500" cy="221932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4" name="Connecteur droit avec flèche 13"/>
          <p:cNvCxnSpPr/>
          <p:nvPr>
            <p:custDataLst>
              <p:tags r:id="rId4"/>
            </p:custDataLst>
          </p:nvPr>
        </p:nvCxnSpPr>
        <p:spPr bwMode="auto">
          <a:xfrm>
            <a:off x="1222375" y="3547382"/>
            <a:ext cx="822325" cy="0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" name="Connecteur droit avec flèche 15"/>
          <p:cNvCxnSpPr/>
          <p:nvPr>
            <p:custDataLst>
              <p:tags r:id="rId5"/>
            </p:custDataLst>
          </p:nvPr>
        </p:nvCxnSpPr>
        <p:spPr bwMode="auto">
          <a:xfrm flipH="1">
            <a:off x="1196975" y="4191907"/>
            <a:ext cx="822325" cy="0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8" name="Connecteur droit avec flèche 17"/>
          <p:cNvCxnSpPr/>
          <p:nvPr>
            <p:custDataLst>
              <p:tags r:id="rId6"/>
            </p:custDataLst>
          </p:nvPr>
        </p:nvCxnSpPr>
        <p:spPr bwMode="auto">
          <a:xfrm>
            <a:off x="4908550" y="3547382"/>
            <a:ext cx="1079500" cy="0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22" name="Connecteur droit avec flèche 21"/>
          <p:cNvCxnSpPr/>
          <p:nvPr>
            <p:custDataLst>
              <p:tags r:id="rId7"/>
            </p:custDataLst>
          </p:nvPr>
        </p:nvCxnSpPr>
        <p:spPr bwMode="auto">
          <a:xfrm flipH="1">
            <a:off x="4867275" y="4191907"/>
            <a:ext cx="1114425" cy="0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61445" name="Picture 5" descr="Afficher l'image d'origine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2878265" y="3052084"/>
            <a:ext cx="1168146" cy="1385886"/>
          </a:xfrm>
          <a:prstGeom prst="rect">
            <a:avLst/>
          </a:prstGeom>
          <a:noFill/>
        </p:spPr>
      </p:pic>
      <p:sp>
        <p:nvSpPr>
          <p:cNvPr id="23" name="ZoneTexte 22"/>
          <p:cNvSpPr txBox="1"/>
          <p:nvPr>
            <p:custDataLst>
              <p:tags r:id="rId9"/>
            </p:custDataLst>
          </p:nvPr>
        </p:nvSpPr>
        <p:spPr>
          <a:xfrm>
            <a:off x="2047874" y="2405829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n-lt"/>
              </a:rPr>
              <a:t>Interface </a:t>
            </a:r>
            <a:r>
              <a:rPr lang="fr-FR" sz="1600" dirty="0" err="1" smtClean="0">
                <a:latin typeface="+mn-lt"/>
              </a:rPr>
              <a:t>haptique</a:t>
            </a:r>
            <a:r>
              <a:rPr lang="fr-FR" sz="1600" dirty="0" smtClean="0">
                <a:latin typeface="+mn-lt"/>
              </a:rPr>
              <a:t> </a:t>
            </a:r>
          </a:p>
          <a:p>
            <a:pPr algn="ctr"/>
            <a:r>
              <a:rPr lang="fr-FR" sz="1600" dirty="0" smtClean="0">
                <a:latin typeface="+mn-lt"/>
              </a:rPr>
              <a:t>Classique</a:t>
            </a:r>
            <a:endParaRPr lang="fr-FR" sz="1600" dirty="0">
              <a:latin typeface="+mn-lt"/>
            </a:endParaRPr>
          </a:p>
        </p:txBody>
      </p:sp>
      <p:sp>
        <p:nvSpPr>
          <p:cNvPr id="24" name="ZoneTexte 23"/>
          <p:cNvSpPr txBox="1"/>
          <p:nvPr>
            <p:custDataLst>
              <p:tags r:id="rId10"/>
            </p:custDataLst>
          </p:nvPr>
        </p:nvSpPr>
        <p:spPr>
          <a:xfrm>
            <a:off x="5981701" y="2418671"/>
            <a:ext cx="2867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n-lt"/>
              </a:rPr>
              <a:t>Simulation</a:t>
            </a:r>
            <a:endParaRPr lang="fr-FR" sz="1600" dirty="0">
              <a:latin typeface="+mn-lt"/>
            </a:endParaRPr>
          </a:p>
        </p:txBody>
      </p:sp>
      <p:pic>
        <p:nvPicPr>
          <p:cNvPr id="61449" name="Picture 9" descr="Afficher l'image d'origine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7223125" y="3056845"/>
            <a:ext cx="1358900" cy="1293803"/>
          </a:xfrm>
          <a:prstGeom prst="rect">
            <a:avLst/>
          </a:prstGeom>
          <a:noFill/>
        </p:spPr>
      </p:pic>
      <p:sp>
        <p:nvSpPr>
          <p:cNvPr id="19" name="ZoneTexte 18"/>
          <p:cNvSpPr txBox="1"/>
          <p:nvPr>
            <p:custDataLst>
              <p:tags r:id="rId12"/>
            </p:custDataLst>
          </p:nvPr>
        </p:nvSpPr>
        <p:spPr>
          <a:xfrm>
            <a:off x="1038225" y="3133046"/>
            <a:ext cx="1076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n-lt"/>
              </a:rPr>
              <a:t>Position</a:t>
            </a:r>
            <a:endParaRPr lang="fr-FR" sz="1600" dirty="0">
              <a:latin typeface="+mn-lt"/>
            </a:endParaRPr>
          </a:p>
        </p:txBody>
      </p:sp>
      <p:sp>
        <p:nvSpPr>
          <p:cNvPr id="20" name="ZoneTexte 19"/>
          <p:cNvSpPr txBox="1"/>
          <p:nvPr>
            <p:custDataLst>
              <p:tags r:id="rId13"/>
            </p:custDataLst>
          </p:nvPr>
        </p:nvSpPr>
        <p:spPr>
          <a:xfrm>
            <a:off x="1038225" y="4190321"/>
            <a:ext cx="1076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n-lt"/>
              </a:rPr>
              <a:t>Effort</a:t>
            </a:r>
            <a:endParaRPr lang="fr-FR" sz="1600" dirty="0">
              <a:latin typeface="+mn-lt"/>
            </a:endParaRPr>
          </a:p>
        </p:txBody>
      </p:sp>
      <p:sp>
        <p:nvSpPr>
          <p:cNvPr id="60" name="ZoneTexte 59"/>
          <p:cNvSpPr txBox="1"/>
          <p:nvPr>
            <p:custDataLst>
              <p:tags r:id="rId14"/>
            </p:custDataLst>
          </p:nvPr>
        </p:nvSpPr>
        <p:spPr>
          <a:xfrm>
            <a:off x="4901565" y="3133046"/>
            <a:ext cx="1076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n-lt"/>
              </a:rPr>
              <a:t>Position</a:t>
            </a:r>
            <a:endParaRPr lang="fr-FR" sz="1600" dirty="0">
              <a:latin typeface="+mn-lt"/>
            </a:endParaRPr>
          </a:p>
        </p:txBody>
      </p:sp>
      <p:sp>
        <p:nvSpPr>
          <p:cNvPr id="61" name="ZoneTexte 60"/>
          <p:cNvSpPr txBox="1"/>
          <p:nvPr>
            <p:custDataLst>
              <p:tags r:id="rId15"/>
            </p:custDataLst>
          </p:nvPr>
        </p:nvSpPr>
        <p:spPr>
          <a:xfrm>
            <a:off x="4901565" y="4190321"/>
            <a:ext cx="1076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n-lt"/>
              </a:rPr>
              <a:t>Effort</a:t>
            </a:r>
            <a:endParaRPr lang="fr-FR" sz="1600" dirty="0">
              <a:latin typeface="+mn-lt"/>
            </a:endParaRPr>
          </a:p>
        </p:txBody>
      </p:sp>
      <p:grpSp>
        <p:nvGrpSpPr>
          <p:cNvPr id="65" name="Groupe 64"/>
          <p:cNvGrpSpPr/>
          <p:nvPr>
            <p:custDataLst>
              <p:tags r:id="rId16"/>
            </p:custDataLst>
          </p:nvPr>
        </p:nvGrpSpPr>
        <p:grpSpPr>
          <a:xfrm>
            <a:off x="2047875" y="2516778"/>
            <a:ext cx="596265" cy="477203"/>
            <a:chOff x="2085975" y="2888933"/>
            <a:chExt cx="596265" cy="477203"/>
          </a:xfrm>
        </p:grpSpPr>
        <p:sp>
          <p:nvSpPr>
            <p:cNvPr id="63" name="Flèche en arc 62"/>
            <p:cNvSpPr/>
            <p:nvPr/>
          </p:nvSpPr>
          <p:spPr bwMode="auto">
            <a:xfrm rot="8699347">
              <a:off x="2151697" y="2888933"/>
              <a:ext cx="477203" cy="477203"/>
            </a:xfrm>
            <a:prstGeom prst="circularArrow">
              <a:avLst>
                <a:gd name="adj1" fmla="val 0"/>
                <a:gd name="adj2" fmla="val 1142319"/>
                <a:gd name="adj3" fmla="val 6192850"/>
                <a:gd name="adj4" fmla="val 10800000"/>
                <a:gd name="adj5" fmla="val 5834"/>
              </a:avLst>
            </a:prstGeom>
            <a:solidFill>
              <a:srgbClr val="0000FF"/>
            </a:solidFill>
            <a:ln w="76200" cap="sq" cmpd="sng" algn="ctr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2085975" y="2992756"/>
              <a:ext cx="59626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smtClean="0">
                  <a:solidFill>
                    <a:srgbClr val="0000FF"/>
                  </a:solidFill>
                  <a:latin typeface="+mn-lt"/>
                </a:rPr>
                <a:t>1 kHz</a:t>
              </a:r>
              <a:endParaRPr lang="fr-FR" sz="1050" dirty="0">
                <a:solidFill>
                  <a:srgbClr val="0000FF"/>
                </a:solidFill>
                <a:latin typeface="+mn-lt"/>
              </a:endParaRPr>
            </a:p>
          </p:txBody>
        </p:sp>
      </p:grpSp>
      <p:grpSp>
        <p:nvGrpSpPr>
          <p:cNvPr id="66" name="Groupe 65"/>
          <p:cNvGrpSpPr/>
          <p:nvPr>
            <p:custDataLst>
              <p:tags r:id="rId17"/>
            </p:custDataLst>
          </p:nvPr>
        </p:nvGrpSpPr>
        <p:grpSpPr>
          <a:xfrm>
            <a:off x="6094095" y="2516778"/>
            <a:ext cx="596265" cy="477203"/>
            <a:chOff x="2085975" y="2888933"/>
            <a:chExt cx="596265" cy="477203"/>
          </a:xfrm>
        </p:grpSpPr>
        <p:sp>
          <p:nvSpPr>
            <p:cNvPr id="67" name="Flèche en arc 66"/>
            <p:cNvSpPr/>
            <p:nvPr/>
          </p:nvSpPr>
          <p:spPr bwMode="auto">
            <a:xfrm rot="8699347">
              <a:off x="2151697" y="2888933"/>
              <a:ext cx="477203" cy="477203"/>
            </a:xfrm>
            <a:prstGeom prst="circularArrow">
              <a:avLst>
                <a:gd name="adj1" fmla="val 0"/>
                <a:gd name="adj2" fmla="val 1142319"/>
                <a:gd name="adj3" fmla="val 6192850"/>
                <a:gd name="adj4" fmla="val 10800000"/>
                <a:gd name="adj5" fmla="val 5834"/>
              </a:avLst>
            </a:prstGeom>
            <a:solidFill>
              <a:srgbClr val="0000FF"/>
            </a:solidFill>
            <a:ln w="76200" cap="sq" cmpd="sng" algn="ctr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2085975" y="2992756"/>
              <a:ext cx="59626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smtClean="0">
                  <a:solidFill>
                    <a:srgbClr val="0000FF"/>
                  </a:solidFill>
                  <a:latin typeface="+mn-lt"/>
                </a:rPr>
                <a:t>10 Hz</a:t>
              </a:r>
              <a:endParaRPr lang="fr-FR" sz="1050" dirty="0">
                <a:solidFill>
                  <a:srgbClr val="0000FF"/>
                </a:solidFill>
                <a:latin typeface="+mn-lt"/>
              </a:endParaRPr>
            </a:p>
          </p:txBody>
        </p:sp>
      </p:grpSp>
      <p:grpSp>
        <p:nvGrpSpPr>
          <p:cNvPr id="71" name="Groupe 70"/>
          <p:cNvGrpSpPr/>
          <p:nvPr>
            <p:custDataLst>
              <p:tags r:id="rId18"/>
            </p:custDataLst>
          </p:nvPr>
        </p:nvGrpSpPr>
        <p:grpSpPr>
          <a:xfrm>
            <a:off x="366714" y="2256745"/>
            <a:ext cx="710984" cy="2476500"/>
            <a:chOff x="366714" y="2628900"/>
            <a:chExt cx="710984" cy="2476500"/>
          </a:xfrm>
        </p:grpSpPr>
        <p:pic>
          <p:nvPicPr>
            <p:cNvPr id="61441" name="Picture 1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366714" y="2628900"/>
              <a:ext cx="674048" cy="247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" name="Rectangle 68"/>
            <p:cNvSpPr/>
            <p:nvPr/>
          </p:nvSpPr>
          <p:spPr bwMode="auto">
            <a:xfrm>
              <a:off x="1014341" y="3228535"/>
              <a:ext cx="48117" cy="151569"/>
            </a:xfrm>
            <a:prstGeom prst="rect">
              <a:avLst/>
            </a:prstGeom>
            <a:solidFill>
              <a:schemeClr val="bg1"/>
            </a:solidFill>
            <a:ln w="12700" cap="sq" cmpd="sng" algn="ctr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1029581" y="4302955"/>
              <a:ext cx="48117" cy="151569"/>
            </a:xfrm>
            <a:prstGeom prst="rect">
              <a:avLst/>
            </a:prstGeom>
            <a:solidFill>
              <a:schemeClr val="bg1"/>
            </a:solidFill>
            <a:ln w="12700" cap="sq" cmpd="sng" algn="ctr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2147889" y="3042558"/>
            <a:ext cx="1737628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ZoneTexte 73"/>
          <p:cNvSpPr txBox="1"/>
          <p:nvPr>
            <p:custDataLst>
              <p:tags r:id="rId20"/>
            </p:custDataLst>
          </p:nvPr>
        </p:nvSpPr>
        <p:spPr>
          <a:xfrm>
            <a:off x="2047874" y="2405829"/>
            <a:ext cx="2828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latin typeface="+mn-lt"/>
              </a:rPr>
              <a:t>BirthSIM</a:t>
            </a:r>
            <a:endParaRPr lang="fr-FR" sz="1600" dirty="0">
              <a:latin typeface="+mn-lt"/>
            </a:endParaRPr>
          </a:p>
        </p:txBody>
      </p:sp>
      <p:pic>
        <p:nvPicPr>
          <p:cNvPr id="75" name="Picture 2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3" cstate="print"/>
          <a:srcRect l="6188" t="6728" r="4324" b="1637"/>
          <a:stretch>
            <a:fillRect/>
          </a:stretch>
        </p:blipFill>
        <p:spPr bwMode="auto">
          <a:xfrm>
            <a:off x="7078062" y="3117856"/>
            <a:ext cx="1712009" cy="128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9" name="Groupe 78"/>
          <p:cNvGrpSpPr/>
          <p:nvPr>
            <p:custDataLst>
              <p:tags r:id="rId22"/>
            </p:custDataLst>
          </p:nvPr>
        </p:nvGrpSpPr>
        <p:grpSpPr>
          <a:xfrm>
            <a:off x="6010274" y="3177495"/>
            <a:ext cx="923925" cy="1181100"/>
            <a:chOff x="6010274" y="3549650"/>
            <a:chExt cx="923925" cy="1181100"/>
          </a:xfrm>
        </p:grpSpPr>
        <p:sp>
          <p:nvSpPr>
            <p:cNvPr id="26" name="Rectangle 25"/>
            <p:cNvSpPr/>
            <p:nvPr/>
          </p:nvSpPr>
          <p:spPr bwMode="auto">
            <a:xfrm>
              <a:off x="6010274" y="3549650"/>
              <a:ext cx="923925" cy="1181100"/>
            </a:xfrm>
            <a:prstGeom prst="rect">
              <a:avLst/>
            </a:prstGeom>
            <a:ln>
              <a:solidFill>
                <a:srgbClr val="FF0000"/>
              </a:solidFill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mtClean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405087" y="4032568"/>
              <a:ext cx="45719" cy="162401"/>
            </a:xfrm>
            <a:prstGeom prst="rect">
              <a:avLst/>
            </a:prstGeom>
            <a:noFill/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30" name="Groupe 29"/>
            <p:cNvGrpSpPr/>
            <p:nvPr/>
          </p:nvGrpSpPr>
          <p:grpSpPr>
            <a:xfrm>
              <a:off x="6257449" y="4025424"/>
              <a:ext cx="420949" cy="175260"/>
              <a:chOff x="2506980" y="5326380"/>
              <a:chExt cx="420949" cy="175260"/>
            </a:xfrm>
          </p:grpSpPr>
          <p:sp>
            <p:nvSpPr>
              <p:cNvPr id="25" name="Rectangle 24"/>
              <p:cNvSpPr/>
              <p:nvPr/>
            </p:nvSpPr>
            <p:spPr bwMode="auto">
              <a:xfrm>
                <a:off x="2506980" y="5326380"/>
                <a:ext cx="373380" cy="175260"/>
              </a:xfrm>
              <a:prstGeom prst="rect">
                <a:avLst/>
              </a:prstGeom>
              <a:noFill/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2879812" y="5337211"/>
                <a:ext cx="48117" cy="151569"/>
              </a:xfrm>
              <a:prstGeom prst="rect">
                <a:avLst/>
              </a:prstGeom>
              <a:solidFill>
                <a:schemeClr val="bg1"/>
              </a:solidFill>
              <a:ln w="12700" cap="sq" cmpd="sng" algn="ctr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cxnSp>
          <p:nvCxnSpPr>
            <p:cNvPr id="32" name="Connecteur droit 31"/>
            <p:cNvCxnSpPr/>
            <p:nvPr/>
          </p:nvCxnSpPr>
          <p:spPr bwMode="auto">
            <a:xfrm>
              <a:off x="6460332" y="4109245"/>
              <a:ext cx="465856" cy="0"/>
            </a:xfrm>
            <a:prstGeom prst="line">
              <a:avLst/>
            </a:prstGeom>
            <a:noFill/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3" name="Connecteur droit 32"/>
            <p:cNvCxnSpPr/>
            <p:nvPr/>
          </p:nvCxnSpPr>
          <p:spPr bwMode="auto">
            <a:xfrm>
              <a:off x="6026088" y="4111626"/>
              <a:ext cx="229456" cy="0"/>
            </a:xfrm>
            <a:prstGeom prst="line">
              <a:avLst/>
            </a:prstGeom>
            <a:noFill/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5" name="Connecteur droit 34"/>
            <p:cNvCxnSpPr/>
            <p:nvPr/>
          </p:nvCxnSpPr>
          <p:spPr bwMode="auto">
            <a:xfrm>
              <a:off x="6026088" y="4464051"/>
              <a:ext cx="155637" cy="0"/>
            </a:xfrm>
            <a:prstGeom prst="line">
              <a:avLst/>
            </a:prstGeom>
            <a:noFill/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7" name="Connecteur droit 36"/>
            <p:cNvCxnSpPr/>
            <p:nvPr/>
          </p:nvCxnSpPr>
          <p:spPr bwMode="auto">
            <a:xfrm>
              <a:off x="6729413" y="4468814"/>
              <a:ext cx="192881" cy="0"/>
            </a:xfrm>
            <a:prstGeom prst="line">
              <a:avLst/>
            </a:prstGeom>
            <a:noFill/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8" name="Connecteur droit 37"/>
            <p:cNvCxnSpPr/>
            <p:nvPr/>
          </p:nvCxnSpPr>
          <p:spPr bwMode="auto">
            <a:xfrm flipV="1">
              <a:off x="6188869" y="4406900"/>
              <a:ext cx="30956" cy="54770"/>
            </a:xfrm>
            <a:prstGeom prst="line">
              <a:avLst/>
            </a:prstGeom>
            <a:noFill/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9" name="Connecteur droit 38"/>
            <p:cNvCxnSpPr/>
            <p:nvPr/>
          </p:nvCxnSpPr>
          <p:spPr bwMode="auto">
            <a:xfrm>
              <a:off x="6222207" y="4409283"/>
              <a:ext cx="57150" cy="109536"/>
            </a:xfrm>
            <a:prstGeom prst="line">
              <a:avLst/>
            </a:prstGeom>
            <a:noFill/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5" name="Connecteur droit 44"/>
            <p:cNvCxnSpPr/>
            <p:nvPr/>
          </p:nvCxnSpPr>
          <p:spPr bwMode="auto">
            <a:xfrm flipV="1">
              <a:off x="6281738" y="4409283"/>
              <a:ext cx="57150" cy="109536"/>
            </a:xfrm>
            <a:prstGeom prst="line">
              <a:avLst/>
            </a:prstGeom>
            <a:noFill/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6" name="Connecteur droit 45"/>
            <p:cNvCxnSpPr/>
            <p:nvPr/>
          </p:nvCxnSpPr>
          <p:spPr bwMode="auto">
            <a:xfrm>
              <a:off x="6336507" y="4414046"/>
              <a:ext cx="57150" cy="109536"/>
            </a:xfrm>
            <a:prstGeom prst="line">
              <a:avLst/>
            </a:prstGeom>
            <a:noFill/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7" name="Connecteur droit 46"/>
            <p:cNvCxnSpPr/>
            <p:nvPr/>
          </p:nvCxnSpPr>
          <p:spPr bwMode="auto">
            <a:xfrm flipV="1">
              <a:off x="6396038" y="4414046"/>
              <a:ext cx="57150" cy="109536"/>
            </a:xfrm>
            <a:prstGeom prst="line">
              <a:avLst/>
            </a:prstGeom>
            <a:noFill/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8" name="Connecteur droit 47"/>
            <p:cNvCxnSpPr/>
            <p:nvPr/>
          </p:nvCxnSpPr>
          <p:spPr bwMode="auto">
            <a:xfrm>
              <a:off x="6455570" y="4414046"/>
              <a:ext cx="57150" cy="109536"/>
            </a:xfrm>
            <a:prstGeom prst="line">
              <a:avLst/>
            </a:prstGeom>
            <a:noFill/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9" name="Connecteur droit 48"/>
            <p:cNvCxnSpPr/>
            <p:nvPr/>
          </p:nvCxnSpPr>
          <p:spPr bwMode="auto">
            <a:xfrm flipV="1">
              <a:off x="6515101" y="4414046"/>
              <a:ext cx="57150" cy="109536"/>
            </a:xfrm>
            <a:prstGeom prst="line">
              <a:avLst/>
            </a:prstGeom>
            <a:noFill/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0" name="Connecteur droit 49"/>
            <p:cNvCxnSpPr/>
            <p:nvPr/>
          </p:nvCxnSpPr>
          <p:spPr bwMode="auto">
            <a:xfrm>
              <a:off x="6572252" y="4411665"/>
              <a:ext cx="57150" cy="109536"/>
            </a:xfrm>
            <a:prstGeom prst="line">
              <a:avLst/>
            </a:prstGeom>
            <a:noFill/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1" name="Connecteur droit 50"/>
            <p:cNvCxnSpPr/>
            <p:nvPr/>
          </p:nvCxnSpPr>
          <p:spPr bwMode="auto">
            <a:xfrm flipV="1">
              <a:off x="6631783" y="4411665"/>
              <a:ext cx="57150" cy="109536"/>
            </a:xfrm>
            <a:prstGeom prst="line">
              <a:avLst/>
            </a:prstGeom>
            <a:noFill/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2" name="Connecteur droit 51"/>
            <p:cNvCxnSpPr/>
            <p:nvPr/>
          </p:nvCxnSpPr>
          <p:spPr bwMode="auto">
            <a:xfrm>
              <a:off x="6691313" y="4411662"/>
              <a:ext cx="30956" cy="54770"/>
            </a:xfrm>
            <a:prstGeom prst="line">
              <a:avLst/>
            </a:prstGeom>
            <a:noFill/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76" name="ZoneTexte 75"/>
          <p:cNvSpPr txBox="1"/>
          <p:nvPr>
            <p:custDataLst>
              <p:tags r:id="rId23"/>
            </p:custDataLst>
          </p:nvPr>
        </p:nvSpPr>
        <p:spPr>
          <a:xfrm>
            <a:off x="3970020" y="3190831"/>
            <a:ext cx="90678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 smtClean="0">
                <a:solidFill>
                  <a:srgbClr val="FF0000"/>
                </a:solidFill>
                <a:latin typeface="+mn-lt"/>
              </a:rPr>
              <a:t>Contrôleur</a:t>
            </a:r>
            <a:endParaRPr lang="fr-FR" sz="9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ZoneTexte 20"/>
          <p:cNvSpPr txBox="1"/>
          <p:nvPr>
            <p:custDataLst>
              <p:tags r:id="rId24"/>
            </p:custDataLst>
          </p:nvPr>
        </p:nvSpPr>
        <p:spPr>
          <a:xfrm>
            <a:off x="6019800" y="3190831"/>
            <a:ext cx="90678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900" dirty="0" smtClean="0">
                <a:solidFill>
                  <a:srgbClr val="FF0000"/>
                </a:solidFill>
                <a:latin typeface="+mn-lt"/>
              </a:rPr>
              <a:t>Accouplement virtuel</a:t>
            </a:r>
            <a:endParaRPr lang="fr-FR" sz="9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Picture 3" descr="Afficher l'image d'origine"/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4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44"/>
          <a:stretch>
            <a:fillRect/>
          </a:stretch>
        </p:blipFill>
        <p:spPr bwMode="auto">
          <a:xfrm>
            <a:off x="137161" y="2641555"/>
            <a:ext cx="1151966" cy="1809750"/>
          </a:xfrm>
          <a:prstGeom prst="rect">
            <a:avLst/>
          </a:prstGeom>
          <a:noFill/>
        </p:spPr>
      </p:pic>
      <p:sp>
        <p:nvSpPr>
          <p:cNvPr id="80" name="Espace réservé du contenu 1"/>
          <p:cNvSpPr txBox="1">
            <a:spLocks/>
          </p:cNvSpPr>
          <p:nvPr>
            <p:custDataLst>
              <p:tags r:id="rId26"/>
            </p:custDataLst>
          </p:nvPr>
        </p:nvSpPr>
        <p:spPr bwMode="auto">
          <a:xfrm>
            <a:off x="257493" y="1394314"/>
            <a:ext cx="8534815" cy="50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tx1"/>
              </a:buClr>
              <a:defRPr/>
            </a:pPr>
            <a:r>
              <a:rPr kumimoji="1" lang="fr-FR" kern="0" dirty="0" smtClean="0">
                <a:latin typeface="+mn-lt"/>
              </a:rPr>
              <a:t>Architecture de couplage classique</a:t>
            </a:r>
          </a:p>
        </p:txBody>
      </p:sp>
      <p:sp>
        <p:nvSpPr>
          <p:cNvPr id="81" name="Espace réservé du contenu 1"/>
          <p:cNvSpPr txBox="1">
            <a:spLocks/>
          </p:cNvSpPr>
          <p:nvPr>
            <p:custDataLst>
              <p:tags r:id="rId27"/>
            </p:custDataLst>
          </p:nvPr>
        </p:nvSpPr>
        <p:spPr bwMode="auto">
          <a:xfrm>
            <a:off x="257493" y="1394314"/>
            <a:ext cx="8534815" cy="50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tx1"/>
              </a:buClr>
              <a:defRPr/>
            </a:pPr>
            <a:r>
              <a:rPr kumimoji="1" lang="fr-FR" kern="0" dirty="0" smtClean="0">
                <a:latin typeface="+mn-lt"/>
              </a:rPr>
              <a:t>Architecture de couplage du SAGA</a:t>
            </a:r>
          </a:p>
          <a:p>
            <a:pPr marL="342900" lvl="0" indent="-342900" algn="ctr">
              <a:spcBef>
                <a:spcPct val="20000"/>
              </a:spcBef>
              <a:buClr>
                <a:schemeClr val="tx1"/>
              </a:buClr>
              <a:defRPr/>
            </a:pPr>
            <a:r>
              <a:rPr kumimoji="1" lang="fr-FR" kern="0" dirty="0" smtClean="0">
                <a:latin typeface="+mn-lt"/>
              </a:rPr>
              <a:t>2 originalités</a:t>
            </a:r>
          </a:p>
        </p:txBody>
      </p:sp>
      <p:sp>
        <p:nvSpPr>
          <p:cNvPr id="58" name="ZoneTexte 57"/>
          <p:cNvSpPr txBox="1"/>
          <p:nvPr>
            <p:custDataLst>
              <p:tags r:id="rId28"/>
            </p:custDataLst>
          </p:nvPr>
        </p:nvSpPr>
        <p:spPr>
          <a:xfrm>
            <a:off x="2026609" y="4628033"/>
            <a:ext cx="2828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n-lt"/>
              </a:rPr>
              <a:t>Ampère</a:t>
            </a:r>
            <a:endParaRPr lang="fr-FR" sz="1600" dirty="0">
              <a:latin typeface="+mn-lt"/>
            </a:endParaRPr>
          </a:p>
        </p:txBody>
      </p:sp>
      <p:sp>
        <p:nvSpPr>
          <p:cNvPr id="62" name="ZoneTexte 61"/>
          <p:cNvSpPr txBox="1"/>
          <p:nvPr>
            <p:custDataLst>
              <p:tags r:id="rId29"/>
            </p:custDataLst>
          </p:nvPr>
        </p:nvSpPr>
        <p:spPr>
          <a:xfrm>
            <a:off x="6003186" y="4628033"/>
            <a:ext cx="2828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n-lt"/>
              </a:rPr>
              <a:t>LIRIS,TIMC, CAOR</a:t>
            </a:r>
            <a:endParaRPr lang="fr-FR" sz="1600" dirty="0">
              <a:latin typeface="+mn-lt"/>
            </a:endParaRPr>
          </a:p>
        </p:txBody>
      </p:sp>
      <p:sp>
        <p:nvSpPr>
          <p:cNvPr id="77" name="Titre 7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1042988" y="0"/>
            <a:ext cx="7921625" cy="692150"/>
          </a:xfrm>
        </p:spPr>
        <p:txBody>
          <a:bodyPr/>
          <a:lstStyle/>
          <a:p>
            <a:r>
              <a:rPr lang="en-US" sz="3200" dirty="0" smtClean="0"/>
              <a:t>Validations avec les </a:t>
            </a:r>
            <a:r>
              <a:rPr lang="en-US" sz="3200" dirty="0" err="1" smtClean="0"/>
              <a:t>praticiens</a:t>
            </a:r>
            <a:endParaRPr lang="fr-FR" sz="3200" dirty="0"/>
          </a:p>
        </p:txBody>
      </p:sp>
      <p:sp>
        <p:nvSpPr>
          <p:cNvPr id="78" name="Espace réservé du contenu 1"/>
          <p:cNvSpPr>
            <a:spLocks noGrp="1"/>
          </p:cNvSpPr>
          <p:nvPr>
            <p:ph idx="1"/>
            <p:custDataLst>
              <p:tags r:id="rId31"/>
            </p:custDataLst>
          </p:nvPr>
        </p:nvSpPr>
        <p:spPr>
          <a:xfrm>
            <a:off x="74613" y="908051"/>
            <a:ext cx="8890000" cy="517338"/>
          </a:xfrm>
        </p:spPr>
        <p:txBody>
          <a:bodyPr/>
          <a:lstStyle/>
          <a:p>
            <a:r>
              <a:rPr lang="en-US" sz="2400" dirty="0" err="1" smtClean="0">
                <a:latin typeface="+mj-lt"/>
              </a:rPr>
              <a:t>Couplage</a:t>
            </a:r>
            <a:r>
              <a:rPr lang="en-US" sz="2400" dirty="0" smtClean="0">
                <a:latin typeface="+mj-lt"/>
              </a:rPr>
              <a:t> entre interface </a:t>
            </a:r>
            <a:r>
              <a:rPr lang="en-US" sz="2400" dirty="0" err="1" smtClean="0">
                <a:latin typeface="+mj-lt"/>
              </a:rPr>
              <a:t>haptique</a:t>
            </a:r>
            <a:r>
              <a:rPr lang="en-US" sz="2400" dirty="0" smtClean="0">
                <a:latin typeface="+mj-lt"/>
              </a:rPr>
              <a:t> et simulation </a:t>
            </a:r>
            <a:r>
              <a:rPr lang="en-US" sz="2400" dirty="0" err="1" smtClean="0">
                <a:latin typeface="+mj-lt"/>
              </a:rPr>
              <a:t>numérique</a:t>
            </a:r>
            <a:endParaRPr lang="en-US" sz="2400" dirty="0" smtClean="0">
              <a:latin typeface="+mj-lt"/>
            </a:endParaRPr>
          </a:p>
          <a:p>
            <a:pPr>
              <a:buNone/>
            </a:pPr>
            <a:endParaRPr lang="en-US" sz="2400" dirty="0" smtClean="0">
              <a:latin typeface="+mj-lt"/>
            </a:endParaRPr>
          </a:p>
          <a:p>
            <a:pPr>
              <a:buNone/>
            </a:pPr>
            <a:endParaRPr lang="en-US" sz="2400" dirty="0" smtClean="0">
              <a:latin typeface="+mj-lt"/>
            </a:endParaRPr>
          </a:p>
        </p:txBody>
      </p:sp>
      <p:pic>
        <p:nvPicPr>
          <p:cNvPr id="72" name="acc-euto_accé.mp4">
            <a:hlinkClick r:id="" action="ppaction://media"/>
          </p:cNvPr>
          <p:cNvPicPr>
            <a:picLocks noRot="1" noChangeAspect="1"/>
          </p:cNvPicPr>
          <p:nvPr>
            <a:videoFile r:link="rId32"/>
            <p:custDataLst>
              <p:tags r:id="rId33"/>
            </p:custDataLst>
          </p:nvPr>
        </p:nvPicPr>
        <p:blipFill>
          <a:blip r:embed="rId45" cstate="print"/>
          <a:stretch>
            <a:fillRect/>
          </a:stretch>
        </p:blipFill>
        <p:spPr>
          <a:xfrm>
            <a:off x="4933950" y="5191190"/>
            <a:ext cx="1495425" cy="1045239"/>
          </a:xfrm>
          <a:prstGeom prst="rect">
            <a:avLst/>
          </a:prstGeom>
        </p:spPr>
      </p:pic>
      <p:cxnSp>
        <p:nvCxnSpPr>
          <p:cNvPr id="84" name="Connecteur droit avec flèche 83"/>
          <p:cNvCxnSpPr/>
          <p:nvPr>
            <p:custDataLst>
              <p:tags r:id="rId34"/>
            </p:custDataLst>
          </p:nvPr>
        </p:nvCxnSpPr>
        <p:spPr bwMode="auto">
          <a:xfrm>
            <a:off x="447675" y="5496832"/>
            <a:ext cx="822325" cy="0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85" name="Connecteur droit avec flèche 84"/>
          <p:cNvCxnSpPr/>
          <p:nvPr>
            <p:custDataLst>
              <p:tags r:id="rId35"/>
            </p:custDataLst>
          </p:nvPr>
        </p:nvCxnSpPr>
        <p:spPr bwMode="auto">
          <a:xfrm>
            <a:off x="447675" y="5890532"/>
            <a:ext cx="822325" cy="0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3333CC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86" name="ZoneTexte 85"/>
          <p:cNvSpPr txBox="1"/>
          <p:nvPr>
            <p:custDataLst>
              <p:tags r:id="rId36"/>
            </p:custDataLst>
          </p:nvPr>
        </p:nvSpPr>
        <p:spPr>
          <a:xfrm>
            <a:off x="1282700" y="5727700"/>
            <a:ext cx="2749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3333CC"/>
                </a:solidFill>
                <a:latin typeface="+mj-lt"/>
              </a:rPr>
              <a:t>Consigne (position)</a:t>
            </a:r>
            <a:endParaRPr lang="fr-FR" sz="1600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87" name="ZoneTexte 86"/>
          <p:cNvSpPr txBox="1"/>
          <p:nvPr>
            <p:custDataLst>
              <p:tags r:id="rId37"/>
            </p:custDataLst>
          </p:nvPr>
        </p:nvSpPr>
        <p:spPr>
          <a:xfrm>
            <a:off x="1276350" y="5334000"/>
            <a:ext cx="2368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  <a:latin typeface="+mj-lt"/>
              </a:rPr>
              <a:t>Perturbation (effort)</a:t>
            </a:r>
            <a:endParaRPr lang="fr-FR" sz="16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0.1546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417 L 4.16667E-6 -0.15417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22378 3.7037E-6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0.22396 -3.7037E-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5185E-6 L 4.72222E-6 0.1537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0138 L 4.72222E-6 -0.15417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video fullScrn="1">
              <p:cMediaNode>
                <p:cTn id="8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video>
          </p:childTnLst>
        </p:cTn>
      </p:par>
    </p:tnLst>
    <p:bldLst>
      <p:bldP spid="23" grpId="0"/>
      <p:bldP spid="19" grpId="0"/>
      <p:bldP spid="20" grpId="0"/>
      <p:bldP spid="20" grpId="1"/>
      <p:bldP spid="60" grpId="0"/>
      <p:bldP spid="74" grpId="0"/>
      <p:bldP spid="76" grpId="1"/>
      <p:bldP spid="21" grpId="0"/>
      <p:bldP spid="21" grpId="1"/>
      <p:bldP spid="80" grpId="0"/>
      <p:bldP spid="81" grpId="0"/>
      <p:bldP spid="58" grpId="0"/>
      <p:bldP spid="58" grpId="1"/>
      <p:bldP spid="62" grpId="0"/>
      <p:bldP spid="62" grpId="1"/>
      <p:bldP spid="86" grpId="0"/>
      <p:bldP spid="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pied de page 3"/>
          <p:cNvSpPr>
            <a:spLocks noGrp="1"/>
          </p:cNvSpPr>
          <p:nvPr>
            <p:ph type="ftr" sz="quarter" idx="10"/>
            <p:custDataLst>
              <p:tags r:id="rId1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68901" y="2108193"/>
          <a:ext cx="4271964" cy="300573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697917"/>
                <a:gridCol w="1304173"/>
                <a:gridCol w="622009"/>
                <a:gridCol w="575358"/>
                <a:gridCol w="1072507"/>
              </a:tblGrid>
              <a:tr h="264050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400" dirty="0"/>
                        <a:t>Sommet postérieur avec grande rotation</a:t>
                      </a:r>
                      <a:endParaRPr lang="fr-F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8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 smtClean="0"/>
                        <a:t>Hauteur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 smtClean="0"/>
                        <a:t>Flexion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 smtClean="0"/>
                        <a:t>Orientation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 err="1" smtClean="0"/>
                        <a:t>Asynclitisme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8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/>
                        <a:t>-5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8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/>
                        <a:t>-4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8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/>
                        <a:t>-3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8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/>
                        <a:t>-2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8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/>
                        <a:t>-1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6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/>
                        <a:t>0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5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/>
                        <a:t>1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2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/>
                        <a:t>2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22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/>
                        <a:t>3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2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/>
                        <a:t>4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5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/>
                        <a:t>5</a:t>
                      </a:r>
                      <a:endParaRPr lang="fr-FR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8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50" dirty="0"/>
                        <a:t>6</a:t>
                      </a: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fr-FR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Flèche droite 9"/>
          <p:cNvSpPr/>
          <p:nvPr>
            <p:custDataLst>
              <p:tags r:id="rId3"/>
            </p:custDataLst>
          </p:nvPr>
        </p:nvSpPr>
        <p:spPr bwMode="auto">
          <a:xfrm rot="19996687">
            <a:off x="4583429" y="2660406"/>
            <a:ext cx="699247" cy="277906"/>
          </a:xfrm>
          <a:prstGeom prst="rightArrow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5298" name="Picture 2" descr="C:\Users\nherzig\Documents\MATLAB\BirthSIM\Mesures\acc_euto_traj2d_1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5330487" y="1301601"/>
            <a:ext cx="3400424" cy="2590800"/>
          </a:xfrm>
          <a:prstGeom prst="rect">
            <a:avLst/>
          </a:prstGeom>
          <a:noFill/>
        </p:spPr>
      </p:pic>
      <p:sp>
        <p:nvSpPr>
          <p:cNvPr id="14" name="Flèche droite 13"/>
          <p:cNvSpPr/>
          <p:nvPr>
            <p:custDataLst>
              <p:tags r:id="rId5"/>
            </p:custDataLst>
          </p:nvPr>
        </p:nvSpPr>
        <p:spPr bwMode="auto">
          <a:xfrm rot="1603313" flipV="1">
            <a:off x="4583429" y="4241556"/>
            <a:ext cx="699247" cy="277906"/>
          </a:xfrm>
          <a:prstGeom prst="rightArrow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5299" name="Picture 3" descr="C:\Users\nherzig\Documents\MATLAB\BirthSIM\Mesures\acc_euto_theta2_1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5459973" y="3968601"/>
            <a:ext cx="3332322" cy="2545291"/>
          </a:xfrm>
          <a:prstGeom prst="rect">
            <a:avLst/>
          </a:prstGeom>
          <a:noFill/>
        </p:spPr>
      </p:pic>
      <p:pic>
        <p:nvPicPr>
          <p:cNvPr id="41" name="Image 40" descr="niveau_présentation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5122748" y="2333546"/>
            <a:ext cx="3627848" cy="2557470"/>
          </a:xfrm>
          <a:prstGeom prst="rect">
            <a:avLst/>
          </a:prstGeom>
        </p:spPr>
      </p:pic>
      <p:grpSp>
        <p:nvGrpSpPr>
          <p:cNvPr id="51" name="Groupe 50"/>
          <p:cNvGrpSpPr/>
          <p:nvPr>
            <p:custDataLst>
              <p:tags r:id="rId8"/>
            </p:custDataLst>
          </p:nvPr>
        </p:nvGrpSpPr>
        <p:grpSpPr>
          <a:xfrm>
            <a:off x="912641" y="2623849"/>
            <a:ext cx="3460645" cy="2492655"/>
            <a:chOff x="891375" y="2060300"/>
            <a:chExt cx="3460645" cy="2492655"/>
          </a:xfrm>
        </p:grpSpPr>
        <p:pic>
          <p:nvPicPr>
            <p:cNvPr id="32" name="Image 31" descr="figure4.jpg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227" t="66149" r="4251" b="7546"/>
            <a:stretch>
              <a:fillRect/>
            </a:stretch>
          </p:blipFill>
          <p:spPr>
            <a:xfrm>
              <a:off x="2193076" y="2173021"/>
              <a:ext cx="537539" cy="448894"/>
            </a:xfrm>
            <a:prstGeom prst="rect">
              <a:avLst/>
            </a:prstGeom>
          </p:spPr>
        </p:pic>
        <p:pic>
          <p:nvPicPr>
            <p:cNvPr id="33" name="Image 32" descr="figure4.jpg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52" t="66149" r="49224" b="6966"/>
            <a:stretch>
              <a:fillRect/>
            </a:stretch>
          </p:blipFill>
          <p:spPr>
            <a:xfrm>
              <a:off x="2791844" y="2184508"/>
              <a:ext cx="532314" cy="425921"/>
            </a:xfrm>
            <a:prstGeom prst="rect">
              <a:avLst/>
            </a:prstGeom>
          </p:spPr>
        </p:pic>
        <p:pic>
          <p:nvPicPr>
            <p:cNvPr id="34" name="Image 33" descr="figure4.jpg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617" t="1701" r="51410" b="71000"/>
            <a:stretch>
              <a:fillRect/>
            </a:stretch>
          </p:blipFill>
          <p:spPr>
            <a:xfrm>
              <a:off x="2783290" y="3453857"/>
              <a:ext cx="549423" cy="460806"/>
            </a:xfrm>
            <a:prstGeom prst="rect">
              <a:avLst/>
            </a:prstGeom>
          </p:spPr>
        </p:pic>
        <p:pic>
          <p:nvPicPr>
            <p:cNvPr id="35" name="Image 34" descr="figure4.jpg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52" t="33600" r="50675" b="39356"/>
            <a:stretch>
              <a:fillRect/>
            </a:stretch>
          </p:blipFill>
          <p:spPr>
            <a:xfrm>
              <a:off x="2783290" y="2874620"/>
              <a:ext cx="549423" cy="456496"/>
            </a:xfrm>
            <a:prstGeom prst="rect">
              <a:avLst/>
            </a:prstGeom>
          </p:spPr>
        </p:pic>
        <p:pic>
          <p:nvPicPr>
            <p:cNvPr id="36" name="Image 35" descr="figure4.jpg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410" t="33599" b="39151"/>
            <a:stretch>
              <a:fillRect/>
            </a:stretch>
          </p:blipFill>
          <p:spPr>
            <a:xfrm>
              <a:off x="2165042" y="2872886"/>
              <a:ext cx="593606" cy="459964"/>
            </a:xfrm>
            <a:prstGeom prst="rect">
              <a:avLst/>
            </a:prstGeom>
          </p:spPr>
        </p:pic>
        <p:pic>
          <p:nvPicPr>
            <p:cNvPr id="37" name="Image 36" descr="figure4.jpg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491" r="4987" b="71867"/>
            <a:stretch>
              <a:fillRect/>
            </a:stretch>
          </p:blipFill>
          <p:spPr>
            <a:xfrm>
              <a:off x="2195995" y="3446824"/>
              <a:ext cx="531700" cy="474873"/>
            </a:xfrm>
            <a:prstGeom prst="rect">
              <a:avLst/>
            </a:prstGeom>
          </p:spPr>
        </p:pic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1435"/>
            <a:stretch>
              <a:fillRect/>
            </a:stretch>
          </p:blipFill>
          <p:spPr bwMode="auto">
            <a:xfrm>
              <a:off x="2195995" y="4050444"/>
              <a:ext cx="531700" cy="473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1435"/>
            <a:stretch>
              <a:fillRect/>
            </a:stretch>
          </p:blipFill>
          <p:spPr bwMode="auto">
            <a:xfrm>
              <a:off x="2792151" y="4050444"/>
              <a:ext cx="531700" cy="473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Image 41" descr="flex_amp_1prore.png"/>
            <p:cNvPicPr>
              <a:picLocks noChangeAspect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77849"/>
            <a:stretch>
              <a:fillRect/>
            </a:stretch>
          </p:blipFill>
          <p:spPr>
            <a:xfrm rot="5400000">
              <a:off x="1167194" y="2092655"/>
              <a:ext cx="639785" cy="1191424"/>
            </a:xfrm>
            <a:prstGeom prst="rect">
              <a:avLst/>
            </a:prstGeom>
          </p:spPr>
        </p:pic>
        <p:pic>
          <p:nvPicPr>
            <p:cNvPr id="43" name="Image 42" descr="flex_amp_1prore.png"/>
            <p:cNvPicPr>
              <a:picLocks noChangeAspect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809" r="53926"/>
            <a:stretch>
              <a:fillRect/>
            </a:stretch>
          </p:blipFill>
          <p:spPr>
            <a:xfrm rot="5400000">
              <a:off x="1205994" y="3726594"/>
              <a:ext cx="562184" cy="1090537"/>
            </a:xfrm>
            <a:prstGeom prst="rect">
              <a:avLst/>
            </a:prstGeom>
          </p:spPr>
        </p:pic>
        <p:pic>
          <p:nvPicPr>
            <p:cNvPr id="46" name="Image 45" descr="flex_amp_1prore.png"/>
            <p:cNvPicPr>
              <a:picLocks noChangeAspect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77849"/>
            <a:stretch>
              <a:fillRect/>
            </a:stretch>
          </p:blipFill>
          <p:spPr>
            <a:xfrm rot="5400000">
              <a:off x="1167194" y="3124532"/>
              <a:ext cx="639785" cy="1191424"/>
            </a:xfrm>
            <a:prstGeom prst="rect">
              <a:avLst/>
            </a:prstGeom>
          </p:spPr>
        </p:pic>
        <p:pic>
          <p:nvPicPr>
            <p:cNvPr id="47" name="Image 46" descr="asynclitisme1.jpg"/>
            <p:cNvPicPr>
              <a:picLocks noChangeAspect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</a:blip>
            <a:srcRect b="13128"/>
            <a:stretch>
              <a:fillRect/>
            </a:stretch>
          </p:blipFill>
          <p:spPr>
            <a:xfrm>
              <a:off x="3417428" y="2060300"/>
              <a:ext cx="934592" cy="740050"/>
            </a:xfrm>
            <a:prstGeom prst="rect">
              <a:avLst/>
            </a:prstGeom>
          </p:spPr>
        </p:pic>
        <p:pic>
          <p:nvPicPr>
            <p:cNvPr id="49" name="Image 48" descr="asynclitisme1.jpg"/>
            <p:cNvPicPr>
              <a:picLocks noChangeAspect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</a:blip>
            <a:stretch>
              <a:fillRect/>
            </a:stretch>
          </p:blipFill>
          <p:spPr>
            <a:xfrm>
              <a:off x="3417428" y="3533500"/>
              <a:ext cx="934592" cy="851884"/>
            </a:xfrm>
            <a:prstGeom prst="rect">
              <a:avLst/>
            </a:prstGeom>
          </p:spPr>
        </p:pic>
        <p:pic>
          <p:nvPicPr>
            <p:cNvPr id="50" name="Image 49" descr="asynclitisme3.jpg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  <a:lum bright="-40000"/>
            </a:blip>
            <a:srcRect b="26951"/>
            <a:stretch>
              <a:fillRect/>
            </a:stretch>
          </p:blipFill>
          <p:spPr>
            <a:xfrm>
              <a:off x="3436709" y="2801207"/>
              <a:ext cx="896030" cy="602393"/>
            </a:xfrm>
            <a:prstGeom prst="rect">
              <a:avLst/>
            </a:prstGeom>
          </p:spPr>
        </p:pic>
      </p:grpSp>
      <p:grpSp>
        <p:nvGrpSpPr>
          <p:cNvPr id="60" name="Groupe 59"/>
          <p:cNvGrpSpPr/>
          <p:nvPr>
            <p:custDataLst>
              <p:tags r:id="rId9"/>
            </p:custDataLst>
          </p:nvPr>
        </p:nvGrpSpPr>
        <p:grpSpPr>
          <a:xfrm>
            <a:off x="5556792" y="3922084"/>
            <a:ext cx="3233565" cy="2600325"/>
            <a:chOff x="307958" y="0"/>
            <a:chExt cx="8528083" cy="6858000"/>
          </a:xfrm>
        </p:grpSpPr>
        <p:pic>
          <p:nvPicPr>
            <p:cNvPr id="48" name="Image 47" descr="catia.jpg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7958" y="0"/>
              <a:ext cx="8528083" cy="6858000"/>
            </a:xfrm>
            <a:prstGeom prst="rect">
              <a:avLst/>
            </a:prstGeom>
          </p:spPr>
        </p:pic>
        <p:sp>
          <p:nvSpPr>
            <p:cNvPr id="59" name="Forme libre 58"/>
            <p:cNvSpPr/>
            <p:nvPr/>
          </p:nvSpPr>
          <p:spPr bwMode="auto">
            <a:xfrm>
              <a:off x="5416550" y="4241800"/>
              <a:ext cx="1854200" cy="542925"/>
            </a:xfrm>
            <a:custGeom>
              <a:avLst/>
              <a:gdLst>
                <a:gd name="connsiteX0" fmla="*/ 0 w 1854200"/>
                <a:gd name="connsiteY0" fmla="*/ 0 h 542925"/>
                <a:gd name="connsiteX1" fmla="*/ 82550 w 1854200"/>
                <a:gd name="connsiteY1" fmla="*/ 88900 h 542925"/>
                <a:gd name="connsiteX2" fmla="*/ 146050 w 1854200"/>
                <a:gd name="connsiteY2" fmla="*/ 158750 h 542925"/>
                <a:gd name="connsiteX3" fmla="*/ 222250 w 1854200"/>
                <a:gd name="connsiteY3" fmla="*/ 209550 h 542925"/>
                <a:gd name="connsiteX4" fmla="*/ 330200 w 1854200"/>
                <a:gd name="connsiteY4" fmla="*/ 292100 h 542925"/>
                <a:gd name="connsiteX5" fmla="*/ 406400 w 1854200"/>
                <a:gd name="connsiteY5" fmla="*/ 336550 h 542925"/>
                <a:gd name="connsiteX6" fmla="*/ 508000 w 1854200"/>
                <a:gd name="connsiteY6" fmla="*/ 400050 h 542925"/>
                <a:gd name="connsiteX7" fmla="*/ 590550 w 1854200"/>
                <a:gd name="connsiteY7" fmla="*/ 438150 h 542925"/>
                <a:gd name="connsiteX8" fmla="*/ 673100 w 1854200"/>
                <a:gd name="connsiteY8" fmla="*/ 476250 h 542925"/>
                <a:gd name="connsiteX9" fmla="*/ 774700 w 1854200"/>
                <a:gd name="connsiteY9" fmla="*/ 495300 h 542925"/>
                <a:gd name="connsiteX10" fmla="*/ 965200 w 1854200"/>
                <a:gd name="connsiteY10" fmla="*/ 533400 h 542925"/>
                <a:gd name="connsiteX11" fmla="*/ 1066800 w 1854200"/>
                <a:gd name="connsiteY11" fmla="*/ 533400 h 542925"/>
                <a:gd name="connsiteX12" fmla="*/ 1187450 w 1854200"/>
                <a:gd name="connsiteY12" fmla="*/ 539750 h 542925"/>
                <a:gd name="connsiteX13" fmla="*/ 1301750 w 1854200"/>
                <a:gd name="connsiteY13" fmla="*/ 539750 h 542925"/>
                <a:gd name="connsiteX14" fmla="*/ 1422400 w 1854200"/>
                <a:gd name="connsiteY14" fmla="*/ 520700 h 542925"/>
                <a:gd name="connsiteX15" fmla="*/ 1511300 w 1854200"/>
                <a:gd name="connsiteY15" fmla="*/ 488950 h 542925"/>
                <a:gd name="connsiteX16" fmla="*/ 1631950 w 1854200"/>
                <a:gd name="connsiteY16" fmla="*/ 419100 h 542925"/>
                <a:gd name="connsiteX17" fmla="*/ 1689100 w 1854200"/>
                <a:gd name="connsiteY17" fmla="*/ 374650 h 542925"/>
                <a:gd name="connsiteX18" fmla="*/ 1797050 w 1854200"/>
                <a:gd name="connsiteY18" fmla="*/ 330200 h 542925"/>
                <a:gd name="connsiteX19" fmla="*/ 1854200 w 1854200"/>
                <a:gd name="connsiteY19" fmla="*/ 317500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54200" h="542925">
                  <a:moveTo>
                    <a:pt x="0" y="0"/>
                  </a:moveTo>
                  <a:lnTo>
                    <a:pt x="82550" y="88900"/>
                  </a:lnTo>
                  <a:cubicBezTo>
                    <a:pt x="106892" y="115358"/>
                    <a:pt x="122767" y="138642"/>
                    <a:pt x="146050" y="158750"/>
                  </a:cubicBezTo>
                  <a:cubicBezTo>
                    <a:pt x="169333" y="178858"/>
                    <a:pt x="191558" y="187325"/>
                    <a:pt x="222250" y="209550"/>
                  </a:cubicBezTo>
                  <a:cubicBezTo>
                    <a:pt x="252942" y="231775"/>
                    <a:pt x="299508" y="270933"/>
                    <a:pt x="330200" y="292100"/>
                  </a:cubicBezTo>
                  <a:cubicBezTo>
                    <a:pt x="360892" y="313267"/>
                    <a:pt x="376767" y="318558"/>
                    <a:pt x="406400" y="336550"/>
                  </a:cubicBezTo>
                  <a:cubicBezTo>
                    <a:pt x="436033" y="354542"/>
                    <a:pt x="477308" y="383117"/>
                    <a:pt x="508000" y="400050"/>
                  </a:cubicBezTo>
                  <a:cubicBezTo>
                    <a:pt x="538692" y="416983"/>
                    <a:pt x="590550" y="438150"/>
                    <a:pt x="590550" y="438150"/>
                  </a:cubicBezTo>
                  <a:cubicBezTo>
                    <a:pt x="618067" y="450850"/>
                    <a:pt x="642408" y="466725"/>
                    <a:pt x="673100" y="476250"/>
                  </a:cubicBezTo>
                  <a:cubicBezTo>
                    <a:pt x="703792" y="485775"/>
                    <a:pt x="774700" y="495300"/>
                    <a:pt x="774700" y="495300"/>
                  </a:cubicBezTo>
                  <a:cubicBezTo>
                    <a:pt x="823383" y="504825"/>
                    <a:pt x="916517" y="527050"/>
                    <a:pt x="965200" y="533400"/>
                  </a:cubicBezTo>
                  <a:cubicBezTo>
                    <a:pt x="1013883" y="539750"/>
                    <a:pt x="1029758" y="532342"/>
                    <a:pt x="1066800" y="533400"/>
                  </a:cubicBezTo>
                  <a:cubicBezTo>
                    <a:pt x="1103842" y="534458"/>
                    <a:pt x="1148292" y="538692"/>
                    <a:pt x="1187450" y="539750"/>
                  </a:cubicBezTo>
                  <a:cubicBezTo>
                    <a:pt x="1226608" y="540808"/>
                    <a:pt x="1262592" y="542925"/>
                    <a:pt x="1301750" y="539750"/>
                  </a:cubicBezTo>
                  <a:cubicBezTo>
                    <a:pt x="1340908" y="536575"/>
                    <a:pt x="1387475" y="529167"/>
                    <a:pt x="1422400" y="520700"/>
                  </a:cubicBezTo>
                  <a:cubicBezTo>
                    <a:pt x="1457325" y="512233"/>
                    <a:pt x="1476375" y="505883"/>
                    <a:pt x="1511300" y="488950"/>
                  </a:cubicBezTo>
                  <a:cubicBezTo>
                    <a:pt x="1546225" y="472017"/>
                    <a:pt x="1602317" y="438150"/>
                    <a:pt x="1631950" y="419100"/>
                  </a:cubicBezTo>
                  <a:cubicBezTo>
                    <a:pt x="1661583" y="400050"/>
                    <a:pt x="1661583" y="389467"/>
                    <a:pt x="1689100" y="374650"/>
                  </a:cubicBezTo>
                  <a:cubicBezTo>
                    <a:pt x="1716617" y="359833"/>
                    <a:pt x="1769533" y="339725"/>
                    <a:pt x="1797050" y="330200"/>
                  </a:cubicBezTo>
                  <a:cubicBezTo>
                    <a:pt x="1824567" y="320675"/>
                    <a:pt x="1837267" y="381000"/>
                    <a:pt x="1854200" y="317500"/>
                  </a:cubicBezTo>
                </a:path>
              </a:pathLst>
            </a:custGeom>
            <a:ln w="76200">
              <a:solidFill>
                <a:srgbClr val="92D050"/>
              </a:solidFill>
              <a:prstDash val="solid"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3" name="Forme libre 62"/>
            <p:cNvSpPr/>
            <p:nvPr/>
          </p:nvSpPr>
          <p:spPr bwMode="auto">
            <a:xfrm>
              <a:off x="5615103" y="3315213"/>
              <a:ext cx="1854199" cy="542926"/>
            </a:xfrm>
            <a:custGeom>
              <a:avLst/>
              <a:gdLst>
                <a:gd name="connsiteX0" fmla="*/ 0 w 1854200"/>
                <a:gd name="connsiteY0" fmla="*/ 0 h 542925"/>
                <a:gd name="connsiteX1" fmla="*/ 82550 w 1854200"/>
                <a:gd name="connsiteY1" fmla="*/ 88900 h 542925"/>
                <a:gd name="connsiteX2" fmla="*/ 146050 w 1854200"/>
                <a:gd name="connsiteY2" fmla="*/ 158750 h 542925"/>
                <a:gd name="connsiteX3" fmla="*/ 222250 w 1854200"/>
                <a:gd name="connsiteY3" fmla="*/ 209550 h 542925"/>
                <a:gd name="connsiteX4" fmla="*/ 330200 w 1854200"/>
                <a:gd name="connsiteY4" fmla="*/ 292100 h 542925"/>
                <a:gd name="connsiteX5" fmla="*/ 406400 w 1854200"/>
                <a:gd name="connsiteY5" fmla="*/ 336550 h 542925"/>
                <a:gd name="connsiteX6" fmla="*/ 508000 w 1854200"/>
                <a:gd name="connsiteY6" fmla="*/ 400050 h 542925"/>
                <a:gd name="connsiteX7" fmla="*/ 590550 w 1854200"/>
                <a:gd name="connsiteY7" fmla="*/ 438150 h 542925"/>
                <a:gd name="connsiteX8" fmla="*/ 673100 w 1854200"/>
                <a:gd name="connsiteY8" fmla="*/ 476250 h 542925"/>
                <a:gd name="connsiteX9" fmla="*/ 774700 w 1854200"/>
                <a:gd name="connsiteY9" fmla="*/ 495300 h 542925"/>
                <a:gd name="connsiteX10" fmla="*/ 965200 w 1854200"/>
                <a:gd name="connsiteY10" fmla="*/ 533400 h 542925"/>
                <a:gd name="connsiteX11" fmla="*/ 1066800 w 1854200"/>
                <a:gd name="connsiteY11" fmla="*/ 533400 h 542925"/>
                <a:gd name="connsiteX12" fmla="*/ 1187450 w 1854200"/>
                <a:gd name="connsiteY12" fmla="*/ 539750 h 542925"/>
                <a:gd name="connsiteX13" fmla="*/ 1301750 w 1854200"/>
                <a:gd name="connsiteY13" fmla="*/ 539750 h 542925"/>
                <a:gd name="connsiteX14" fmla="*/ 1422400 w 1854200"/>
                <a:gd name="connsiteY14" fmla="*/ 520700 h 542925"/>
                <a:gd name="connsiteX15" fmla="*/ 1511300 w 1854200"/>
                <a:gd name="connsiteY15" fmla="*/ 488950 h 542925"/>
                <a:gd name="connsiteX16" fmla="*/ 1631950 w 1854200"/>
                <a:gd name="connsiteY16" fmla="*/ 419100 h 542925"/>
                <a:gd name="connsiteX17" fmla="*/ 1689100 w 1854200"/>
                <a:gd name="connsiteY17" fmla="*/ 374650 h 542925"/>
                <a:gd name="connsiteX18" fmla="*/ 1797050 w 1854200"/>
                <a:gd name="connsiteY18" fmla="*/ 330200 h 542925"/>
                <a:gd name="connsiteX19" fmla="*/ 1854200 w 1854200"/>
                <a:gd name="connsiteY19" fmla="*/ 317500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54200" h="542925">
                  <a:moveTo>
                    <a:pt x="0" y="0"/>
                  </a:moveTo>
                  <a:lnTo>
                    <a:pt x="82550" y="88900"/>
                  </a:lnTo>
                  <a:cubicBezTo>
                    <a:pt x="106892" y="115358"/>
                    <a:pt x="122767" y="138642"/>
                    <a:pt x="146050" y="158750"/>
                  </a:cubicBezTo>
                  <a:cubicBezTo>
                    <a:pt x="169333" y="178858"/>
                    <a:pt x="191558" y="187325"/>
                    <a:pt x="222250" y="209550"/>
                  </a:cubicBezTo>
                  <a:cubicBezTo>
                    <a:pt x="252942" y="231775"/>
                    <a:pt x="299508" y="270933"/>
                    <a:pt x="330200" y="292100"/>
                  </a:cubicBezTo>
                  <a:cubicBezTo>
                    <a:pt x="360892" y="313267"/>
                    <a:pt x="376767" y="318558"/>
                    <a:pt x="406400" y="336550"/>
                  </a:cubicBezTo>
                  <a:cubicBezTo>
                    <a:pt x="436033" y="354542"/>
                    <a:pt x="477308" y="383117"/>
                    <a:pt x="508000" y="400050"/>
                  </a:cubicBezTo>
                  <a:cubicBezTo>
                    <a:pt x="538692" y="416983"/>
                    <a:pt x="590550" y="438150"/>
                    <a:pt x="590550" y="438150"/>
                  </a:cubicBezTo>
                  <a:cubicBezTo>
                    <a:pt x="618067" y="450850"/>
                    <a:pt x="642408" y="466725"/>
                    <a:pt x="673100" y="476250"/>
                  </a:cubicBezTo>
                  <a:cubicBezTo>
                    <a:pt x="703792" y="485775"/>
                    <a:pt x="774700" y="495300"/>
                    <a:pt x="774700" y="495300"/>
                  </a:cubicBezTo>
                  <a:cubicBezTo>
                    <a:pt x="823383" y="504825"/>
                    <a:pt x="916517" y="527050"/>
                    <a:pt x="965200" y="533400"/>
                  </a:cubicBezTo>
                  <a:cubicBezTo>
                    <a:pt x="1013883" y="539750"/>
                    <a:pt x="1029758" y="532342"/>
                    <a:pt x="1066800" y="533400"/>
                  </a:cubicBezTo>
                  <a:cubicBezTo>
                    <a:pt x="1103842" y="534458"/>
                    <a:pt x="1148292" y="538692"/>
                    <a:pt x="1187450" y="539750"/>
                  </a:cubicBezTo>
                  <a:cubicBezTo>
                    <a:pt x="1226608" y="540808"/>
                    <a:pt x="1262592" y="542925"/>
                    <a:pt x="1301750" y="539750"/>
                  </a:cubicBezTo>
                  <a:cubicBezTo>
                    <a:pt x="1340908" y="536575"/>
                    <a:pt x="1387475" y="529167"/>
                    <a:pt x="1422400" y="520700"/>
                  </a:cubicBezTo>
                  <a:cubicBezTo>
                    <a:pt x="1457325" y="512233"/>
                    <a:pt x="1476375" y="505883"/>
                    <a:pt x="1511300" y="488950"/>
                  </a:cubicBezTo>
                  <a:cubicBezTo>
                    <a:pt x="1546225" y="472017"/>
                    <a:pt x="1602317" y="438150"/>
                    <a:pt x="1631950" y="419100"/>
                  </a:cubicBezTo>
                  <a:cubicBezTo>
                    <a:pt x="1661583" y="400050"/>
                    <a:pt x="1661583" y="389467"/>
                    <a:pt x="1689100" y="374650"/>
                  </a:cubicBezTo>
                  <a:cubicBezTo>
                    <a:pt x="1716617" y="359833"/>
                    <a:pt x="1769533" y="339725"/>
                    <a:pt x="1797050" y="330200"/>
                  </a:cubicBezTo>
                  <a:cubicBezTo>
                    <a:pt x="1824567" y="320675"/>
                    <a:pt x="1837267" y="381000"/>
                    <a:pt x="1854200" y="317500"/>
                  </a:cubicBezTo>
                </a:path>
              </a:pathLst>
            </a:custGeom>
            <a:ln w="38100">
              <a:solidFill>
                <a:srgbClr val="0000FF"/>
              </a:solidFill>
              <a:prstDash val="sysDot"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cxnSp>
        <p:nvCxnSpPr>
          <p:cNvPr id="65" name="Connecteur droit avec flèche 64"/>
          <p:cNvCxnSpPr/>
          <p:nvPr>
            <p:custDataLst>
              <p:tags r:id="rId10"/>
            </p:custDataLst>
          </p:nvPr>
        </p:nvCxnSpPr>
        <p:spPr bwMode="auto">
          <a:xfrm flipH="1" flipV="1">
            <a:off x="7506586" y="2711302"/>
            <a:ext cx="212652" cy="2519918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rgbClr val="0000FF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70" name="Titre 7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1042988" y="0"/>
            <a:ext cx="7921625" cy="692150"/>
          </a:xfrm>
        </p:spPr>
        <p:txBody>
          <a:bodyPr/>
          <a:lstStyle/>
          <a:p>
            <a:r>
              <a:rPr lang="en-US" sz="3200" dirty="0" smtClean="0"/>
              <a:t>Validations avec les </a:t>
            </a:r>
            <a:r>
              <a:rPr lang="en-US" sz="3200" dirty="0" err="1" smtClean="0"/>
              <a:t>praticiens</a:t>
            </a:r>
            <a:endParaRPr lang="fr-FR" sz="3200" dirty="0"/>
          </a:p>
        </p:txBody>
      </p:sp>
      <p:sp>
        <p:nvSpPr>
          <p:cNvPr id="71" name="Espace réservé du contenu 1"/>
          <p:cNvSpPr>
            <a:spLocks noGrp="1"/>
          </p:cNvSpPr>
          <p:nvPr>
            <p:ph idx="1"/>
            <p:custDataLst>
              <p:tags r:id="rId12"/>
            </p:custDataLst>
          </p:nvPr>
        </p:nvSpPr>
        <p:spPr>
          <a:xfrm>
            <a:off x="74613" y="908051"/>
            <a:ext cx="8890000" cy="517338"/>
          </a:xfrm>
        </p:spPr>
        <p:txBody>
          <a:bodyPr/>
          <a:lstStyle/>
          <a:p>
            <a:r>
              <a:rPr lang="en-US" sz="2400" dirty="0" err="1" smtClean="0">
                <a:latin typeface="+mj-lt"/>
              </a:rPr>
              <a:t>Trajectoire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imposée</a:t>
            </a:r>
            <a:endParaRPr lang="en-US" sz="2400" dirty="0" smtClean="0">
              <a:latin typeface="+mj-lt"/>
            </a:endParaRPr>
          </a:p>
          <a:p>
            <a:pPr>
              <a:buNone/>
            </a:pPr>
            <a:endParaRPr lang="en-US" sz="2400" dirty="0" smtClean="0">
              <a:latin typeface="+mj-lt"/>
            </a:endParaRPr>
          </a:p>
          <a:p>
            <a:pPr>
              <a:buNone/>
            </a:pPr>
            <a:endParaRPr lang="en-US" sz="24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pied de page 3"/>
          <p:cNvSpPr>
            <a:spLocks noGrp="1"/>
          </p:cNvSpPr>
          <p:nvPr>
            <p:ph type="ftr" sz="quarter" idx="10"/>
            <p:custDataLst>
              <p:tags r:id="rId1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15" name="Espace réservé du contenu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2863" y="1609395"/>
            <a:ext cx="8753475" cy="73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1800" kern="0" dirty="0" smtClean="0">
                <a:latin typeface="+mn-lt"/>
              </a:rPr>
              <a:t>Efforts et couples maximaux appliqués à la tête :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defRPr/>
            </a:pPr>
            <a:endParaRPr kumimoji="1" lang="fr-FR" sz="1800" kern="0" dirty="0" smtClean="0">
              <a:latin typeface="+mn-lt"/>
            </a:endParaRPr>
          </a:p>
        </p:txBody>
      </p:sp>
      <p:sp>
        <p:nvSpPr>
          <p:cNvPr id="10" name="Rectangle 9"/>
          <p:cNvSpPr/>
          <p:nvPr>
            <p:custDataLst>
              <p:tags r:id="rId3"/>
            </p:custDataLst>
          </p:nvPr>
        </p:nvSpPr>
        <p:spPr>
          <a:xfrm>
            <a:off x="476250" y="2063418"/>
            <a:ext cx="542925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kumimoji="1" lang="fr-FR" sz="1800" kern="0" dirty="0" smtClean="0">
                <a:latin typeface="+mn-lt"/>
              </a:rPr>
              <a:t>Résultante </a:t>
            </a:r>
            <a:r>
              <a:rPr kumimoji="1" lang="fr-FR" sz="1800" kern="0" dirty="0" smtClean="0">
                <a:solidFill>
                  <a:srgbClr val="580A39"/>
                </a:solidFill>
                <a:latin typeface="Arial"/>
              </a:rPr>
              <a:t>maximale </a:t>
            </a:r>
            <a:r>
              <a:rPr kumimoji="1" lang="fr-FR" sz="1800" kern="0" dirty="0" smtClean="0">
                <a:latin typeface="+mn-lt"/>
              </a:rPr>
              <a:t>des efforts : 200 N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kumimoji="1" lang="fr-FR" sz="1800" kern="0" dirty="0" smtClean="0">
                <a:latin typeface="+mn-lt"/>
              </a:rPr>
              <a:t>Couples maximaux de l’ordre de 2 Nm</a:t>
            </a:r>
          </a:p>
        </p:txBody>
      </p:sp>
      <p:pic>
        <p:nvPicPr>
          <p:cNvPr id="59393" name="Picture 1" descr="C:\Users\nherzig\Documents\MATLAB\BirthSIM\Mesures\acc_instru_fex_1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3862628" y="2998380"/>
            <a:ext cx="4919865" cy="2943020"/>
          </a:xfrm>
          <a:prstGeom prst="rect">
            <a:avLst/>
          </a:prstGeom>
          <a:noFill/>
        </p:spPr>
      </p:pic>
      <p:pic>
        <p:nvPicPr>
          <p:cNvPr id="60417" name="Picture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0614" y="3032475"/>
            <a:ext cx="3013236" cy="272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re 7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042988" y="0"/>
            <a:ext cx="7921625" cy="692150"/>
          </a:xfrm>
        </p:spPr>
        <p:txBody>
          <a:bodyPr/>
          <a:lstStyle/>
          <a:p>
            <a:r>
              <a:rPr lang="fr-FR" sz="3200" dirty="0" smtClean="0"/>
              <a:t>Validations avec les praticiens</a:t>
            </a:r>
            <a:endParaRPr lang="fr-FR" sz="3200" dirty="0"/>
          </a:p>
        </p:txBody>
      </p:sp>
      <p:sp>
        <p:nvSpPr>
          <p:cNvPr id="12" name="Espace réservé du contenu 1"/>
          <p:cNvSpPr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74613" y="908051"/>
            <a:ext cx="8890000" cy="517338"/>
          </a:xfrm>
        </p:spPr>
        <p:txBody>
          <a:bodyPr/>
          <a:lstStyle/>
          <a:p>
            <a:r>
              <a:rPr lang="fr-FR" sz="2400" dirty="0" smtClean="0">
                <a:latin typeface="+mj-lt"/>
              </a:rPr>
              <a:t>Accouchements instrumentés</a:t>
            </a:r>
          </a:p>
          <a:p>
            <a:pPr>
              <a:buNone/>
            </a:pPr>
            <a:endParaRPr lang="fr-FR" sz="2400" dirty="0" smtClean="0">
              <a:latin typeface="+mj-lt"/>
            </a:endParaRPr>
          </a:p>
          <a:p>
            <a:pPr>
              <a:buNone/>
            </a:pPr>
            <a:endParaRPr lang="fr-FR" sz="24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pied de page 3"/>
          <p:cNvSpPr>
            <a:spLocks noGrp="1"/>
          </p:cNvSpPr>
          <p:nvPr>
            <p:ph type="ftr" sz="quarter" idx="10"/>
            <p:custDataLst>
              <p:tags r:id="rId1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47685" y="3670554"/>
          <a:ext cx="4119879" cy="1682496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029335"/>
                <a:gridCol w="1564322"/>
                <a:gridCol w="1526222"/>
              </a:tblGrid>
              <a:tr h="1142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/>
                        <a:t>Difficulté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/>
                        <a:t>Raideur minimale [N/m]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/>
                        <a:t>Raideur maximale [N/m]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42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/>
                        <a:t>Facile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/>
                        <a:t>1500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/>
                        <a:t>2000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429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Moyenne</a:t>
                      </a:r>
                      <a:endParaRPr lang="fr-F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  <a:endParaRPr lang="fr-FR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/>
                        <a:t>3000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42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/>
                        <a:t>Difficile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/>
                        <a:t>3000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/>
                        <a:t>4000</a:t>
                      </a:r>
                      <a:endParaRPr lang="fr-FR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Espace réservé du contenu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23825" y="1378698"/>
            <a:ext cx="8753475" cy="139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tx1"/>
              </a:buClr>
              <a:defRPr/>
            </a:pPr>
            <a:r>
              <a:rPr kumimoji="1" lang="fr-FR" sz="1800" kern="0" dirty="0" smtClean="0">
                <a:latin typeface="+mn-lt"/>
              </a:rPr>
              <a:t>Variations de raideur en fonction de la difficulté du scénario  </a:t>
            </a:r>
            <a:endParaRPr kumimoji="1" lang="fr-FR" sz="1800" kern="0" baseline="-25000" dirty="0" smtClean="0">
              <a:latin typeface="+mn-lt"/>
            </a:endParaRPr>
          </a:p>
        </p:txBody>
      </p:sp>
      <p:pic>
        <p:nvPicPr>
          <p:cNvPr id="59396" name="Picture 4" descr="C:\Users\nherzig\Documents\MATLAB\BirthSIM\Mesures\acc_instru_xc_1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4991881" y="4100583"/>
            <a:ext cx="3852612" cy="2329682"/>
          </a:xfrm>
          <a:prstGeom prst="rect">
            <a:avLst/>
          </a:prstGeom>
          <a:noFill/>
        </p:spPr>
      </p:pic>
      <p:pic>
        <p:nvPicPr>
          <p:cNvPr id="15" name="Picture 1" descr="C:\Users\nherzig\Documents\MATLAB\BirthSIM\Mesures\acc_instru_fex_1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4971318" y="1754369"/>
            <a:ext cx="3893738" cy="2329200"/>
          </a:xfrm>
          <a:prstGeom prst="rect">
            <a:avLst/>
          </a:prstGeom>
          <a:noFill/>
        </p:spPr>
      </p:pic>
      <p:cxnSp>
        <p:nvCxnSpPr>
          <p:cNvPr id="18" name="Connecteur droit avec flèche 17"/>
          <p:cNvCxnSpPr/>
          <p:nvPr>
            <p:custDataLst>
              <p:tags r:id="rId6"/>
            </p:custDataLst>
          </p:nvPr>
        </p:nvCxnSpPr>
        <p:spPr bwMode="auto">
          <a:xfrm>
            <a:off x="5858539" y="4667691"/>
            <a:ext cx="10633" cy="606056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0" name="Connecteur droit avec flèche 19"/>
          <p:cNvCxnSpPr/>
          <p:nvPr>
            <p:custDataLst>
              <p:tags r:id="rId7"/>
            </p:custDataLst>
          </p:nvPr>
        </p:nvCxnSpPr>
        <p:spPr bwMode="auto">
          <a:xfrm>
            <a:off x="5858539" y="1881960"/>
            <a:ext cx="10633" cy="786811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pic>
        <p:nvPicPr>
          <p:cNvPr id="59393" name="Picture 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09518" y="2285003"/>
            <a:ext cx="1458986" cy="72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74723" y="4844791"/>
            <a:ext cx="395953" cy="23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03175" y="2185211"/>
            <a:ext cx="396709" cy="32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re 7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en-US" sz="3200" dirty="0" smtClean="0"/>
              <a:t>Validations avec les </a:t>
            </a:r>
            <a:r>
              <a:rPr lang="en-US" sz="3200" dirty="0" err="1" smtClean="0"/>
              <a:t>praticiens</a:t>
            </a:r>
            <a:endParaRPr lang="fr-FR" sz="3200" dirty="0"/>
          </a:p>
        </p:txBody>
      </p:sp>
      <p:sp>
        <p:nvSpPr>
          <p:cNvPr id="24" name="Espace réservé du contenu 1"/>
          <p:cNvSpPr>
            <a:spLocks noGrp="1"/>
          </p:cNvSpPr>
          <p:nvPr>
            <p:ph idx="1"/>
            <p:custDataLst>
              <p:tags r:id="rId12"/>
            </p:custDataLst>
          </p:nvPr>
        </p:nvSpPr>
        <p:spPr>
          <a:xfrm>
            <a:off x="74613" y="908051"/>
            <a:ext cx="8890000" cy="517338"/>
          </a:xfrm>
        </p:spPr>
        <p:txBody>
          <a:bodyPr/>
          <a:lstStyle/>
          <a:p>
            <a:r>
              <a:rPr lang="fr-FR" sz="2400" dirty="0" smtClean="0">
                <a:latin typeface="+mj-lt"/>
              </a:rPr>
              <a:t>Accouchements instrumentés</a:t>
            </a:r>
          </a:p>
          <a:p>
            <a:pPr>
              <a:buNone/>
            </a:pPr>
            <a:endParaRPr lang="fr-FR" sz="2400" dirty="0" smtClean="0">
              <a:latin typeface="+mj-lt"/>
            </a:endParaRPr>
          </a:p>
          <a:p>
            <a:pPr>
              <a:buNone/>
            </a:pPr>
            <a:endParaRPr lang="fr-FR" sz="24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42988" y="0"/>
            <a:ext cx="7921625" cy="6921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/>
              <a:t>Plan</a:t>
            </a:r>
            <a:endParaRPr lang="en-US" sz="3200" dirty="0"/>
          </a:p>
        </p:txBody>
      </p:sp>
      <p:sp>
        <p:nvSpPr>
          <p:cNvPr id="18" name="Espace réservé du pied de page 3"/>
          <p:cNvSpPr>
            <a:spLocks noGrp="1"/>
          </p:cNvSpPr>
          <p:nvPr>
            <p:ph type="ftr" sz="quarter" idx="10"/>
            <p:custDataLst>
              <p:tags r:id="rId2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7" name="Espace réservé du contenu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1428750"/>
            <a:ext cx="8890000" cy="4572000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latinLnBrk="0">
              <a:lnSpc>
                <a:spcPct val="100000"/>
              </a:lnSpc>
              <a:spcBef>
                <a:spcPct val="20000"/>
              </a:spcBef>
              <a:buClr>
                <a:schemeClr val="bg2"/>
              </a:buClr>
              <a:buSzTx/>
              <a:buFont typeface="+mj-lt"/>
              <a:buAutoNum type="arabicPeriod"/>
              <a:tabLst/>
              <a:defRPr/>
            </a:pPr>
            <a:r>
              <a:rPr kumimoji="1" lang="fr-FR" kern="0" dirty="0" smtClean="0">
                <a:solidFill>
                  <a:schemeClr val="bg2"/>
                </a:solidFill>
                <a:latin typeface="+mj-lt"/>
              </a:rPr>
              <a:t>Vers un nouveau simulateur d’accouchement</a:t>
            </a:r>
          </a:p>
          <a:p>
            <a:pPr marL="800100" lvl="1" indent="-342900">
              <a:spcBef>
                <a:spcPct val="20000"/>
              </a:spcBef>
              <a:buClr>
                <a:schemeClr val="bg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chemeClr val="bg2"/>
                </a:solidFill>
                <a:latin typeface="+mj-lt"/>
              </a:rPr>
              <a:t>Le nouveau </a:t>
            </a:r>
            <a:r>
              <a:rPr kumimoji="1" lang="fr-FR" kern="0" dirty="0" err="1" smtClean="0">
                <a:solidFill>
                  <a:schemeClr val="bg2"/>
                </a:solidFill>
                <a:latin typeface="+mj-lt"/>
              </a:rPr>
              <a:t>BirthSIM</a:t>
            </a:r>
            <a:endParaRPr kumimoji="1" lang="fr-FR" kern="0" dirty="0" smtClean="0">
              <a:solidFill>
                <a:schemeClr val="bg2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bg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chemeClr val="bg2"/>
                </a:solidFill>
                <a:latin typeface="+mj-lt"/>
              </a:rPr>
              <a:t>Validations avec les praticiens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+mj-lt"/>
              <a:buAutoNum type="arabicPeriod"/>
              <a:defRPr/>
            </a:pPr>
            <a:r>
              <a:rPr kumimoji="1" lang="fr-FR" kern="0" dirty="0" smtClean="0">
                <a:latin typeface="+mj-lt"/>
              </a:rPr>
              <a:t>Lois de commande en position et raideur pour robot pneumatique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rgbClr val="FF5200"/>
                </a:solidFill>
                <a:latin typeface="+mj-lt"/>
              </a:rPr>
              <a:t>La raideur en robotique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rgbClr val="FF5200"/>
                </a:solidFill>
                <a:latin typeface="+mj-lt"/>
              </a:rPr>
              <a:t>Une modélisation en plusieurs étapes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rgbClr val="FF5200"/>
                </a:solidFill>
                <a:latin typeface="+mj-lt"/>
              </a:rPr>
              <a:t>Deux contrôleurs non linéaires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rgbClr val="FF5200"/>
                </a:solidFill>
                <a:latin typeface="+mj-lt"/>
              </a:rPr>
              <a:t>Simulation et résultats expérimentaux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+mj-lt"/>
              <a:buAutoNum type="arabicPeriod"/>
              <a:defRPr/>
            </a:pPr>
            <a:r>
              <a:rPr kumimoji="1" lang="fr-FR" kern="0" dirty="0" smtClean="0">
                <a:solidFill>
                  <a:schemeClr val="bg2"/>
                </a:solidFill>
                <a:latin typeface="+mj-lt"/>
              </a:rPr>
              <a:t>Conclusion et perspectives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b="0" i="0" u="none" strike="noStrike" kern="0" cap="none" spc="0" normalizeH="0" baseline="0" noProof="0" dirty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3200" dirty="0" smtClean="0"/>
              <a:t>La raideur en robotique</a:t>
            </a:r>
            <a:endParaRPr lang="fr-FR" sz="3200" dirty="0"/>
          </a:p>
        </p:txBody>
      </p:sp>
      <p:sp>
        <p:nvSpPr>
          <p:cNvPr id="4" name="Espace réservé du contenu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62872" y="977135"/>
            <a:ext cx="8199810" cy="49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endParaRPr kumimoji="1" lang="fr-FR" sz="2000" b="0" i="0" u="none" strike="noStrike" kern="0" cap="none" spc="0" normalizeH="0" baseline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Espace réservé du contenu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4613" y="908051"/>
            <a:ext cx="8890000" cy="51733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Ä"/>
              <a:tabLst/>
              <a:defRPr/>
            </a:pPr>
            <a:r>
              <a:rPr kumimoji="1" lang="fr-FR" sz="2400" b="0" i="0" u="none" strike="noStrike" kern="0" cap="none" spc="0" normalizeH="0" baseline="0" dirty="0" smtClean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Domaines d’application 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2" name="Espace réservé du pied de page 3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64" name="Espace réservé du contenu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42863" y="1568185"/>
            <a:ext cx="8753475" cy="290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kern="0" dirty="0" smtClean="0">
                <a:latin typeface="+mn-lt"/>
              </a:rPr>
              <a:t>Assemblage de pièces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kern="0" dirty="0" err="1" smtClean="0">
                <a:latin typeface="+mn-lt"/>
              </a:rPr>
              <a:t>Cobotique</a:t>
            </a:r>
            <a:endParaRPr kumimoji="1" lang="fr-FR" kern="0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kern="0" dirty="0" smtClean="0">
                <a:latin typeface="+mn-lt"/>
              </a:rPr>
              <a:t>Exosquelette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kern="0" dirty="0" smtClean="0">
                <a:latin typeface="+mn-lt"/>
              </a:rPr>
              <a:t>Prothèse robotique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kern="0" dirty="0" smtClean="0">
                <a:latin typeface="+mn-lt"/>
              </a:rPr>
              <a:t>Interface </a:t>
            </a:r>
            <a:r>
              <a:rPr kumimoji="1" lang="fr-FR" kern="0" dirty="0" err="1" smtClean="0">
                <a:latin typeface="+mn-lt"/>
              </a:rPr>
              <a:t>haptique</a:t>
            </a:r>
            <a:endParaRPr kumimoji="1" lang="fr-FR" kern="0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defRPr/>
            </a:pPr>
            <a:endParaRPr kumimoji="1" lang="fr-FR" kern="0" dirty="0" smtClean="0">
              <a:latin typeface="+mn-lt"/>
            </a:endParaRPr>
          </a:p>
        </p:txBody>
      </p:sp>
      <p:pic>
        <p:nvPicPr>
          <p:cNvPr id="54276" name="Picture 4" descr="Afficher l'image d'origine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46700" y="3694112"/>
            <a:ext cx="3324225" cy="2209801"/>
          </a:xfrm>
          <a:prstGeom prst="rect">
            <a:avLst/>
          </a:prstGeom>
          <a:noFill/>
        </p:spPr>
      </p:pic>
      <p:pic>
        <p:nvPicPr>
          <p:cNvPr id="54278" name="Picture 6" descr="https://upload.wikimedia.org/wikipedia/commons/thumb/d/d1/Remote_Center_of_Compliance.svg/420px-Remote_Center_of_Compliance.svg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32325" y="1258887"/>
            <a:ext cx="4000500" cy="2000251"/>
          </a:xfrm>
          <a:prstGeom prst="rect">
            <a:avLst/>
          </a:prstGeom>
          <a:noFill/>
        </p:spPr>
      </p:pic>
      <p:pic>
        <p:nvPicPr>
          <p:cNvPr id="54280" name="Picture 8" descr="Afficher l'image d'origine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7000" y="3895725"/>
            <a:ext cx="4857676" cy="1990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3200" dirty="0" smtClean="0"/>
              <a:t>La raideur en robotique</a:t>
            </a:r>
            <a:endParaRPr lang="fr-FR" sz="3200" dirty="0"/>
          </a:p>
        </p:txBody>
      </p:sp>
      <p:sp>
        <p:nvSpPr>
          <p:cNvPr id="4" name="Espace réservé du contenu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62872" y="977135"/>
            <a:ext cx="8199810" cy="49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endParaRPr kumimoji="1" lang="fr-FR" sz="2000" b="0" i="0" u="none" strike="noStrike" kern="0" cap="none" spc="0" normalizeH="0" baseline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Espace réservé du contenu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4613" y="908051"/>
            <a:ext cx="8890000" cy="51733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Ä"/>
              <a:tabLst/>
              <a:defRPr/>
            </a:pPr>
            <a:r>
              <a:rPr kumimoji="1" lang="fr-FR" sz="2400" b="0" i="0" u="none" strike="noStrike" kern="0" cap="none" spc="0" normalizeH="0" baseline="0" dirty="0" smtClean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approches pour le contrôle</a:t>
            </a:r>
            <a:r>
              <a:rPr kumimoji="1" lang="fr-FR" sz="2400" b="0" i="0" u="none" strike="noStrike" kern="0" cap="none" spc="0" normalizeH="0" dirty="0" smtClean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</a:t>
            </a:r>
            <a:r>
              <a:rPr kumimoji="1" lang="fr-FR" sz="2400" b="0" i="0" u="none" strike="noStrike" kern="0" cap="none" spc="0" normalizeH="0" baseline="0" dirty="0" smtClean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 raideur en robotique 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oupe 185"/>
          <p:cNvGrpSpPr/>
          <p:nvPr>
            <p:custDataLst>
              <p:tags r:id="rId4"/>
            </p:custDataLst>
          </p:nvPr>
        </p:nvGrpSpPr>
        <p:grpSpPr>
          <a:xfrm>
            <a:off x="1907692" y="1904999"/>
            <a:ext cx="5271926" cy="2378075"/>
            <a:chOff x="1999496" y="3429000"/>
            <a:chExt cx="6043277" cy="2726018"/>
          </a:xfrm>
        </p:grpSpPr>
        <p:sp>
          <p:nvSpPr>
            <p:cNvPr id="187" name="Arrondir un rectangle avec un coin du même côté 186"/>
            <p:cNvSpPr/>
            <p:nvPr/>
          </p:nvSpPr>
          <p:spPr>
            <a:xfrm rot="5400000">
              <a:off x="2783979" y="4337229"/>
              <a:ext cx="533656" cy="210262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Arrondir un rectangle avec un coin du même côté 187"/>
            <p:cNvSpPr/>
            <p:nvPr/>
          </p:nvSpPr>
          <p:spPr>
            <a:xfrm rot="14945426">
              <a:off x="5472259" y="2358141"/>
              <a:ext cx="533656" cy="460737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" name="Groupe 21"/>
            <p:cNvGrpSpPr/>
            <p:nvPr/>
          </p:nvGrpSpPr>
          <p:grpSpPr>
            <a:xfrm rot="20350443">
              <a:off x="5577031" y="4263348"/>
              <a:ext cx="1511207" cy="317023"/>
              <a:chOff x="3132801" y="1311777"/>
              <a:chExt cx="2232248" cy="450180"/>
            </a:xfrm>
          </p:grpSpPr>
          <p:grpSp>
            <p:nvGrpSpPr>
              <p:cNvPr id="6" name="Groupe 4"/>
              <p:cNvGrpSpPr/>
              <p:nvPr/>
            </p:nvGrpSpPr>
            <p:grpSpPr>
              <a:xfrm rot="5400000">
                <a:off x="3211618" y="1232960"/>
                <a:ext cx="450180" cy="607814"/>
                <a:chOff x="2123728" y="3253234"/>
                <a:chExt cx="450180" cy="607814"/>
              </a:xfrm>
            </p:grpSpPr>
            <p:sp>
              <p:nvSpPr>
                <p:cNvPr id="234" name="Ellipse 233"/>
                <p:cNvSpPr/>
                <p:nvPr/>
              </p:nvSpPr>
              <p:spPr>
                <a:xfrm>
                  <a:off x="2123728" y="3501008"/>
                  <a:ext cx="360040" cy="360040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Rectangle 234"/>
                <p:cNvSpPr/>
                <p:nvPr/>
              </p:nvSpPr>
              <p:spPr>
                <a:xfrm>
                  <a:off x="2267744" y="3429000"/>
                  <a:ext cx="288032" cy="288032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36" name="Connecteur droit 235"/>
                <p:cNvCxnSpPr/>
                <p:nvPr/>
              </p:nvCxnSpPr>
              <p:spPr>
                <a:xfrm flipV="1">
                  <a:off x="2257078" y="3397250"/>
                  <a:ext cx="316830" cy="112961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237" name="Connecteur droit 236"/>
                <p:cNvCxnSpPr/>
                <p:nvPr/>
              </p:nvCxnSpPr>
              <p:spPr>
                <a:xfrm>
                  <a:off x="2141860" y="3253234"/>
                  <a:ext cx="432048" cy="144016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cxnSp>
            <p:nvCxnSpPr>
              <p:cNvPr id="222" name="Connecteur droit 221"/>
              <p:cNvCxnSpPr/>
              <p:nvPr/>
            </p:nvCxnSpPr>
            <p:spPr>
              <a:xfrm rot="5400000" flipV="1">
                <a:off x="3596599" y="1473925"/>
                <a:ext cx="432048" cy="144016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23" name="Connecteur droit 222"/>
              <p:cNvCxnSpPr/>
              <p:nvPr/>
            </p:nvCxnSpPr>
            <p:spPr>
              <a:xfrm rot="5400000">
                <a:off x="3740615" y="1473925"/>
                <a:ext cx="432048" cy="144016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24" name="Connecteur droit 223"/>
              <p:cNvCxnSpPr/>
              <p:nvPr/>
            </p:nvCxnSpPr>
            <p:spPr>
              <a:xfrm rot="5400000" flipV="1">
                <a:off x="3884631" y="1473925"/>
                <a:ext cx="432048" cy="144016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25" name="Connecteur droit 224"/>
              <p:cNvCxnSpPr/>
              <p:nvPr/>
            </p:nvCxnSpPr>
            <p:spPr>
              <a:xfrm rot="5400000">
                <a:off x="4028647" y="1473925"/>
                <a:ext cx="432048" cy="144016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26" name="Connecteur droit 225"/>
              <p:cNvCxnSpPr/>
              <p:nvPr/>
            </p:nvCxnSpPr>
            <p:spPr>
              <a:xfrm rot="5400000" flipV="1">
                <a:off x="4172663" y="1473925"/>
                <a:ext cx="432048" cy="144016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27" name="Connecteur droit 226"/>
              <p:cNvCxnSpPr/>
              <p:nvPr/>
            </p:nvCxnSpPr>
            <p:spPr>
              <a:xfrm rot="5400000">
                <a:off x="4316679" y="1473925"/>
                <a:ext cx="432048" cy="144016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28" name="Connecteur droit 227"/>
              <p:cNvCxnSpPr/>
              <p:nvPr/>
            </p:nvCxnSpPr>
            <p:spPr>
              <a:xfrm rot="5400000" flipV="1">
                <a:off x="4460695" y="1473925"/>
                <a:ext cx="432048" cy="144016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grpSp>
            <p:nvGrpSpPr>
              <p:cNvPr id="7" name="Groupe 16"/>
              <p:cNvGrpSpPr/>
              <p:nvPr/>
            </p:nvGrpSpPr>
            <p:grpSpPr>
              <a:xfrm rot="16200000">
                <a:off x="4836052" y="1232960"/>
                <a:ext cx="450180" cy="607814"/>
                <a:chOff x="2123728" y="3253234"/>
                <a:chExt cx="450180" cy="607814"/>
              </a:xfrm>
            </p:grpSpPr>
            <p:sp>
              <p:nvSpPr>
                <p:cNvPr id="230" name="Ellipse 229"/>
                <p:cNvSpPr/>
                <p:nvPr/>
              </p:nvSpPr>
              <p:spPr>
                <a:xfrm>
                  <a:off x="2123728" y="3501008"/>
                  <a:ext cx="360040" cy="360040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Rectangle 230"/>
                <p:cNvSpPr/>
                <p:nvPr/>
              </p:nvSpPr>
              <p:spPr>
                <a:xfrm>
                  <a:off x="2267744" y="3429000"/>
                  <a:ext cx="288032" cy="288032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232" name="Connecteur droit 231"/>
                <p:cNvCxnSpPr/>
                <p:nvPr/>
              </p:nvCxnSpPr>
              <p:spPr>
                <a:xfrm flipV="1">
                  <a:off x="2257078" y="3397250"/>
                  <a:ext cx="316830" cy="112961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233" name="Connecteur droit 20"/>
                <p:cNvCxnSpPr/>
                <p:nvPr/>
              </p:nvCxnSpPr>
              <p:spPr>
                <a:xfrm>
                  <a:off x="2141860" y="3253234"/>
                  <a:ext cx="432048" cy="144016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</p:grpSp>
        <p:sp>
          <p:nvSpPr>
            <p:cNvPr id="190" name="Ellipse 189"/>
            <p:cNvSpPr/>
            <p:nvPr/>
          </p:nvSpPr>
          <p:spPr>
            <a:xfrm>
              <a:off x="5338192" y="4693717"/>
              <a:ext cx="144016" cy="144016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1" name="Connecteur droit 190"/>
            <p:cNvCxnSpPr>
              <a:stCxn id="234" idx="5"/>
              <a:endCxn id="190" idx="5"/>
            </p:cNvCxnSpPr>
            <p:nvPr/>
          </p:nvCxnSpPr>
          <p:spPr>
            <a:xfrm flipH="1">
              <a:off x="5461117" y="4731928"/>
              <a:ext cx="219231" cy="8471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92" name="Connecteur droit 191"/>
            <p:cNvCxnSpPr/>
            <p:nvPr/>
          </p:nvCxnSpPr>
          <p:spPr>
            <a:xfrm flipH="1">
              <a:off x="7062856" y="4037062"/>
              <a:ext cx="395219" cy="15341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93" name="Ellipse 192"/>
            <p:cNvSpPr/>
            <p:nvPr/>
          </p:nvSpPr>
          <p:spPr>
            <a:xfrm>
              <a:off x="7393517" y="3691118"/>
              <a:ext cx="504231" cy="504054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0" cap="none" spc="0" normalizeH="0" baseline="-2500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" name="Arc 193"/>
            <p:cNvSpPr/>
            <p:nvPr/>
          </p:nvSpPr>
          <p:spPr>
            <a:xfrm rot="9969721">
              <a:off x="5334619" y="4663965"/>
              <a:ext cx="175719" cy="161830"/>
            </a:xfrm>
            <a:prstGeom prst="arc">
              <a:avLst>
                <a:gd name="adj1" fmla="val 15182319"/>
                <a:gd name="adj2" fmla="val 19953999"/>
              </a:avLst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Arrondir un rectangle avec un coin du même côté 194"/>
            <p:cNvSpPr/>
            <p:nvPr/>
          </p:nvSpPr>
          <p:spPr>
            <a:xfrm rot="13499228">
              <a:off x="4091894" y="4090575"/>
              <a:ext cx="430170" cy="16926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Ellipse 195"/>
            <p:cNvSpPr/>
            <p:nvPr/>
          </p:nvSpPr>
          <p:spPr>
            <a:xfrm>
              <a:off x="4716016" y="4365104"/>
              <a:ext cx="144016" cy="144016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7" name="Connecteur droit 196"/>
            <p:cNvCxnSpPr>
              <a:stCxn id="196" idx="5"/>
            </p:cNvCxnSpPr>
            <p:nvPr/>
          </p:nvCxnSpPr>
          <p:spPr>
            <a:xfrm>
              <a:off x="4838941" y="4488029"/>
              <a:ext cx="533159" cy="322096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98" name="Ellipse 197"/>
            <p:cNvSpPr/>
            <p:nvPr/>
          </p:nvSpPr>
          <p:spPr>
            <a:xfrm>
              <a:off x="3738364" y="5274692"/>
              <a:ext cx="216024" cy="216024"/>
            </a:xfrm>
            <a:prstGeom prst="ellipse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9" name="Connecteur droit 198"/>
            <p:cNvCxnSpPr>
              <a:stCxn id="198" idx="3"/>
              <a:endCxn id="195" idx="1"/>
            </p:cNvCxnSpPr>
            <p:nvPr/>
          </p:nvCxnSpPr>
          <p:spPr>
            <a:xfrm flipV="1">
              <a:off x="3770000" y="4338319"/>
              <a:ext cx="1135275" cy="1120761"/>
            </a:xfrm>
            <a:prstGeom prst="line">
              <a:avLst/>
            </a:prstGeom>
            <a:noFill/>
            <a:ln w="9525" cap="flat" cmpd="sng" algn="ctr">
              <a:solidFill>
                <a:srgbClr val="C0504D">
                  <a:lumMod val="75000"/>
                </a:srgbClr>
              </a:solidFill>
              <a:prstDash val="dash"/>
            </a:ln>
            <a:effectLst/>
          </p:spPr>
        </p:cxnSp>
        <p:cxnSp>
          <p:nvCxnSpPr>
            <p:cNvPr id="200" name="Connecteur droit 199"/>
            <p:cNvCxnSpPr/>
            <p:nvPr/>
          </p:nvCxnSpPr>
          <p:spPr>
            <a:xfrm flipV="1">
              <a:off x="3779912" y="5373216"/>
              <a:ext cx="2016224" cy="13856"/>
            </a:xfrm>
            <a:prstGeom prst="line">
              <a:avLst/>
            </a:prstGeom>
            <a:noFill/>
            <a:ln w="9525" cap="flat" cmpd="sng" algn="ctr">
              <a:solidFill>
                <a:srgbClr val="9BBB59">
                  <a:lumMod val="75000"/>
                </a:srgbClr>
              </a:solidFill>
              <a:prstDash val="dash"/>
            </a:ln>
            <a:effectLst/>
          </p:spPr>
        </p:cxnSp>
        <p:cxnSp>
          <p:nvCxnSpPr>
            <p:cNvPr id="201" name="Connecteur droit 200"/>
            <p:cNvCxnSpPr/>
            <p:nvPr/>
          </p:nvCxnSpPr>
          <p:spPr>
            <a:xfrm flipV="1">
              <a:off x="3779912" y="4869160"/>
              <a:ext cx="1440160" cy="544972"/>
            </a:xfrm>
            <a:prstGeom prst="line">
              <a:avLst/>
            </a:prstGeom>
            <a:noFill/>
            <a:ln w="9525" cap="flat" cmpd="sng" algn="ctr">
              <a:solidFill>
                <a:srgbClr val="0070C0"/>
              </a:solidFill>
              <a:prstDash val="dash"/>
            </a:ln>
            <a:effectLst/>
          </p:spPr>
        </p:cxnSp>
        <p:sp>
          <p:nvSpPr>
            <p:cNvPr id="202" name="Arc 201"/>
            <p:cNvSpPr/>
            <p:nvPr/>
          </p:nvSpPr>
          <p:spPr>
            <a:xfrm rot="8309536" flipH="1">
              <a:off x="3420432" y="3928136"/>
              <a:ext cx="1461247" cy="2226882"/>
            </a:xfrm>
            <a:prstGeom prst="arc">
              <a:avLst>
                <a:gd name="adj1" fmla="val 17956615"/>
                <a:gd name="adj2" fmla="val 110865"/>
              </a:avLst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arrow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Arc 202"/>
            <p:cNvSpPr/>
            <p:nvPr/>
          </p:nvSpPr>
          <p:spPr>
            <a:xfrm rot="7681659" flipH="1">
              <a:off x="3447899" y="4943896"/>
              <a:ext cx="1130680" cy="805120"/>
            </a:xfrm>
            <a:prstGeom prst="arc">
              <a:avLst>
                <a:gd name="adj1" fmla="val 19877945"/>
                <a:gd name="adj2" fmla="val 110865"/>
              </a:avLst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headEnd type="arrow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04" name="Connecteur droit 203"/>
            <p:cNvCxnSpPr/>
            <p:nvPr/>
          </p:nvCxnSpPr>
          <p:spPr>
            <a:xfrm>
              <a:off x="2209230" y="4879851"/>
              <a:ext cx="72008" cy="432048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oval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8" name="Groupe 65"/>
            <p:cNvGrpSpPr/>
            <p:nvPr/>
          </p:nvGrpSpPr>
          <p:grpSpPr>
            <a:xfrm>
              <a:off x="2038837" y="4581128"/>
              <a:ext cx="329289" cy="388089"/>
              <a:chOff x="1750805" y="3603501"/>
              <a:chExt cx="329289" cy="388089"/>
            </a:xfrm>
          </p:grpSpPr>
          <p:sp>
            <p:nvSpPr>
              <p:cNvPr id="219" name="Ellipse 218"/>
              <p:cNvSpPr/>
              <p:nvPr/>
            </p:nvSpPr>
            <p:spPr>
              <a:xfrm>
                <a:off x="1763688" y="3645024"/>
                <a:ext cx="288032" cy="28803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" name="ZoneTexte 219"/>
              <p:cNvSpPr txBox="1"/>
              <p:nvPr/>
            </p:nvSpPr>
            <p:spPr>
              <a:xfrm>
                <a:off x="1750805" y="3603501"/>
                <a:ext cx="329289" cy="388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0" cap="none" spc="0" normalizeH="0" baseline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1</a:t>
                </a:r>
                <a:endParaRPr kumimoji="0" lang="fr-FR" sz="1600" b="0" i="0" u="none" strike="noStrike" kern="0" cap="none" spc="0" normalizeH="0" baseline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206" name="Connecteur droit 205"/>
            <p:cNvCxnSpPr/>
            <p:nvPr/>
          </p:nvCxnSpPr>
          <p:spPr>
            <a:xfrm>
              <a:off x="4139952" y="4293096"/>
              <a:ext cx="288032" cy="288032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oval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9" name="Groupe 61"/>
            <p:cNvGrpSpPr/>
            <p:nvPr/>
          </p:nvGrpSpPr>
          <p:grpSpPr>
            <a:xfrm>
              <a:off x="3875798" y="4036889"/>
              <a:ext cx="329289" cy="388089"/>
              <a:chOff x="3334063" y="3501008"/>
              <a:chExt cx="329289" cy="388089"/>
            </a:xfrm>
          </p:grpSpPr>
          <p:sp>
            <p:nvSpPr>
              <p:cNvPr id="217" name="Ellipse 216"/>
              <p:cNvSpPr/>
              <p:nvPr/>
            </p:nvSpPr>
            <p:spPr>
              <a:xfrm>
                <a:off x="3346946" y="3542531"/>
                <a:ext cx="288032" cy="28803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" name="ZoneTexte 217"/>
              <p:cNvSpPr txBox="1"/>
              <p:nvPr/>
            </p:nvSpPr>
            <p:spPr>
              <a:xfrm>
                <a:off x="3334063" y="3501008"/>
                <a:ext cx="329289" cy="388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0" cap="none" spc="0" normalizeH="0" baseline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2</a:t>
                </a:r>
                <a:endParaRPr kumimoji="0" lang="fr-FR" sz="1600" b="0" i="0" u="none" strike="noStrike" kern="0" cap="none" spc="0" normalizeH="0" baseline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208" name="Connecteur droit 207"/>
            <p:cNvCxnSpPr/>
            <p:nvPr/>
          </p:nvCxnSpPr>
          <p:spPr>
            <a:xfrm>
              <a:off x="6588224" y="3717032"/>
              <a:ext cx="209005" cy="332234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oval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10" name="Groupe 62"/>
            <p:cNvGrpSpPr/>
            <p:nvPr/>
          </p:nvGrpSpPr>
          <p:grpSpPr>
            <a:xfrm>
              <a:off x="6359317" y="3429000"/>
              <a:ext cx="329289" cy="388089"/>
              <a:chOff x="3334063" y="3501008"/>
              <a:chExt cx="329289" cy="388089"/>
            </a:xfrm>
          </p:grpSpPr>
          <p:sp>
            <p:nvSpPr>
              <p:cNvPr id="215" name="Ellipse 214"/>
              <p:cNvSpPr/>
              <p:nvPr/>
            </p:nvSpPr>
            <p:spPr>
              <a:xfrm>
                <a:off x="3346946" y="3542531"/>
                <a:ext cx="288032" cy="288032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" name="ZoneTexte 215"/>
              <p:cNvSpPr txBox="1"/>
              <p:nvPr/>
            </p:nvSpPr>
            <p:spPr>
              <a:xfrm>
                <a:off x="3334063" y="3501008"/>
                <a:ext cx="329289" cy="388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none" strike="noStrike" kern="0" cap="none" spc="0" normalizeH="0" baseline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3</a:t>
                </a:r>
                <a:endParaRPr kumimoji="0" lang="fr-FR" sz="1600" b="0" i="0" u="none" strike="noStrike" kern="0" cap="none" spc="0" normalizeH="0" baseline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10" name="ZoneTexte 209"/>
            <p:cNvSpPr txBox="1"/>
            <p:nvPr/>
          </p:nvSpPr>
          <p:spPr>
            <a:xfrm>
              <a:off x="4422805" y="4743326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α</a:t>
              </a:r>
              <a:endParaRPr kumimoji="0" lang="fr-FR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ZoneTexte 210"/>
            <p:cNvSpPr txBox="1"/>
            <p:nvPr/>
          </p:nvSpPr>
          <p:spPr>
            <a:xfrm>
              <a:off x="5028645" y="495287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ϕ</a:t>
              </a:r>
              <a:endParaRPr kumimoji="0" lang="fr-FR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ZoneTexte 211"/>
            <p:cNvSpPr txBox="1"/>
            <p:nvPr/>
          </p:nvSpPr>
          <p:spPr>
            <a:xfrm>
              <a:off x="3667636" y="5013176"/>
              <a:ext cx="417491" cy="423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O</a:t>
              </a:r>
              <a:endParaRPr kumimoji="0" lang="fr-FR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213" name="ZoneTexte 212"/>
            <p:cNvSpPr txBox="1"/>
            <p:nvPr/>
          </p:nvSpPr>
          <p:spPr>
            <a:xfrm>
              <a:off x="4723154" y="4005063"/>
              <a:ext cx="388090" cy="423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A</a:t>
              </a:r>
              <a:endParaRPr kumimoji="0" lang="fr-FR" sz="18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214" name="ZoneTexte 213"/>
            <p:cNvSpPr txBox="1"/>
            <p:nvPr/>
          </p:nvSpPr>
          <p:spPr>
            <a:xfrm>
              <a:off x="6977736" y="4365104"/>
              <a:ext cx="402790" cy="423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C</a:t>
              </a:r>
              <a:endParaRPr kumimoji="0" lang="fr-FR" sz="18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238" name="Espace réservé du contenu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2857961" y="3946552"/>
            <a:ext cx="3371390" cy="49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tabLst/>
              <a:defRPr/>
            </a:pPr>
            <a:r>
              <a:rPr kumimoji="1" lang="fr-FR" sz="2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Approche automatique</a:t>
            </a:r>
          </a:p>
        </p:txBody>
      </p:sp>
      <p:sp>
        <p:nvSpPr>
          <p:cNvPr id="239" name="Espace réservé du contenu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3162761" y="1433776"/>
            <a:ext cx="2761790" cy="49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tabLst/>
              <a:defRPr/>
            </a:pPr>
            <a:r>
              <a:rPr kumimoji="1" lang="fr-FR" sz="2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Approche mécanique</a:t>
            </a:r>
          </a:p>
        </p:txBody>
      </p:sp>
      <p:sp>
        <p:nvSpPr>
          <p:cNvPr id="62" name="Espace réservé du pied de page 3"/>
          <p:cNvSpPr>
            <a:spLocks noGrp="1"/>
          </p:cNvSpPr>
          <p:nvPr>
            <p:ph type="ftr" sz="quarter" idx="10"/>
            <p:custDataLst>
              <p:tags r:id="rId7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pic>
        <p:nvPicPr>
          <p:cNvPr id="54273" name="Picture 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675" y="4460842"/>
            <a:ext cx="4423155" cy="188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01500" y="4443464"/>
            <a:ext cx="4323681" cy="191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ZoneTexte 62"/>
          <p:cNvSpPr txBox="1"/>
          <p:nvPr>
            <p:custDataLst>
              <p:tags r:id="rId10"/>
            </p:custDataLst>
          </p:nvPr>
        </p:nvSpPr>
        <p:spPr>
          <a:xfrm>
            <a:off x="6652260" y="2194560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+mn-lt"/>
              </a:rPr>
              <a:t>M</a:t>
            </a:r>
            <a:r>
              <a:rPr lang="fr-FR" sz="1400" baseline="-25000" dirty="0" smtClean="0">
                <a:solidFill>
                  <a:schemeClr val="bg1"/>
                </a:solidFill>
                <a:latin typeface="+mn-lt"/>
              </a:rPr>
              <a:t>2</a:t>
            </a:r>
            <a:endParaRPr lang="fr-FR" sz="1400" baseline="-250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6050" y="981075"/>
            <a:ext cx="8890000" cy="503709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Ä"/>
              <a:tabLst/>
              <a:defRPr/>
            </a:pPr>
            <a:r>
              <a:rPr kumimoji="1" lang="fr-FR" b="0" i="0" u="none" strike="noStrike" kern="0" cap="none" spc="0" normalizeH="0" baseline="0" dirty="0" smtClean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 modèle en plusieurs étapes</a:t>
            </a:r>
            <a:endParaRPr kumimoji="1" lang="fr-FR" b="0" i="0" u="none" strike="noStrike" kern="0" cap="none" spc="0" normalizeH="0" baseline="0" dirty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Groupe 36"/>
          <p:cNvGrpSpPr/>
          <p:nvPr>
            <p:custDataLst>
              <p:tags r:id="rId2"/>
            </p:custDataLst>
          </p:nvPr>
        </p:nvGrpSpPr>
        <p:grpSpPr>
          <a:xfrm>
            <a:off x="467544" y="1916832"/>
            <a:ext cx="8136904" cy="2880320"/>
            <a:chOff x="467544" y="2780928"/>
            <a:chExt cx="8136904" cy="2880320"/>
          </a:xfrm>
        </p:grpSpPr>
        <p:sp>
          <p:nvSpPr>
            <p:cNvPr id="6" name="Rectangle à coins arrondis 5"/>
            <p:cNvSpPr/>
            <p:nvPr/>
          </p:nvSpPr>
          <p:spPr bwMode="auto">
            <a:xfrm>
              <a:off x="467544" y="2780928"/>
              <a:ext cx="2016224" cy="36004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smtClean="0"/>
                <a:t>Géométrique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z="1600" smtClean="0"/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Rectangle à coins arrondis 6"/>
            <p:cNvSpPr/>
            <p:nvPr/>
          </p:nvSpPr>
          <p:spPr bwMode="auto">
            <a:xfrm>
              <a:off x="467544" y="3356992"/>
              <a:ext cx="2016224" cy="36004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smtClean="0"/>
                <a:t>Dynamique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Rectangle à coins arrondis 7"/>
            <p:cNvSpPr/>
            <p:nvPr/>
          </p:nvSpPr>
          <p:spPr bwMode="auto">
            <a:xfrm>
              <a:off x="467544" y="3933056"/>
              <a:ext cx="2016224" cy="36004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smtClean="0"/>
                <a:t>Thermodynamique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z="1600" smtClean="0"/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Rectangle à coins arrondis 8"/>
            <p:cNvSpPr/>
            <p:nvPr/>
          </p:nvSpPr>
          <p:spPr bwMode="auto">
            <a:xfrm>
              <a:off x="467544" y="4509120"/>
              <a:ext cx="2016224" cy="36004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smtClean="0"/>
                <a:t>Servo-distributeurs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Rectangle à coins arrondis 9"/>
            <p:cNvSpPr/>
            <p:nvPr/>
          </p:nvSpPr>
          <p:spPr bwMode="auto">
            <a:xfrm>
              <a:off x="3923928" y="3212976"/>
              <a:ext cx="2016224" cy="72008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smtClean="0"/>
                <a:t>Modèle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smtClean="0"/>
                <a:t>complet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z="1600" smtClean="0"/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Rectangle à coins arrondis 10"/>
            <p:cNvSpPr/>
            <p:nvPr/>
          </p:nvSpPr>
          <p:spPr bwMode="auto">
            <a:xfrm>
              <a:off x="3923928" y="4689140"/>
              <a:ext cx="2016224" cy="72008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smtClean="0"/>
                <a:t>Modèle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smtClean="0"/>
                <a:t>de commande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z="1600" smtClean="0"/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732240" y="3284984"/>
              <a:ext cx="1872208" cy="576064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</a:rPr>
                <a:t>Simulation</a:t>
              </a:r>
            </a:p>
          </p:txBody>
        </p:sp>
        <p:cxnSp>
          <p:nvCxnSpPr>
            <p:cNvPr id="13" name="Connecteur en angle 12"/>
            <p:cNvCxnSpPr>
              <a:stCxn id="6" idx="3"/>
              <a:endCxn id="10" idx="1"/>
            </p:cNvCxnSpPr>
            <p:nvPr/>
          </p:nvCxnSpPr>
          <p:spPr bwMode="auto">
            <a:xfrm>
              <a:off x="2483768" y="2960948"/>
              <a:ext cx="1440160" cy="612068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4" name="Connecteur en angle 13"/>
            <p:cNvCxnSpPr>
              <a:stCxn id="7" idx="3"/>
              <a:endCxn id="10" idx="1"/>
            </p:cNvCxnSpPr>
            <p:nvPr/>
          </p:nvCxnSpPr>
          <p:spPr bwMode="auto">
            <a:xfrm>
              <a:off x="2483768" y="3537012"/>
              <a:ext cx="1440160" cy="36004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5" name="Connecteur en angle 14"/>
            <p:cNvCxnSpPr>
              <a:stCxn id="8" idx="3"/>
              <a:endCxn id="10" idx="1"/>
            </p:cNvCxnSpPr>
            <p:nvPr/>
          </p:nvCxnSpPr>
          <p:spPr bwMode="auto">
            <a:xfrm flipV="1">
              <a:off x="2483768" y="3573016"/>
              <a:ext cx="1440160" cy="540060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6" name="Connecteur en angle 15"/>
            <p:cNvCxnSpPr>
              <a:stCxn id="9" idx="3"/>
              <a:endCxn id="10" idx="1"/>
            </p:cNvCxnSpPr>
            <p:nvPr/>
          </p:nvCxnSpPr>
          <p:spPr bwMode="auto">
            <a:xfrm flipV="1">
              <a:off x="2483768" y="3573016"/>
              <a:ext cx="1440160" cy="1116124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17" name="Flèche vers le bas 16"/>
            <p:cNvSpPr/>
            <p:nvPr/>
          </p:nvSpPr>
          <p:spPr bwMode="auto">
            <a:xfrm>
              <a:off x="4788024" y="4005064"/>
              <a:ext cx="360040" cy="576064"/>
            </a:xfrm>
            <a:prstGeom prst="downArrow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732240" y="4437112"/>
              <a:ext cx="1872208" cy="1224136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</a:rPr>
                <a:t>Synthèse de lois de commande</a:t>
              </a:r>
            </a:p>
          </p:txBody>
        </p:sp>
        <p:sp>
          <p:nvSpPr>
            <p:cNvPr id="19" name="Flèche vers le bas 18"/>
            <p:cNvSpPr/>
            <p:nvPr/>
          </p:nvSpPr>
          <p:spPr bwMode="auto">
            <a:xfrm rot="16200000">
              <a:off x="6146676" y="3297560"/>
              <a:ext cx="360040" cy="576064"/>
            </a:xfrm>
            <a:prstGeom prst="downArrow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" name="Flèche vers le bas 19"/>
            <p:cNvSpPr/>
            <p:nvPr/>
          </p:nvSpPr>
          <p:spPr bwMode="auto">
            <a:xfrm rot="16200000">
              <a:off x="6120172" y="4761148"/>
              <a:ext cx="360040" cy="576064"/>
            </a:xfrm>
            <a:prstGeom prst="downArrow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1" name="Espace réservé du contenu 2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07504" y="5157192"/>
            <a:ext cx="889000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accent2"/>
              </a:buClr>
            </a:pPr>
            <a:r>
              <a:rPr lang="fr-FR" sz="2000" dirty="0" smtClean="0">
                <a:latin typeface="+mj-lt"/>
              </a:rPr>
              <a:t>Objectif : Synthétiser des lois de commandes en position et raideur.</a:t>
            </a:r>
            <a:endParaRPr lang="fr-FR" sz="2000" dirty="0">
              <a:latin typeface="+mj-lt"/>
            </a:endParaRPr>
          </a:p>
        </p:txBody>
      </p:sp>
      <p:sp>
        <p:nvSpPr>
          <p:cNvPr id="24" name="Titre 7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042988" y="0"/>
            <a:ext cx="7921625" cy="69215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3200" b="1" i="0" u="none" strike="noStrike" kern="0" cap="none" spc="0" normalizeH="0" baseline="0" dirty="0" smtClean="0">
                <a:ln>
                  <a:noFill/>
                </a:ln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Modélisation</a:t>
            </a:r>
            <a:endParaRPr kumimoji="1" lang="fr-FR" sz="3200" b="1" i="0" u="none" strike="noStrike" kern="0" cap="none" spc="0" normalizeH="0" baseline="0" dirty="0">
              <a:ln>
                <a:noFill/>
              </a:ln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Espace réservé du pied de pag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4005263" y="6561138"/>
            <a:ext cx="441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Laboratoire Ampère – UMR CNRS 5005	         Nicolas </a:t>
            </a:r>
            <a:r>
              <a:rPr kumimoji="0" lang="fr-FR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Herzig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à coins arrondis 9"/>
          <p:cNvSpPr/>
          <p:nvPr>
            <p:custDataLst>
              <p:tags r:id="rId1"/>
            </p:custDataLst>
          </p:nvPr>
        </p:nvSpPr>
        <p:spPr bwMode="auto">
          <a:xfrm>
            <a:off x="467544" y="1916832"/>
            <a:ext cx="2016224" cy="36004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accent2"/>
              </a:buClr>
            </a:pPr>
            <a:r>
              <a:rPr lang="fr-FR" sz="1600" dirty="0" smtClean="0"/>
              <a:t>Géométrique</a:t>
            </a:r>
          </a:p>
          <a:p>
            <a:pPr marL="342900" lvl="0" indent="-342900" algn="ctr">
              <a:spcBef>
                <a:spcPct val="20000"/>
              </a:spcBef>
              <a:buClr>
                <a:schemeClr val="accent2"/>
              </a:buClr>
            </a:pPr>
            <a:endParaRPr lang="fr-FR" sz="1600" dirty="0" smtClean="0"/>
          </a:p>
          <a:p>
            <a:pPr marL="342900" lvl="0" indent="-342900" algn="ctr">
              <a:spcBef>
                <a:spcPct val="20000"/>
              </a:spcBef>
              <a:buClr>
                <a:schemeClr val="accent2"/>
              </a:buClr>
            </a:pP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5" name="Groupe 44"/>
          <p:cNvGrpSpPr/>
          <p:nvPr>
            <p:custDataLst>
              <p:tags r:id="rId2"/>
            </p:custDataLst>
          </p:nvPr>
        </p:nvGrpSpPr>
        <p:grpSpPr>
          <a:xfrm>
            <a:off x="0" y="1918147"/>
            <a:ext cx="9670851" cy="4144858"/>
            <a:chOff x="0" y="1918147"/>
            <a:chExt cx="9670851" cy="4144858"/>
          </a:xfrm>
        </p:grpSpPr>
        <p:sp>
          <p:nvSpPr>
            <p:cNvPr id="23" name="Espace réservé du contenu 2"/>
            <p:cNvSpPr txBox="1">
              <a:spLocks/>
            </p:cNvSpPr>
            <p:nvPr/>
          </p:nvSpPr>
          <p:spPr bwMode="auto">
            <a:xfrm>
              <a:off x="54992" y="1918147"/>
              <a:ext cx="8890000" cy="515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dirty="0" smtClean="0">
                  <a:latin typeface="+mj-lt"/>
                </a:rPr>
                <a:t>Robot 2 axes pneumatiques</a:t>
              </a:r>
              <a:endParaRPr lang="fr-FR" dirty="0">
                <a:latin typeface="+mj-lt"/>
              </a:endParaRPr>
            </a:p>
          </p:txBody>
        </p:sp>
        <p:grpSp>
          <p:nvGrpSpPr>
            <p:cNvPr id="6" name="Groupe 36"/>
            <p:cNvGrpSpPr/>
            <p:nvPr/>
          </p:nvGrpSpPr>
          <p:grpSpPr>
            <a:xfrm>
              <a:off x="5026843" y="2698626"/>
              <a:ext cx="4644008" cy="3364379"/>
              <a:chOff x="524738" y="-843970"/>
              <a:chExt cx="9429372" cy="6103216"/>
            </a:xfrm>
          </p:grpSpPr>
          <p:pic>
            <p:nvPicPr>
              <p:cNvPr id="28" name="Picture 2" descr="C:\Users\nherzig\Pictures\EMBC\volumeettraj.bmp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7936" b="59576"/>
              <a:stretch>
                <a:fillRect/>
              </a:stretch>
            </p:blipFill>
            <p:spPr bwMode="auto">
              <a:xfrm>
                <a:off x="734803" y="-843970"/>
                <a:ext cx="8218195" cy="5209723"/>
              </a:xfrm>
              <a:prstGeom prst="rect">
                <a:avLst/>
              </a:prstGeom>
              <a:noFill/>
            </p:spPr>
          </p:pic>
          <p:grpSp>
            <p:nvGrpSpPr>
              <p:cNvPr id="7" name="Groupe 9"/>
              <p:cNvGrpSpPr/>
              <p:nvPr/>
            </p:nvGrpSpPr>
            <p:grpSpPr>
              <a:xfrm>
                <a:off x="524738" y="4086756"/>
                <a:ext cx="9429372" cy="1172490"/>
                <a:chOff x="3029788" y="3504044"/>
                <a:chExt cx="9429372" cy="1172490"/>
              </a:xfrm>
            </p:grpSpPr>
            <p:sp>
              <p:nvSpPr>
                <p:cNvPr id="32" name="ZoneTexte 4"/>
                <p:cNvSpPr txBox="1"/>
                <p:nvPr/>
              </p:nvSpPr>
              <p:spPr>
                <a:xfrm>
                  <a:off x="3821876" y="3504044"/>
                  <a:ext cx="8637284" cy="11724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 smtClean="0">
                      <a:latin typeface="+mj-lt"/>
                      <a:cs typeface="Times New Roman" pitchFamily="18" charset="0"/>
                    </a:rPr>
                    <a:t>Espace de travail de la tête fœtale du </a:t>
                  </a:r>
                  <a:r>
                    <a:rPr lang="fr-FR" sz="1200" dirty="0" err="1" smtClean="0">
                      <a:latin typeface="+mj-lt"/>
                      <a:cs typeface="Times New Roman" pitchFamily="18" charset="0"/>
                    </a:rPr>
                    <a:t>BirthSIM</a:t>
                  </a:r>
                  <a:endParaRPr lang="fr-FR" sz="1200" dirty="0" smtClean="0">
                    <a:latin typeface="+mj-lt"/>
                    <a:cs typeface="Times New Roman" pitchFamily="18" charset="0"/>
                  </a:endParaRPr>
                </a:p>
                <a:p>
                  <a:r>
                    <a:rPr lang="fr-FR" sz="1200" dirty="0" smtClean="0">
                      <a:latin typeface="+mj-lt"/>
                      <a:cs typeface="Times New Roman" pitchFamily="18" charset="0"/>
                    </a:rPr>
                    <a:t>Trajectoire générée à partir de mesures sur le bassin</a:t>
                  </a:r>
                </a:p>
                <a:p>
                  <a:endParaRPr lang="fr-FR" sz="1200" dirty="0">
                    <a:latin typeface="+mj-lt"/>
                    <a:cs typeface="Times New Roman" pitchFamily="18" charset="0"/>
                  </a:endParaRPr>
                </a:p>
              </p:txBody>
            </p:sp>
            <p:cxnSp>
              <p:nvCxnSpPr>
                <p:cNvPr id="33" name="Connecteur droit 32"/>
                <p:cNvCxnSpPr/>
                <p:nvPr/>
              </p:nvCxnSpPr>
              <p:spPr>
                <a:xfrm>
                  <a:off x="3029788" y="3720071"/>
                  <a:ext cx="720081" cy="0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33"/>
                <p:cNvCxnSpPr/>
                <p:nvPr/>
              </p:nvCxnSpPr>
              <p:spPr>
                <a:xfrm>
                  <a:off x="3029788" y="4008102"/>
                  <a:ext cx="720081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5844" name="Picture 4" descr="C:\Users\nherzig\Documents\MATLAB\Modèle géométrique\consigneq1q2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0" y="3025666"/>
              <a:ext cx="3614735" cy="2710299"/>
            </a:xfrm>
            <a:prstGeom prst="rect">
              <a:avLst/>
            </a:prstGeom>
            <a:noFill/>
          </p:spPr>
        </p:pic>
        <p:grpSp>
          <p:nvGrpSpPr>
            <p:cNvPr id="8" name="Groupe 43"/>
            <p:cNvGrpSpPr/>
            <p:nvPr/>
          </p:nvGrpSpPr>
          <p:grpSpPr>
            <a:xfrm>
              <a:off x="3563887" y="3408707"/>
              <a:ext cx="1368153" cy="1944216"/>
              <a:chOff x="3563887" y="3130674"/>
              <a:chExt cx="1368153" cy="1944216"/>
            </a:xfrm>
          </p:grpSpPr>
          <p:sp>
            <p:nvSpPr>
              <p:cNvPr id="41" name="Flèche droite 40"/>
              <p:cNvSpPr/>
              <p:nvPr/>
            </p:nvSpPr>
            <p:spPr bwMode="auto">
              <a:xfrm>
                <a:off x="3563887" y="3130674"/>
                <a:ext cx="1368152" cy="936104"/>
              </a:xfrm>
              <a:prstGeom prst="rightArrow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j-lt"/>
                  </a:rPr>
                  <a:t>MGD</a:t>
                </a:r>
              </a:p>
            </p:txBody>
          </p:sp>
          <p:sp>
            <p:nvSpPr>
              <p:cNvPr id="43" name="Flèche gauche 42"/>
              <p:cNvSpPr/>
              <p:nvPr/>
            </p:nvSpPr>
            <p:spPr bwMode="auto">
              <a:xfrm>
                <a:off x="3563888" y="4138786"/>
                <a:ext cx="1368152" cy="936104"/>
              </a:xfrm>
              <a:prstGeom prst="leftArrow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j-lt"/>
                  </a:rPr>
                  <a:t>MGI</a:t>
                </a:r>
              </a:p>
            </p:txBody>
          </p:sp>
        </p:grpSp>
      </p:grpSp>
      <p:sp>
        <p:nvSpPr>
          <p:cNvPr id="22" name="Espace réservé du pied de page 3"/>
          <p:cNvSpPr>
            <a:spLocks noGrp="1"/>
          </p:cNvSpPr>
          <p:nvPr>
            <p:ph type="ftr" sz="quarter" idx="10"/>
            <p:custDataLst>
              <p:tags r:id="rId3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25" name="Titre 7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042988" y="0"/>
            <a:ext cx="7921625" cy="69215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3200" b="1" i="0" u="none" strike="noStrike" kern="0" cap="none" spc="0" normalizeH="0" baseline="0" dirty="0" smtClean="0">
                <a:ln>
                  <a:noFill/>
                </a:ln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Modélisation</a:t>
            </a:r>
            <a:endParaRPr kumimoji="1" lang="fr-FR" sz="3200" b="1" i="0" u="none" strike="noStrike" kern="0" cap="none" spc="0" normalizeH="0" baseline="0" dirty="0">
              <a:ln>
                <a:noFill/>
              </a:ln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00121 -0.1129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roupe 545"/>
          <p:cNvGrpSpPr/>
          <p:nvPr>
            <p:custDataLst>
              <p:tags r:id="rId1"/>
            </p:custDataLst>
          </p:nvPr>
        </p:nvGrpSpPr>
        <p:grpSpPr>
          <a:xfrm>
            <a:off x="4044149" y="1158271"/>
            <a:ext cx="4970311" cy="3531107"/>
            <a:chOff x="284014" y="1733580"/>
            <a:chExt cx="5795239" cy="4117168"/>
          </a:xfrm>
        </p:grpSpPr>
        <p:sp>
          <p:nvSpPr>
            <p:cNvPr id="540" name="Arc 539"/>
            <p:cNvSpPr/>
            <p:nvPr/>
          </p:nvSpPr>
          <p:spPr bwMode="auto">
            <a:xfrm rot="1380990">
              <a:off x="1301198" y="4187420"/>
              <a:ext cx="710916" cy="1663328"/>
            </a:xfrm>
            <a:prstGeom prst="arc">
              <a:avLst>
                <a:gd name="adj1" fmla="val 16164149"/>
                <a:gd name="adj2" fmla="val 1259584"/>
              </a:avLst>
            </a:prstGeom>
            <a:noFill/>
            <a:ln w="38100">
              <a:solidFill>
                <a:sysClr val="windowText" lastClr="000000"/>
              </a:solidFill>
              <a:prstDash val="solid"/>
              <a:round/>
              <a:headEnd type="arrow" w="med" len="med"/>
              <a:tailEnd type="arrow" w="med" len="med"/>
            </a:ln>
            <a:scene3d>
              <a:camera prst="orthographicFront">
                <a:rot lat="3600000" lon="0" rev="0"/>
              </a:camera>
              <a:lightRig rig="threePt" dir="t"/>
            </a:scene3d>
            <a:sp3d z="12700"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FR" sz="1600" i="1" kern="0" smtClean="0">
                <a:solidFill>
                  <a:sysClr val="windowText" lastClr="000000"/>
                </a:solidFill>
                <a:latin typeface="+mn-lt"/>
                <a:ea typeface="Latin Modern Math" pitchFamily="50" charset="0"/>
                <a:cs typeface="Times New Roman" pitchFamily="18" charset="0"/>
              </a:endParaRPr>
            </a:p>
          </p:txBody>
        </p:sp>
        <p:grpSp>
          <p:nvGrpSpPr>
            <p:cNvPr id="545" name="Groupe 544"/>
            <p:cNvGrpSpPr/>
            <p:nvPr/>
          </p:nvGrpSpPr>
          <p:grpSpPr>
            <a:xfrm>
              <a:off x="284014" y="1733580"/>
              <a:ext cx="5795239" cy="4109139"/>
              <a:chOff x="284014" y="1733580"/>
              <a:chExt cx="5795239" cy="4109139"/>
            </a:xfrm>
          </p:grpSpPr>
          <p:grpSp>
            <p:nvGrpSpPr>
              <p:cNvPr id="248" name="Groupe 247"/>
              <p:cNvGrpSpPr/>
              <p:nvPr/>
            </p:nvGrpSpPr>
            <p:grpSpPr>
              <a:xfrm>
                <a:off x="284014" y="1733580"/>
                <a:ext cx="5795239" cy="4109139"/>
                <a:chOff x="1274614" y="1268760"/>
                <a:chExt cx="5795239" cy="4109139"/>
              </a:xfrm>
            </p:grpSpPr>
            <p:sp>
              <p:nvSpPr>
                <p:cNvPr id="250" name="AutoShape 35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4211514" y="2565475"/>
                  <a:ext cx="1133475" cy="876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51" name="AutoShape 4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979712" y="4005064"/>
                  <a:ext cx="1143000" cy="904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52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2246412" y="4252714"/>
                  <a:ext cx="390525" cy="219075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53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2770287" y="4195564"/>
                  <a:ext cx="257175" cy="142875"/>
                </a:xfrm>
                <a:prstGeom prst="line">
                  <a:avLst/>
                </a:prstGeom>
                <a:noFill/>
                <a:ln w="28575">
                  <a:solidFill>
                    <a:srgbClr val="92D05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54" name="Freeform 9"/>
                <p:cNvSpPr>
                  <a:spLocks/>
                </p:cNvSpPr>
                <p:nvPr/>
              </p:nvSpPr>
              <p:spPr bwMode="auto">
                <a:xfrm>
                  <a:off x="2598837" y="4252714"/>
                  <a:ext cx="209550" cy="266700"/>
                </a:xfrm>
                <a:custGeom>
                  <a:avLst/>
                  <a:gdLst/>
                  <a:ahLst/>
                  <a:cxnLst>
                    <a:cxn ang="0">
                      <a:pos x="114" y="162"/>
                    </a:cxn>
                    <a:cxn ang="0">
                      <a:pos x="120" y="156"/>
                    </a:cxn>
                    <a:cxn ang="0">
                      <a:pos x="126" y="144"/>
                    </a:cxn>
                    <a:cxn ang="0">
                      <a:pos x="132" y="138"/>
                    </a:cxn>
                    <a:cxn ang="0">
                      <a:pos x="132" y="126"/>
                    </a:cxn>
                    <a:cxn ang="0">
                      <a:pos x="132" y="114"/>
                    </a:cxn>
                    <a:cxn ang="0">
                      <a:pos x="132" y="108"/>
                    </a:cxn>
                    <a:cxn ang="0">
                      <a:pos x="126" y="96"/>
                    </a:cxn>
                    <a:cxn ang="0">
                      <a:pos x="126" y="84"/>
                    </a:cxn>
                    <a:cxn ang="0">
                      <a:pos x="120" y="72"/>
                    </a:cxn>
                    <a:cxn ang="0">
                      <a:pos x="114" y="54"/>
                    </a:cxn>
                    <a:cxn ang="0">
                      <a:pos x="102" y="48"/>
                    </a:cxn>
                    <a:cxn ang="0">
                      <a:pos x="96" y="36"/>
                    </a:cxn>
                    <a:cxn ang="0">
                      <a:pos x="90" y="24"/>
                    </a:cxn>
                    <a:cxn ang="0">
                      <a:pos x="78" y="18"/>
                    </a:cxn>
                    <a:cxn ang="0">
                      <a:pos x="72" y="12"/>
                    </a:cxn>
                    <a:cxn ang="0">
                      <a:pos x="60" y="6"/>
                    </a:cxn>
                    <a:cxn ang="0">
                      <a:pos x="48" y="0"/>
                    </a:cxn>
                    <a:cxn ang="0">
                      <a:pos x="42" y="0"/>
                    </a:cxn>
                    <a:cxn ang="0">
                      <a:pos x="30" y="0"/>
                    </a:cxn>
                    <a:cxn ang="0">
                      <a:pos x="24" y="0"/>
                    </a:cxn>
                    <a:cxn ang="0">
                      <a:pos x="18" y="6"/>
                    </a:cxn>
                    <a:cxn ang="0">
                      <a:pos x="12" y="12"/>
                    </a:cxn>
                    <a:cxn ang="0">
                      <a:pos x="6" y="18"/>
                    </a:cxn>
                    <a:cxn ang="0">
                      <a:pos x="6" y="24"/>
                    </a:cxn>
                    <a:cxn ang="0">
                      <a:pos x="0" y="36"/>
                    </a:cxn>
                    <a:cxn ang="0">
                      <a:pos x="0" y="48"/>
                    </a:cxn>
                    <a:cxn ang="0">
                      <a:pos x="0" y="54"/>
                    </a:cxn>
                    <a:cxn ang="0">
                      <a:pos x="6" y="66"/>
                    </a:cxn>
                    <a:cxn ang="0">
                      <a:pos x="6" y="78"/>
                    </a:cxn>
                    <a:cxn ang="0">
                      <a:pos x="12" y="90"/>
                    </a:cxn>
                    <a:cxn ang="0">
                      <a:pos x="18" y="108"/>
                    </a:cxn>
                    <a:cxn ang="0">
                      <a:pos x="24" y="120"/>
                    </a:cxn>
                    <a:cxn ang="0">
                      <a:pos x="30" y="126"/>
                    </a:cxn>
                    <a:cxn ang="0">
                      <a:pos x="42" y="138"/>
                    </a:cxn>
                    <a:cxn ang="0">
                      <a:pos x="48" y="144"/>
                    </a:cxn>
                    <a:cxn ang="0">
                      <a:pos x="60" y="156"/>
                    </a:cxn>
                    <a:cxn ang="0">
                      <a:pos x="72" y="162"/>
                    </a:cxn>
                    <a:cxn ang="0">
                      <a:pos x="78" y="162"/>
                    </a:cxn>
                    <a:cxn ang="0">
                      <a:pos x="90" y="168"/>
                    </a:cxn>
                    <a:cxn ang="0">
                      <a:pos x="96" y="168"/>
                    </a:cxn>
                    <a:cxn ang="0">
                      <a:pos x="102" y="168"/>
                    </a:cxn>
                    <a:cxn ang="0">
                      <a:pos x="114" y="162"/>
                    </a:cxn>
                  </a:cxnLst>
                  <a:rect l="0" t="0" r="r" b="b"/>
                  <a:pathLst>
                    <a:path w="132" h="168">
                      <a:moveTo>
                        <a:pt x="114" y="162"/>
                      </a:moveTo>
                      <a:lnTo>
                        <a:pt x="114" y="162"/>
                      </a:lnTo>
                      <a:lnTo>
                        <a:pt x="114" y="162"/>
                      </a:lnTo>
                      <a:lnTo>
                        <a:pt x="120" y="156"/>
                      </a:lnTo>
                      <a:lnTo>
                        <a:pt x="120" y="156"/>
                      </a:lnTo>
                      <a:lnTo>
                        <a:pt x="120" y="156"/>
                      </a:lnTo>
                      <a:lnTo>
                        <a:pt x="126" y="150"/>
                      </a:lnTo>
                      <a:lnTo>
                        <a:pt x="126" y="150"/>
                      </a:lnTo>
                      <a:lnTo>
                        <a:pt x="126" y="144"/>
                      </a:lnTo>
                      <a:lnTo>
                        <a:pt x="126" y="144"/>
                      </a:lnTo>
                      <a:lnTo>
                        <a:pt x="126" y="138"/>
                      </a:lnTo>
                      <a:lnTo>
                        <a:pt x="132" y="138"/>
                      </a:lnTo>
                      <a:lnTo>
                        <a:pt x="132" y="132"/>
                      </a:lnTo>
                      <a:lnTo>
                        <a:pt x="132" y="132"/>
                      </a:lnTo>
                      <a:lnTo>
                        <a:pt x="132" y="126"/>
                      </a:lnTo>
                      <a:lnTo>
                        <a:pt x="132" y="126"/>
                      </a:lnTo>
                      <a:lnTo>
                        <a:pt x="132" y="120"/>
                      </a:lnTo>
                      <a:lnTo>
                        <a:pt x="132" y="114"/>
                      </a:lnTo>
                      <a:lnTo>
                        <a:pt x="132" y="114"/>
                      </a:lnTo>
                      <a:lnTo>
                        <a:pt x="132" y="108"/>
                      </a:lnTo>
                      <a:lnTo>
                        <a:pt x="132" y="108"/>
                      </a:lnTo>
                      <a:lnTo>
                        <a:pt x="132" y="102"/>
                      </a:lnTo>
                      <a:lnTo>
                        <a:pt x="126" y="96"/>
                      </a:lnTo>
                      <a:lnTo>
                        <a:pt x="126" y="96"/>
                      </a:lnTo>
                      <a:lnTo>
                        <a:pt x="126" y="90"/>
                      </a:lnTo>
                      <a:lnTo>
                        <a:pt x="126" y="84"/>
                      </a:lnTo>
                      <a:lnTo>
                        <a:pt x="126" y="84"/>
                      </a:lnTo>
                      <a:lnTo>
                        <a:pt x="120" y="78"/>
                      </a:lnTo>
                      <a:lnTo>
                        <a:pt x="120" y="72"/>
                      </a:lnTo>
                      <a:lnTo>
                        <a:pt x="120" y="72"/>
                      </a:lnTo>
                      <a:lnTo>
                        <a:pt x="114" y="66"/>
                      </a:lnTo>
                      <a:lnTo>
                        <a:pt x="114" y="60"/>
                      </a:lnTo>
                      <a:lnTo>
                        <a:pt x="114" y="54"/>
                      </a:lnTo>
                      <a:lnTo>
                        <a:pt x="108" y="54"/>
                      </a:lnTo>
                      <a:lnTo>
                        <a:pt x="108" y="48"/>
                      </a:lnTo>
                      <a:lnTo>
                        <a:pt x="102" y="48"/>
                      </a:lnTo>
                      <a:lnTo>
                        <a:pt x="102" y="42"/>
                      </a:lnTo>
                      <a:lnTo>
                        <a:pt x="102" y="36"/>
                      </a:lnTo>
                      <a:lnTo>
                        <a:pt x="96" y="36"/>
                      </a:lnTo>
                      <a:lnTo>
                        <a:pt x="96" y="30"/>
                      </a:lnTo>
                      <a:lnTo>
                        <a:pt x="90" y="30"/>
                      </a:lnTo>
                      <a:lnTo>
                        <a:pt x="90" y="24"/>
                      </a:lnTo>
                      <a:lnTo>
                        <a:pt x="84" y="24"/>
                      </a:lnTo>
                      <a:lnTo>
                        <a:pt x="84" y="18"/>
                      </a:lnTo>
                      <a:lnTo>
                        <a:pt x="78" y="18"/>
                      </a:lnTo>
                      <a:lnTo>
                        <a:pt x="78" y="12"/>
                      </a:lnTo>
                      <a:lnTo>
                        <a:pt x="72" y="12"/>
                      </a:lnTo>
                      <a:lnTo>
                        <a:pt x="72" y="12"/>
                      </a:lnTo>
                      <a:lnTo>
                        <a:pt x="66" y="6"/>
                      </a:lnTo>
                      <a:lnTo>
                        <a:pt x="66" y="6"/>
                      </a:lnTo>
                      <a:lnTo>
                        <a:pt x="60" y="6"/>
                      </a:lnTo>
                      <a:lnTo>
                        <a:pt x="54" y="6"/>
                      </a:lnTo>
                      <a:lnTo>
                        <a:pt x="54" y="0"/>
                      </a:ln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8" y="6"/>
                      </a:lnTo>
                      <a:lnTo>
                        <a:pt x="18" y="6"/>
                      </a:lnTo>
                      <a:lnTo>
                        <a:pt x="18" y="6"/>
                      </a:lnTo>
                      <a:lnTo>
                        <a:pt x="12" y="12"/>
                      </a:lnTo>
                      <a:lnTo>
                        <a:pt x="12" y="12"/>
                      </a:lnTo>
                      <a:lnTo>
                        <a:pt x="12" y="12"/>
                      </a:lnTo>
                      <a:lnTo>
                        <a:pt x="6" y="18"/>
                      </a:lnTo>
                      <a:lnTo>
                        <a:pt x="6" y="18"/>
                      </a:lnTo>
                      <a:lnTo>
                        <a:pt x="6" y="18"/>
                      </a:lnTo>
                      <a:lnTo>
                        <a:pt x="6" y="24"/>
                      </a:lnTo>
                      <a:lnTo>
                        <a:pt x="6" y="24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42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60"/>
                      </a:lnTo>
                      <a:lnTo>
                        <a:pt x="0" y="66"/>
                      </a:lnTo>
                      <a:lnTo>
                        <a:pt x="6" y="66"/>
                      </a:lnTo>
                      <a:lnTo>
                        <a:pt x="6" y="72"/>
                      </a:lnTo>
                      <a:lnTo>
                        <a:pt x="6" y="78"/>
                      </a:lnTo>
                      <a:lnTo>
                        <a:pt x="6" y="78"/>
                      </a:lnTo>
                      <a:lnTo>
                        <a:pt x="6" y="84"/>
                      </a:lnTo>
                      <a:lnTo>
                        <a:pt x="12" y="90"/>
                      </a:lnTo>
                      <a:lnTo>
                        <a:pt x="12" y="90"/>
                      </a:lnTo>
                      <a:lnTo>
                        <a:pt x="12" y="96"/>
                      </a:lnTo>
                      <a:lnTo>
                        <a:pt x="18" y="102"/>
                      </a:lnTo>
                      <a:lnTo>
                        <a:pt x="18" y="108"/>
                      </a:lnTo>
                      <a:lnTo>
                        <a:pt x="18" y="108"/>
                      </a:lnTo>
                      <a:lnTo>
                        <a:pt x="24" y="114"/>
                      </a:lnTo>
                      <a:lnTo>
                        <a:pt x="24" y="120"/>
                      </a:lnTo>
                      <a:lnTo>
                        <a:pt x="30" y="120"/>
                      </a:lnTo>
                      <a:lnTo>
                        <a:pt x="30" y="126"/>
                      </a:lnTo>
                      <a:lnTo>
                        <a:pt x="30" y="126"/>
                      </a:lnTo>
                      <a:lnTo>
                        <a:pt x="36" y="132"/>
                      </a:lnTo>
                      <a:lnTo>
                        <a:pt x="36" y="138"/>
                      </a:lnTo>
                      <a:lnTo>
                        <a:pt x="42" y="138"/>
                      </a:lnTo>
                      <a:lnTo>
                        <a:pt x="42" y="144"/>
                      </a:lnTo>
                      <a:lnTo>
                        <a:pt x="48" y="144"/>
                      </a:lnTo>
                      <a:lnTo>
                        <a:pt x="48" y="144"/>
                      </a:lnTo>
                      <a:lnTo>
                        <a:pt x="54" y="150"/>
                      </a:lnTo>
                      <a:lnTo>
                        <a:pt x="54" y="150"/>
                      </a:lnTo>
                      <a:lnTo>
                        <a:pt x="60" y="156"/>
                      </a:lnTo>
                      <a:lnTo>
                        <a:pt x="60" y="156"/>
                      </a:lnTo>
                      <a:lnTo>
                        <a:pt x="66" y="156"/>
                      </a:lnTo>
                      <a:lnTo>
                        <a:pt x="72" y="162"/>
                      </a:lnTo>
                      <a:lnTo>
                        <a:pt x="72" y="162"/>
                      </a:lnTo>
                      <a:lnTo>
                        <a:pt x="78" y="162"/>
                      </a:lnTo>
                      <a:lnTo>
                        <a:pt x="78" y="162"/>
                      </a:lnTo>
                      <a:lnTo>
                        <a:pt x="84" y="162"/>
                      </a:lnTo>
                      <a:lnTo>
                        <a:pt x="84" y="168"/>
                      </a:lnTo>
                      <a:lnTo>
                        <a:pt x="90" y="168"/>
                      </a:lnTo>
                      <a:lnTo>
                        <a:pt x="90" y="168"/>
                      </a:lnTo>
                      <a:lnTo>
                        <a:pt x="96" y="168"/>
                      </a:lnTo>
                      <a:lnTo>
                        <a:pt x="96" y="168"/>
                      </a:lnTo>
                      <a:lnTo>
                        <a:pt x="102" y="168"/>
                      </a:lnTo>
                      <a:lnTo>
                        <a:pt x="102" y="168"/>
                      </a:lnTo>
                      <a:lnTo>
                        <a:pt x="102" y="168"/>
                      </a:lnTo>
                      <a:lnTo>
                        <a:pt x="108" y="162"/>
                      </a:lnTo>
                      <a:lnTo>
                        <a:pt x="108" y="162"/>
                      </a:lnTo>
                      <a:lnTo>
                        <a:pt x="114" y="16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55" name="Freeform 10"/>
                <p:cNvSpPr>
                  <a:spLocks/>
                </p:cNvSpPr>
                <p:nvPr/>
              </p:nvSpPr>
              <p:spPr bwMode="auto">
                <a:xfrm>
                  <a:off x="2598837" y="4252714"/>
                  <a:ext cx="209550" cy="266700"/>
                </a:xfrm>
                <a:custGeom>
                  <a:avLst/>
                  <a:gdLst/>
                  <a:ahLst/>
                  <a:cxnLst>
                    <a:cxn ang="0">
                      <a:pos x="114" y="162"/>
                    </a:cxn>
                    <a:cxn ang="0">
                      <a:pos x="120" y="156"/>
                    </a:cxn>
                    <a:cxn ang="0">
                      <a:pos x="126" y="144"/>
                    </a:cxn>
                    <a:cxn ang="0">
                      <a:pos x="132" y="138"/>
                    </a:cxn>
                    <a:cxn ang="0">
                      <a:pos x="132" y="126"/>
                    </a:cxn>
                    <a:cxn ang="0">
                      <a:pos x="132" y="114"/>
                    </a:cxn>
                    <a:cxn ang="0">
                      <a:pos x="132" y="108"/>
                    </a:cxn>
                    <a:cxn ang="0">
                      <a:pos x="126" y="96"/>
                    </a:cxn>
                    <a:cxn ang="0">
                      <a:pos x="126" y="84"/>
                    </a:cxn>
                    <a:cxn ang="0">
                      <a:pos x="120" y="72"/>
                    </a:cxn>
                    <a:cxn ang="0">
                      <a:pos x="114" y="54"/>
                    </a:cxn>
                    <a:cxn ang="0">
                      <a:pos x="102" y="48"/>
                    </a:cxn>
                    <a:cxn ang="0">
                      <a:pos x="96" y="36"/>
                    </a:cxn>
                    <a:cxn ang="0">
                      <a:pos x="90" y="24"/>
                    </a:cxn>
                    <a:cxn ang="0">
                      <a:pos x="78" y="18"/>
                    </a:cxn>
                    <a:cxn ang="0">
                      <a:pos x="72" y="12"/>
                    </a:cxn>
                    <a:cxn ang="0">
                      <a:pos x="60" y="6"/>
                    </a:cxn>
                    <a:cxn ang="0">
                      <a:pos x="48" y="0"/>
                    </a:cxn>
                    <a:cxn ang="0">
                      <a:pos x="42" y="0"/>
                    </a:cxn>
                    <a:cxn ang="0">
                      <a:pos x="30" y="0"/>
                    </a:cxn>
                    <a:cxn ang="0">
                      <a:pos x="24" y="0"/>
                    </a:cxn>
                    <a:cxn ang="0">
                      <a:pos x="18" y="6"/>
                    </a:cxn>
                    <a:cxn ang="0">
                      <a:pos x="12" y="12"/>
                    </a:cxn>
                    <a:cxn ang="0">
                      <a:pos x="6" y="18"/>
                    </a:cxn>
                    <a:cxn ang="0">
                      <a:pos x="6" y="24"/>
                    </a:cxn>
                    <a:cxn ang="0">
                      <a:pos x="0" y="36"/>
                    </a:cxn>
                    <a:cxn ang="0">
                      <a:pos x="0" y="48"/>
                    </a:cxn>
                    <a:cxn ang="0">
                      <a:pos x="0" y="54"/>
                    </a:cxn>
                    <a:cxn ang="0">
                      <a:pos x="6" y="66"/>
                    </a:cxn>
                    <a:cxn ang="0">
                      <a:pos x="6" y="78"/>
                    </a:cxn>
                    <a:cxn ang="0">
                      <a:pos x="12" y="90"/>
                    </a:cxn>
                    <a:cxn ang="0">
                      <a:pos x="18" y="108"/>
                    </a:cxn>
                    <a:cxn ang="0">
                      <a:pos x="24" y="120"/>
                    </a:cxn>
                    <a:cxn ang="0">
                      <a:pos x="30" y="126"/>
                    </a:cxn>
                    <a:cxn ang="0">
                      <a:pos x="42" y="138"/>
                    </a:cxn>
                    <a:cxn ang="0">
                      <a:pos x="48" y="144"/>
                    </a:cxn>
                    <a:cxn ang="0">
                      <a:pos x="60" y="156"/>
                    </a:cxn>
                    <a:cxn ang="0">
                      <a:pos x="72" y="162"/>
                    </a:cxn>
                    <a:cxn ang="0">
                      <a:pos x="78" y="162"/>
                    </a:cxn>
                    <a:cxn ang="0">
                      <a:pos x="90" y="168"/>
                    </a:cxn>
                    <a:cxn ang="0">
                      <a:pos x="96" y="168"/>
                    </a:cxn>
                    <a:cxn ang="0">
                      <a:pos x="102" y="168"/>
                    </a:cxn>
                    <a:cxn ang="0">
                      <a:pos x="114" y="162"/>
                    </a:cxn>
                  </a:cxnLst>
                  <a:rect l="0" t="0" r="r" b="b"/>
                  <a:pathLst>
                    <a:path w="132" h="168">
                      <a:moveTo>
                        <a:pt x="114" y="162"/>
                      </a:moveTo>
                      <a:lnTo>
                        <a:pt x="114" y="162"/>
                      </a:lnTo>
                      <a:lnTo>
                        <a:pt x="114" y="162"/>
                      </a:lnTo>
                      <a:lnTo>
                        <a:pt x="120" y="156"/>
                      </a:lnTo>
                      <a:lnTo>
                        <a:pt x="120" y="156"/>
                      </a:lnTo>
                      <a:lnTo>
                        <a:pt x="120" y="156"/>
                      </a:lnTo>
                      <a:lnTo>
                        <a:pt x="126" y="150"/>
                      </a:lnTo>
                      <a:lnTo>
                        <a:pt x="126" y="150"/>
                      </a:lnTo>
                      <a:lnTo>
                        <a:pt x="126" y="144"/>
                      </a:lnTo>
                      <a:lnTo>
                        <a:pt x="126" y="144"/>
                      </a:lnTo>
                      <a:lnTo>
                        <a:pt x="126" y="138"/>
                      </a:lnTo>
                      <a:lnTo>
                        <a:pt x="132" y="138"/>
                      </a:lnTo>
                      <a:lnTo>
                        <a:pt x="132" y="132"/>
                      </a:lnTo>
                      <a:lnTo>
                        <a:pt x="132" y="132"/>
                      </a:lnTo>
                      <a:lnTo>
                        <a:pt x="132" y="126"/>
                      </a:lnTo>
                      <a:lnTo>
                        <a:pt x="132" y="126"/>
                      </a:lnTo>
                      <a:lnTo>
                        <a:pt x="132" y="120"/>
                      </a:lnTo>
                      <a:lnTo>
                        <a:pt x="132" y="114"/>
                      </a:lnTo>
                      <a:lnTo>
                        <a:pt x="132" y="114"/>
                      </a:lnTo>
                      <a:lnTo>
                        <a:pt x="132" y="108"/>
                      </a:lnTo>
                      <a:lnTo>
                        <a:pt x="132" y="108"/>
                      </a:lnTo>
                      <a:lnTo>
                        <a:pt x="132" y="102"/>
                      </a:lnTo>
                      <a:lnTo>
                        <a:pt x="126" y="96"/>
                      </a:lnTo>
                      <a:lnTo>
                        <a:pt x="126" y="96"/>
                      </a:lnTo>
                      <a:lnTo>
                        <a:pt x="126" y="90"/>
                      </a:lnTo>
                      <a:lnTo>
                        <a:pt x="126" y="84"/>
                      </a:lnTo>
                      <a:lnTo>
                        <a:pt x="126" y="84"/>
                      </a:lnTo>
                      <a:lnTo>
                        <a:pt x="120" y="78"/>
                      </a:lnTo>
                      <a:lnTo>
                        <a:pt x="120" y="72"/>
                      </a:lnTo>
                      <a:lnTo>
                        <a:pt x="120" y="72"/>
                      </a:lnTo>
                      <a:lnTo>
                        <a:pt x="114" y="66"/>
                      </a:lnTo>
                      <a:lnTo>
                        <a:pt x="114" y="60"/>
                      </a:lnTo>
                      <a:lnTo>
                        <a:pt x="114" y="54"/>
                      </a:lnTo>
                      <a:lnTo>
                        <a:pt x="108" y="54"/>
                      </a:lnTo>
                      <a:lnTo>
                        <a:pt x="108" y="48"/>
                      </a:lnTo>
                      <a:lnTo>
                        <a:pt x="102" y="48"/>
                      </a:lnTo>
                      <a:lnTo>
                        <a:pt x="102" y="42"/>
                      </a:lnTo>
                      <a:lnTo>
                        <a:pt x="102" y="36"/>
                      </a:lnTo>
                      <a:lnTo>
                        <a:pt x="96" y="36"/>
                      </a:lnTo>
                      <a:lnTo>
                        <a:pt x="96" y="30"/>
                      </a:lnTo>
                      <a:lnTo>
                        <a:pt x="90" y="30"/>
                      </a:lnTo>
                      <a:lnTo>
                        <a:pt x="90" y="24"/>
                      </a:lnTo>
                      <a:lnTo>
                        <a:pt x="84" y="24"/>
                      </a:lnTo>
                      <a:lnTo>
                        <a:pt x="84" y="18"/>
                      </a:lnTo>
                      <a:lnTo>
                        <a:pt x="78" y="18"/>
                      </a:lnTo>
                      <a:lnTo>
                        <a:pt x="78" y="12"/>
                      </a:lnTo>
                      <a:lnTo>
                        <a:pt x="72" y="12"/>
                      </a:lnTo>
                      <a:lnTo>
                        <a:pt x="72" y="12"/>
                      </a:lnTo>
                      <a:lnTo>
                        <a:pt x="66" y="6"/>
                      </a:lnTo>
                      <a:lnTo>
                        <a:pt x="66" y="6"/>
                      </a:lnTo>
                      <a:lnTo>
                        <a:pt x="60" y="6"/>
                      </a:lnTo>
                      <a:lnTo>
                        <a:pt x="54" y="6"/>
                      </a:lnTo>
                      <a:lnTo>
                        <a:pt x="54" y="0"/>
                      </a:ln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8" y="6"/>
                      </a:lnTo>
                      <a:lnTo>
                        <a:pt x="18" y="6"/>
                      </a:lnTo>
                      <a:lnTo>
                        <a:pt x="18" y="6"/>
                      </a:lnTo>
                      <a:lnTo>
                        <a:pt x="12" y="12"/>
                      </a:lnTo>
                      <a:lnTo>
                        <a:pt x="12" y="12"/>
                      </a:lnTo>
                      <a:lnTo>
                        <a:pt x="12" y="12"/>
                      </a:lnTo>
                      <a:lnTo>
                        <a:pt x="6" y="18"/>
                      </a:lnTo>
                      <a:lnTo>
                        <a:pt x="6" y="18"/>
                      </a:lnTo>
                      <a:lnTo>
                        <a:pt x="6" y="18"/>
                      </a:lnTo>
                      <a:lnTo>
                        <a:pt x="6" y="24"/>
                      </a:lnTo>
                      <a:lnTo>
                        <a:pt x="6" y="24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42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60"/>
                      </a:lnTo>
                      <a:lnTo>
                        <a:pt x="0" y="66"/>
                      </a:lnTo>
                      <a:lnTo>
                        <a:pt x="6" y="66"/>
                      </a:lnTo>
                      <a:lnTo>
                        <a:pt x="6" y="72"/>
                      </a:lnTo>
                      <a:lnTo>
                        <a:pt x="6" y="78"/>
                      </a:lnTo>
                      <a:lnTo>
                        <a:pt x="6" y="78"/>
                      </a:lnTo>
                      <a:lnTo>
                        <a:pt x="6" y="84"/>
                      </a:lnTo>
                      <a:lnTo>
                        <a:pt x="12" y="90"/>
                      </a:lnTo>
                      <a:lnTo>
                        <a:pt x="12" y="90"/>
                      </a:lnTo>
                      <a:lnTo>
                        <a:pt x="12" y="96"/>
                      </a:lnTo>
                      <a:lnTo>
                        <a:pt x="18" y="102"/>
                      </a:lnTo>
                      <a:lnTo>
                        <a:pt x="18" y="108"/>
                      </a:lnTo>
                      <a:lnTo>
                        <a:pt x="18" y="108"/>
                      </a:lnTo>
                      <a:lnTo>
                        <a:pt x="24" y="114"/>
                      </a:lnTo>
                      <a:lnTo>
                        <a:pt x="24" y="120"/>
                      </a:lnTo>
                      <a:lnTo>
                        <a:pt x="30" y="120"/>
                      </a:lnTo>
                      <a:lnTo>
                        <a:pt x="30" y="126"/>
                      </a:lnTo>
                      <a:lnTo>
                        <a:pt x="30" y="126"/>
                      </a:lnTo>
                      <a:lnTo>
                        <a:pt x="36" y="132"/>
                      </a:lnTo>
                      <a:lnTo>
                        <a:pt x="36" y="138"/>
                      </a:lnTo>
                      <a:lnTo>
                        <a:pt x="42" y="138"/>
                      </a:lnTo>
                      <a:lnTo>
                        <a:pt x="42" y="144"/>
                      </a:lnTo>
                      <a:lnTo>
                        <a:pt x="48" y="144"/>
                      </a:lnTo>
                      <a:lnTo>
                        <a:pt x="48" y="144"/>
                      </a:lnTo>
                      <a:lnTo>
                        <a:pt x="54" y="150"/>
                      </a:lnTo>
                      <a:lnTo>
                        <a:pt x="54" y="150"/>
                      </a:lnTo>
                      <a:lnTo>
                        <a:pt x="60" y="156"/>
                      </a:lnTo>
                      <a:lnTo>
                        <a:pt x="60" y="156"/>
                      </a:lnTo>
                      <a:lnTo>
                        <a:pt x="66" y="156"/>
                      </a:lnTo>
                      <a:lnTo>
                        <a:pt x="72" y="162"/>
                      </a:lnTo>
                      <a:lnTo>
                        <a:pt x="72" y="162"/>
                      </a:lnTo>
                      <a:lnTo>
                        <a:pt x="78" y="162"/>
                      </a:lnTo>
                      <a:lnTo>
                        <a:pt x="78" y="162"/>
                      </a:lnTo>
                      <a:lnTo>
                        <a:pt x="84" y="162"/>
                      </a:lnTo>
                      <a:lnTo>
                        <a:pt x="84" y="168"/>
                      </a:lnTo>
                      <a:lnTo>
                        <a:pt x="90" y="168"/>
                      </a:lnTo>
                      <a:lnTo>
                        <a:pt x="90" y="168"/>
                      </a:lnTo>
                      <a:lnTo>
                        <a:pt x="96" y="168"/>
                      </a:lnTo>
                      <a:lnTo>
                        <a:pt x="96" y="168"/>
                      </a:lnTo>
                      <a:lnTo>
                        <a:pt x="102" y="168"/>
                      </a:lnTo>
                      <a:lnTo>
                        <a:pt x="102" y="168"/>
                      </a:lnTo>
                      <a:lnTo>
                        <a:pt x="102" y="168"/>
                      </a:lnTo>
                      <a:lnTo>
                        <a:pt x="108" y="162"/>
                      </a:lnTo>
                      <a:lnTo>
                        <a:pt x="108" y="162"/>
                      </a:lnTo>
                      <a:lnTo>
                        <a:pt x="114" y="162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56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2408337" y="4509889"/>
                  <a:ext cx="371475" cy="20955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57" name="Freeform 12"/>
                <p:cNvSpPr>
                  <a:spLocks/>
                </p:cNvSpPr>
                <p:nvPr/>
              </p:nvSpPr>
              <p:spPr bwMode="auto">
                <a:xfrm>
                  <a:off x="2227362" y="4462264"/>
                  <a:ext cx="200025" cy="266700"/>
                </a:xfrm>
                <a:custGeom>
                  <a:avLst/>
                  <a:gdLst/>
                  <a:ahLst/>
                  <a:cxnLst>
                    <a:cxn ang="0">
                      <a:pos x="114" y="162"/>
                    </a:cxn>
                    <a:cxn ang="0">
                      <a:pos x="120" y="156"/>
                    </a:cxn>
                    <a:cxn ang="0">
                      <a:pos x="126" y="144"/>
                    </a:cxn>
                    <a:cxn ang="0">
                      <a:pos x="126" y="138"/>
                    </a:cxn>
                    <a:cxn ang="0">
                      <a:pos x="126" y="126"/>
                    </a:cxn>
                    <a:cxn ang="0">
                      <a:pos x="126" y="120"/>
                    </a:cxn>
                    <a:cxn ang="0">
                      <a:pos x="126" y="108"/>
                    </a:cxn>
                    <a:cxn ang="0">
                      <a:pos x="126" y="96"/>
                    </a:cxn>
                    <a:cxn ang="0">
                      <a:pos x="120" y="84"/>
                    </a:cxn>
                    <a:cxn ang="0">
                      <a:pos x="114" y="72"/>
                    </a:cxn>
                    <a:cxn ang="0">
                      <a:pos x="108" y="60"/>
                    </a:cxn>
                    <a:cxn ang="0">
                      <a:pos x="102" y="48"/>
                    </a:cxn>
                    <a:cxn ang="0">
                      <a:pos x="96" y="36"/>
                    </a:cxn>
                    <a:cxn ang="0">
                      <a:pos x="84" y="24"/>
                    </a:cxn>
                    <a:cxn ang="0">
                      <a:pos x="78" y="18"/>
                    </a:cxn>
                    <a:cxn ang="0">
                      <a:pos x="66" y="12"/>
                    </a:cxn>
                    <a:cxn ang="0">
                      <a:pos x="54" y="6"/>
                    </a:cxn>
                    <a:cxn ang="0">
                      <a:pos x="48" y="0"/>
                    </a:cxn>
                    <a:cxn ang="0">
                      <a:pos x="36" y="0"/>
                    </a:cxn>
                    <a:cxn ang="0">
                      <a:pos x="30" y="0"/>
                    </a:cxn>
                    <a:cxn ang="0">
                      <a:pos x="24" y="0"/>
                    </a:cxn>
                    <a:cxn ang="0">
                      <a:pos x="12" y="6"/>
                    </a:cxn>
                    <a:cxn ang="0">
                      <a:pos x="6" y="12"/>
                    </a:cxn>
                    <a:cxn ang="0">
                      <a:pos x="6" y="18"/>
                    </a:cxn>
                    <a:cxn ang="0">
                      <a:pos x="0" y="24"/>
                    </a:cxn>
                    <a:cxn ang="0">
                      <a:pos x="0" y="36"/>
                    </a:cxn>
                    <a:cxn ang="0">
                      <a:pos x="0" y="48"/>
                    </a:cxn>
                    <a:cxn ang="0">
                      <a:pos x="0" y="60"/>
                    </a:cxn>
                    <a:cxn ang="0">
                      <a:pos x="0" y="72"/>
                    </a:cxn>
                    <a:cxn ang="0">
                      <a:pos x="6" y="84"/>
                    </a:cxn>
                    <a:cxn ang="0">
                      <a:pos x="6" y="96"/>
                    </a:cxn>
                    <a:cxn ang="0">
                      <a:pos x="12" y="108"/>
                    </a:cxn>
                    <a:cxn ang="0">
                      <a:pos x="24" y="120"/>
                    </a:cxn>
                    <a:cxn ang="0">
                      <a:pos x="30" y="132"/>
                    </a:cxn>
                    <a:cxn ang="0">
                      <a:pos x="36" y="138"/>
                    </a:cxn>
                    <a:cxn ang="0">
                      <a:pos x="48" y="150"/>
                    </a:cxn>
                    <a:cxn ang="0">
                      <a:pos x="54" y="156"/>
                    </a:cxn>
                    <a:cxn ang="0">
                      <a:pos x="66" y="162"/>
                    </a:cxn>
                    <a:cxn ang="0">
                      <a:pos x="78" y="162"/>
                    </a:cxn>
                    <a:cxn ang="0">
                      <a:pos x="84" y="168"/>
                    </a:cxn>
                    <a:cxn ang="0">
                      <a:pos x="96" y="168"/>
                    </a:cxn>
                    <a:cxn ang="0">
                      <a:pos x="102" y="168"/>
                    </a:cxn>
                    <a:cxn ang="0">
                      <a:pos x="108" y="162"/>
                    </a:cxn>
                  </a:cxnLst>
                  <a:rect l="0" t="0" r="r" b="b"/>
                  <a:pathLst>
                    <a:path w="126" h="168">
                      <a:moveTo>
                        <a:pt x="108" y="162"/>
                      </a:moveTo>
                      <a:lnTo>
                        <a:pt x="114" y="162"/>
                      </a:lnTo>
                      <a:lnTo>
                        <a:pt x="114" y="162"/>
                      </a:lnTo>
                      <a:lnTo>
                        <a:pt x="114" y="156"/>
                      </a:lnTo>
                      <a:lnTo>
                        <a:pt x="120" y="156"/>
                      </a:lnTo>
                      <a:lnTo>
                        <a:pt x="120" y="156"/>
                      </a:lnTo>
                      <a:lnTo>
                        <a:pt x="120" y="150"/>
                      </a:lnTo>
                      <a:lnTo>
                        <a:pt x="120" y="150"/>
                      </a:lnTo>
                      <a:lnTo>
                        <a:pt x="126" y="144"/>
                      </a:lnTo>
                      <a:lnTo>
                        <a:pt x="126" y="144"/>
                      </a:lnTo>
                      <a:lnTo>
                        <a:pt x="126" y="138"/>
                      </a:lnTo>
                      <a:lnTo>
                        <a:pt x="126" y="138"/>
                      </a:lnTo>
                      <a:lnTo>
                        <a:pt x="126" y="132"/>
                      </a:lnTo>
                      <a:lnTo>
                        <a:pt x="126" y="132"/>
                      </a:lnTo>
                      <a:lnTo>
                        <a:pt x="126" y="126"/>
                      </a:lnTo>
                      <a:lnTo>
                        <a:pt x="126" y="126"/>
                      </a:lnTo>
                      <a:lnTo>
                        <a:pt x="126" y="120"/>
                      </a:lnTo>
                      <a:lnTo>
                        <a:pt x="126" y="120"/>
                      </a:lnTo>
                      <a:lnTo>
                        <a:pt x="126" y="114"/>
                      </a:lnTo>
                      <a:lnTo>
                        <a:pt x="126" y="108"/>
                      </a:lnTo>
                      <a:lnTo>
                        <a:pt x="126" y="108"/>
                      </a:lnTo>
                      <a:lnTo>
                        <a:pt x="126" y="102"/>
                      </a:lnTo>
                      <a:lnTo>
                        <a:pt x="126" y="96"/>
                      </a:lnTo>
                      <a:lnTo>
                        <a:pt x="126" y="96"/>
                      </a:lnTo>
                      <a:lnTo>
                        <a:pt x="126" y="90"/>
                      </a:lnTo>
                      <a:lnTo>
                        <a:pt x="120" y="84"/>
                      </a:lnTo>
                      <a:lnTo>
                        <a:pt x="120" y="84"/>
                      </a:lnTo>
                      <a:lnTo>
                        <a:pt x="120" y="78"/>
                      </a:lnTo>
                      <a:lnTo>
                        <a:pt x="120" y="72"/>
                      </a:lnTo>
                      <a:lnTo>
                        <a:pt x="114" y="72"/>
                      </a:lnTo>
                      <a:lnTo>
                        <a:pt x="114" y="66"/>
                      </a:lnTo>
                      <a:lnTo>
                        <a:pt x="114" y="60"/>
                      </a:lnTo>
                      <a:lnTo>
                        <a:pt x="108" y="60"/>
                      </a:lnTo>
                      <a:lnTo>
                        <a:pt x="108" y="54"/>
                      </a:lnTo>
                      <a:lnTo>
                        <a:pt x="102" y="48"/>
                      </a:lnTo>
                      <a:lnTo>
                        <a:pt x="102" y="48"/>
                      </a:lnTo>
                      <a:lnTo>
                        <a:pt x="102" y="42"/>
                      </a:lnTo>
                      <a:lnTo>
                        <a:pt x="96" y="36"/>
                      </a:lnTo>
                      <a:lnTo>
                        <a:pt x="96" y="36"/>
                      </a:lnTo>
                      <a:lnTo>
                        <a:pt x="90" y="30"/>
                      </a:lnTo>
                      <a:lnTo>
                        <a:pt x="90" y="30"/>
                      </a:lnTo>
                      <a:lnTo>
                        <a:pt x="84" y="24"/>
                      </a:lnTo>
                      <a:lnTo>
                        <a:pt x="84" y="24"/>
                      </a:lnTo>
                      <a:lnTo>
                        <a:pt x="78" y="18"/>
                      </a:lnTo>
                      <a:lnTo>
                        <a:pt x="78" y="18"/>
                      </a:lnTo>
                      <a:lnTo>
                        <a:pt x="72" y="18"/>
                      </a:lnTo>
                      <a:lnTo>
                        <a:pt x="72" y="12"/>
                      </a:lnTo>
                      <a:lnTo>
                        <a:pt x="66" y="12"/>
                      </a:lnTo>
                      <a:lnTo>
                        <a:pt x="66" y="12"/>
                      </a:lnTo>
                      <a:lnTo>
                        <a:pt x="60" y="6"/>
                      </a:lnTo>
                      <a:lnTo>
                        <a:pt x="54" y="6"/>
                      </a:lnTo>
                      <a:lnTo>
                        <a:pt x="54" y="6"/>
                      </a:lnTo>
                      <a:lnTo>
                        <a:pt x="48" y="6"/>
                      </a:lnTo>
                      <a:lnTo>
                        <a:pt x="48" y="0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8" y="6"/>
                      </a:lnTo>
                      <a:lnTo>
                        <a:pt x="18" y="6"/>
                      </a:lnTo>
                      <a:lnTo>
                        <a:pt x="12" y="6"/>
                      </a:lnTo>
                      <a:lnTo>
                        <a:pt x="12" y="6"/>
                      </a:lnTo>
                      <a:lnTo>
                        <a:pt x="12" y="12"/>
                      </a:lnTo>
                      <a:lnTo>
                        <a:pt x="6" y="12"/>
                      </a:lnTo>
                      <a:lnTo>
                        <a:pt x="6" y="12"/>
                      </a:lnTo>
                      <a:lnTo>
                        <a:pt x="6" y="18"/>
                      </a:lnTo>
                      <a:lnTo>
                        <a:pt x="6" y="18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0" y="30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0" y="54"/>
                      </a:lnTo>
                      <a:lnTo>
                        <a:pt x="0" y="60"/>
                      </a:lnTo>
                      <a:lnTo>
                        <a:pt x="0" y="60"/>
                      </a:lnTo>
                      <a:lnTo>
                        <a:pt x="0" y="66"/>
                      </a:lnTo>
                      <a:lnTo>
                        <a:pt x="0" y="72"/>
                      </a:lnTo>
                      <a:lnTo>
                        <a:pt x="0" y="72"/>
                      </a:lnTo>
                      <a:lnTo>
                        <a:pt x="0" y="78"/>
                      </a:lnTo>
                      <a:lnTo>
                        <a:pt x="6" y="84"/>
                      </a:lnTo>
                      <a:lnTo>
                        <a:pt x="6" y="84"/>
                      </a:lnTo>
                      <a:lnTo>
                        <a:pt x="6" y="90"/>
                      </a:lnTo>
                      <a:lnTo>
                        <a:pt x="6" y="96"/>
                      </a:lnTo>
                      <a:lnTo>
                        <a:pt x="12" y="96"/>
                      </a:lnTo>
                      <a:lnTo>
                        <a:pt x="12" y="102"/>
                      </a:lnTo>
                      <a:lnTo>
                        <a:pt x="12" y="108"/>
                      </a:lnTo>
                      <a:lnTo>
                        <a:pt x="18" y="108"/>
                      </a:lnTo>
                      <a:lnTo>
                        <a:pt x="18" y="114"/>
                      </a:lnTo>
                      <a:lnTo>
                        <a:pt x="24" y="120"/>
                      </a:lnTo>
                      <a:lnTo>
                        <a:pt x="24" y="120"/>
                      </a:lnTo>
                      <a:lnTo>
                        <a:pt x="30" y="126"/>
                      </a:lnTo>
                      <a:lnTo>
                        <a:pt x="30" y="132"/>
                      </a:lnTo>
                      <a:lnTo>
                        <a:pt x="30" y="132"/>
                      </a:lnTo>
                      <a:lnTo>
                        <a:pt x="36" y="138"/>
                      </a:lnTo>
                      <a:lnTo>
                        <a:pt x="36" y="138"/>
                      </a:lnTo>
                      <a:lnTo>
                        <a:pt x="42" y="144"/>
                      </a:lnTo>
                      <a:lnTo>
                        <a:pt x="42" y="144"/>
                      </a:lnTo>
                      <a:lnTo>
                        <a:pt x="48" y="150"/>
                      </a:lnTo>
                      <a:lnTo>
                        <a:pt x="48" y="150"/>
                      </a:lnTo>
                      <a:lnTo>
                        <a:pt x="54" y="150"/>
                      </a:lnTo>
                      <a:lnTo>
                        <a:pt x="54" y="156"/>
                      </a:lnTo>
                      <a:lnTo>
                        <a:pt x="60" y="156"/>
                      </a:lnTo>
                      <a:lnTo>
                        <a:pt x="66" y="156"/>
                      </a:lnTo>
                      <a:lnTo>
                        <a:pt x="66" y="162"/>
                      </a:lnTo>
                      <a:lnTo>
                        <a:pt x="72" y="162"/>
                      </a:lnTo>
                      <a:lnTo>
                        <a:pt x="72" y="162"/>
                      </a:lnTo>
                      <a:lnTo>
                        <a:pt x="78" y="162"/>
                      </a:lnTo>
                      <a:lnTo>
                        <a:pt x="78" y="168"/>
                      </a:lnTo>
                      <a:lnTo>
                        <a:pt x="84" y="168"/>
                      </a:lnTo>
                      <a:lnTo>
                        <a:pt x="84" y="168"/>
                      </a:lnTo>
                      <a:lnTo>
                        <a:pt x="90" y="168"/>
                      </a:lnTo>
                      <a:lnTo>
                        <a:pt x="90" y="168"/>
                      </a:lnTo>
                      <a:lnTo>
                        <a:pt x="96" y="168"/>
                      </a:lnTo>
                      <a:lnTo>
                        <a:pt x="96" y="168"/>
                      </a:lnTo>
                      <a:lnTo>
                        <a:pt x="102" y="168"/>
                      </a:lnTo>
                      <a:lnTo>
                        <a:pt x="102" y="168"/>
                      </a:lnTo>
                      <a:lnTo>
                        <a:pt x="102" y="168"/>
                      </a:lnTo>
                      <a:lnTo>
                        <a:pt x="108" y="162"/>
                      </a:lnTo>
                      <a:lnTo>
                        <a:pt x="108" y="162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58" name="Freeform 13"/>
                <p:cNvSpPr>
                  <a:spLocks/>
                </p:cNvSpPr>
                <p:nvPr/>
              </p:nvSpPr>
              <p:spPr bwMode="auto">
                <a:xfrm>
                  <a:off x="2536031" y="4290814"/>
                  <a:ext cx="224731" cy="238125"/>
                </a:xfrm>
                <a:custGeom>
                  <a:avLst/>
                  <a:gdLst/>
                  <a:ahLst/>
                  <a:cxnLst>
                    <a:cxn ang="0">
                      <a:pos x="126" y="126"/>
                    </a:cxn>
                    <a:cxn ang="0">
                      <a:pos x="54" y="0"/>
                    </a:cxn>
                    <a:cxn ang="0">
                      <a:pos x="0" y="24"/>
                    </a:cxn>
                    <a:cxn ang="0">
                      <a:pos x="72" y="150"/>
                    </a:cxn>
                    <a:cxn ang="0">
                      <a:pos x="126" y="126"/>
                    </a:cxn>
                  </a:cxnLst>
                  <a:rect l="0" t="0" r="r" b="b"/>
                  <a:pathLst>
                    <a:path w="126" h="150">
                      <a:moveTo>
                        <a:pt x="126" y="126"/>
                      </a:moveTo>
                      <a:lnTo>
                        <a:pt x="54" y="0"/>
                      </a:lnTo>
                      <a:lnTo>
                        <a:pt x="0" y="24"/>
                      </a:lnTo>
                      <a:lnTo>
                        <a:pt x="72" y="150"/>
                      </a:lnTo>
                      <a:lnTo>
                        <a:pt x="126" y="1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85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59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055912" y="4595614"/>
                  <a:ext cx="266700" cy="152400"/>
                </a:xfrm>
                <a:prstGeom prst="line">
                  <a:avLst/>
                </a:prstGeom>
                <a:noFill/>
                <a:ln w="28575">
                  <a:solidFill>
                    <a:srgbClr val="92D05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60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2255937" y="4414639"/>
                  <a:ext cx="9525" cy="390525"/>
                </a:xfrm>
                <a:prstGeom prst="line">
                  <a:avLst/>
                </a:prstGeom>
                <a:noFill/>
                <a:ln w="28575">
                  <a:solidFill>
                    <a:srgbClr val="92D05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61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836962" y="4090789"/>
                  <a:ext cx="1588" cy="390525"/>
                </a:xfrm>
                <a:prstGeom prst="line">
                  <a:avLst/>
                </a:prstGeom>
                <a:noFill/>
                <a:ln w="28575">
                  <a:solidFill>
                    <a:srgbClr val="92D05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262" name="Group 5"/>
                <p:cNvGrpSpPr>
                  <a:grpSpLocks noChangeAspect="1"/>
                </p:cNvGrpSpPr>
                <p:nvPr/>
              </p:nvGrpSpPr>
              <p:grpSpPr bwMode="auto">
                <a:xfrm>
                  <a:off x="3131840" y="1916834"/>
                  <a:ext cx="3140076" cy="1943101"/>
                  <a:chOff x="1610" y="1706"/>
                  <a:chExt cx="1978" cy="1224"/>
                </a:xfrm>
              </p:grpSpPr>
              <p:sp>
                <p:nvSpPr>
                  <p:cNvPr id="344" name="AutoShape 4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1610" y="1706"/>
                    <a:ext cx="720" cy="5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45" name="Line 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78" y="1862"/>
                    <a:ext cx="246" cy="138"/>
                  </a:xfrm>
                  <a:prstGeom prst="line">
                    <a:avLst/>
                  </a:prstGeom>
                  <a:noFill/>
                  <a:ln w="28575">
                    <a:solidFill>
                      <a:srgbClr val="92D05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46" name="Line 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08" y="1826"/>
                    <a:ext cx="162" cy="90"/>
                  </a:xfrm>
                  <a:prstGeom prst="line">
                    <a:avLst/>
                  </a:prstGeom>
                  <a:noFill/>
                  <a:ln w="28575">
                    <a:solidFill>
                      <a:srgbClr val="00B0F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47" name="Freeform 9"/>
                  <p:cNvSpPr>
                    <a:spLocks/>
                  </p:cNvSpPr>
                  <p:nvPr/>
                </p:nvSpPr>
                <p:spPr bwMode="auto">
                  <a:xfrm>
                    <a:off x="2000" y="1862"/>
                    <a:ext cx="132" cy="168"/>
                  </a:xfrm>
                  <a:custGeom>
                    <a:avLst/>
                    <a:gdLst/>
                    <a:ahLst/>
                    <a:cxnLst>
                      <a:cxn ang="0">
                        <a:pos x="114" y="162"/>
                      </a:cxn>
                      <a:cxn ang="0">
                        <a:pos x="120" y="156"/>
                      </a:cxn>
                      <a:cxn ang="0">
                        <a:pos x="126" y="144"/>
                      </a:cxn>
                      <a:cxn ang="0">
                        <a:pos x="132" y="138"/>
                      </a:cxn>
                      <a:cxn ang="0">
                        <a:pos x="132" y="126"/>
                      </a:cxn>
                      <a:cxn ang="0">
                        <a:pos x="132" y="114"/>
                      </a:cxn>
                      <a:cxn ang="0">
                        <a:pos x="132" y="108"/>
                      </a:cxn>
                      <a:cxn ang="0">
                        <a:pos x="126" y="96"/>
                      </a:cxn>
                      <a:cxn ang="0">
                        <a:pos x="126" y="84"/>
                      </a:cxn>
                      <a:cxn ang="0">
                        <a:pos x="120" y="72"/>
                      </a:cxn>
                      <a:cxn ang="0">
                        <a:pos x="114" y="54"/>
                      </a:cxn>
                      <a:cxn ang="0">
                        <a:pos x="102" y="48"/>
                      </a:cxn>
                      <a:cxn ang="0">
                        <a:pos x="96" y="36"/>
                      </a:cxn>
                      <a:cxn ang="0">
                        <a:pos x="90" y="24"/>
                      </a:cxn>
                      <a:cxn ang="0">
                        <a:pos x="78" y="18"/>
                      </a:cxn>
                      <a:cxn ang="0">
                        <a:pos x="72" y="12"/>
                      </a:cxn>
                      <a:cxn ang="0">
                        <a:pos x="60" y="6"/>
                      </a:cxn>
                      <a:cxn ang="0">
                        <a:pos x="48" y="0"/>
                      </a:cxn>
                      <a:cxn ang="0">
                        <a:pos x="42" y="0"/>
                      </a:cxn>
                      <a:cxn ang="0">
                        <a:pos x="30" y="0"/>
                      </a:cxn>
                      <a:cxn ang="0">
                        <a:pos x="24" y="0"/>
                      </a:cxn>
                      <a:cxn ang="0">
                        <a:pos x="18" y="6"/>
                      </a:cxn>
                      <a:cxn ang="0">
                        <a:pos x="12" y="12"/>
                      </a:cxn>
                      <a:cxn ang="0">
                        <a:pos x="6" y="18"/>
                      </a:cxn>
                      <a:cxn ang="0">
                        <a:pos x="6" y="24"/>
                      </a:cxn>
                      <a:cxn ang="0">
                        <a:pos x="0" y="36"/>
                      </a:cxn>
                      <a:cxn ang="0">
                        <a:pos x="0" y="48"/>
                      </a:cxn>
                      <a:cxn ang="0">
                        <a:pos x="0" y="54"/>
                      </a:cxn>
                      <a:cxn ang="0">
                        <a:pos x="6" y="66"/>
                      </a:cxn>
                      <a:cxn ang="0">
                        <a:pos x="6" y="78"/>
                      </a:cxn>
                      <a:cxn ang="0">
                        <a:pos x="12" y="90"/>
                      </a:cxn>
                      <a:cxn ang="0">
                        <a:pos x="18" y="108"/>
                      </a:cxn>
                      <a:cxn ang="0">
                        <a:pos x="24" y="120"/>
                      </a:cxn>
                      <a:cxn ang="0">
                        <a:pos x="30" y="126"/>
                      </a:cxn>
                      <a:cxn ang="0">
                        <a:pos x="42" y="138"/>
                      </a:cxn>
                      <a:cxn ang="0">
                        <a:pos x="48" y="144"/>
                      </a:cxn>
                      <a:cxn ang="0">
                        <a:pos x="60" y="156"/>
                      </a:cxn>
                      <a:cxn ang="0">
                        <a:pos x="72" y="162"/>
                      </a:cxn>
                      <a:cxn ang="0">
                        <a:pos x="78" y="162"/>
                      </a:cxn>
                      <a:cxn ang="0">
                        <a:pos x="90" y="168"/>
                      </a:cxn>
                      <a:cxn ang="0">
                        <a:pos x="96" y="168"/>
                      </a:cxn>
                      <a:cxn ang="0">
                        <a:pos x="102" y="168"/>
                      </a:cxn>
                      <a:cxn ang="0">
                        <a:pos x="114" y="162"/>
                      </a:cxn>
                    </a:cxnLst>
                    <a:rect l="0" t="0" r="r" b="b"/>
                    <a:pathLst>
                      <a:path w="132" h="168">
                        <a:moveTo>
                          <a:pt x="114" y="162"/>
                        </a:moveTo>
                        <a:lnTo>
                          <a:pt x="114" y="162"/>
                        </a:lnTo>
                        <a:lnTo>
                          <a:pt x="114" y="162"/>
                        </a:lnTo>
                        <a:lnTo>
                          <a:pt x="120" y="156"/>
                        </a:lnTo>
                        <a:lnTo>
                          <a:pt x="120" y="156"/>
                        </a:lnTo>
                        <a:lnTo>
                          <a:pt x="120" y="156"/>
                        </a:lnTo>
                        <a:lnTo>
                          <a:pt x="126" y="150"/>
                        </a:lnTo>
                        <a:lnTo>
                          <a:pt x="126" y="150"/>
                        </a:lnTo>
                        <a:lnTo>
                          <a:pt x="126" y="144"/>
                        </a:lnTo>
                        <a:lnTo>
                          <a:pt x="126" y="144"/>
                        </a:lnTo>
                        <a:lnTo>
                          <a:pt x="126" y="138"/>
                        </a:lnTo>
                        <a:lnTo>
                          <a:pt x="132" y="138"/>
                        </a:lnTo>
                        <a:lnTo>
                          <a:pt x="132" y="132"/>
                        </a:lnTo>
                        <a:lnTo>
                          <a:pt x="132" y="132"/>
                        </a:lnTo>
                        <a:lnTo>
                          <a:pt x="132" y="126"/>
                        </a:lnTo>
                        <a:lnTo>
                          <a:pt x="132" y="126"/>
                        </a:lnTo>
                        <a:lnTo>
                          <a:pt x="132" y="120"/>
                        </a:lnTo>
                        <a:lnTo>
                          <a:pt x="132" y="114"/>
                        </a:lnTo>
                        <a:lnTo>
                          <a:pt x="132" y="114"/>
                        </a:lnTo>
                        <a:lnTo>
                          <a:pt x="132" y="108"/>
                        </a:lnTo>
                        <a:lnTo>
                          <a:pt x="132" y="108"/>
                        </a:lnTo>
                        <a:lnTo>
                          <a:pt x="132" y="102"/>
                        </a:lnTo>
                        <a:lnTo>
                          <a:pt x="126" y="96"/>
                        </a:lnTo>
                        <a:lnTo>
                          <a:pt x="126" y="96"/>
                        </a:lnTo>
                        <a:lnTo>
                          <a:pt x="126" y="90"/>
                        </a:lnTo>
                        <a:lnTo>
                          <a:pt x="126" y="84"/>
                        </a:lnTo>
                        <a:lnTo>
                          <a:pt x="126" y="84"/>
                        </a:lnTo>
                        <a:lnTo>
                          <a:pt x="120" y="78"/>
                        </a:lnTo>
                        <a:lnTo>
                          <a:pt x="120" y="72"/>
                        </a:lnTo>
                        <a:lnTo>
                          <a:pt x="120" y="72"/>
                        </a:lnTo>
                        <a:lnTo>
                          <a:pt x="114" y="66"/>
                        </a:lnTo>
                        <a:lnTo>
                          <a:pt x="114" y="60"/>
                        </a:lnTo>
                        <a:lnTo>
                          <a:pt x="114" y="54"/>
                        </a:lnTo>
                        <a:lnTo>
                          <a:pt x="108" y="54"/>
                        </a:lnTo>
                        <a:lnTo>
                          <a:pt x="108" y="48"/>
                        </a:lnTo>
                        <a:lnTo>
                          <a:pt x="102" y="48"/>
                        </a:lnTo>
                        <a:lnTo>
                          <a:pt x="102" y="42"/>
                        </a:lnTo>
                        <a:lnTo>
                          <a:pt x="102" y="36"/>
                        </a:lnTo>
                        <a:lnTo>
                          <a:pt x="96" y="36"/>
                        </a:lnTo>
                        <a:lnTo>
                          <a:pt x="96" y="30"/>
                        </a:lnTo>
                        <a:lnTo>
                          <a:pt x="90" y="30"/>
                        </a:lnTo>
                        <a:lnTo>
                          <a:pt x="90" y="24"/>
                        </a:lnTo>
                        <a:lnTo>
                          <a:pt x="84" y="24"/>
                        </a:lnTo>
                        <a:lnTo>
                          <a:pt x="84" y="18"/>
                        </a:lnTo>
                        <a:lnTo>
                          <a:pt x="78" y="18"/>
                        </a:lnTo>
                        <a:lnTo>
                          <a:pt x="78" y="12"/>
                        </a:lnTo>
                        <a:lnTo>
                          <a:pt x="72" y="12"/>
                        </a:lnTo>
                        <a:lnTo>
                          <a:pt x="72" y="12"/>
                        </a:lnTo>
                        <a:lnTo>
                          <a:pt x="66" y="6"/>
                        </a:lnTo>
                        <a:lnTo>
                          <a:pt x="66" y="6"/>
                        </a:lnTo>
                        <a:lnTo>
                          <a:pt x="60" y="6"/>
                        </a:lnTo>
                        <a:lnTo>
                          <a:pt x="54" y="6"/>
                        </a:lnTo>
                        <a:lnTo>
                          <a:pt x="54" y="0"/>
                        </a:lnTo>
                        <a:lnTo>
                          <a:pt x="48" y="0"/>
                        </a:lnTo>
                        <a:lnTo>
                          <a:pt x="48" y="0"/>
                        </a:lnTo>
                        <a:lnTo>
                          <a:pt x="42" y="0"/>
                        </a:lnTo>
                        <a:lnTo>
                          <a:pt x="42" y="0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30" y="0"/>
                        </a:lnTo>
                        <a:lnTo>
                          <a:pt x="30" y="0"/>
                        </a:lnTo>
                        <a:lnTo>
                          <a:pt x="30" y="0"/>
                        </a:lnTo>
                        <a:lnTo>
                          <a:pt x="24" y="0"/>
                        </a:lnTo>
                        <a:lnTo>
                          <a:pt x="24" y="0"/>
                        </a:lnTo>
                        <a:lnTo>
                          <a:pt x="18" y="6"/>
                        </a:lnTo>
                        <a:lnTo>
                          <a:pt x="18" y="6"/>
                        </a:lnTo>
                        <a:lnTo>
                          <a:pt x="18" y="6"/>
                        </a:lnTo>
                        <a:lnTo>
                          <a:pt x="12" y="12"/>
                        </a:lnTo>
                        <a:lnTo>
                          <a:pt x="12" y="12"/>
                        </a:lnTo>
                        <a:lnTo>
                          <a:pt x="12" y="12"/>
                        </a:lnTo>
                        <a:lnTo>
                          <a:pt x="6" y="18"/>
                        </a:lnTo>
                        <a:lnTo>
                          <a:pt x="6" y="18"/>
                        </a:lnTo>
                        <a:lnTo>
                          <a:pt x="6" y="18"/>
                        </a:lnTo>
                        <a:lnTo>
                          <a:pt x="6" y="24"/>
                        </a:lnTo>
                        <a:lnTo>
                          <a:pt x="6" y="24"/>
                        </a:lnTo>
                        <a:lnTo>
                          <a:pt x="0" y="30"/>
                        </a:lnTo>
                        <a:lnTo>
                          <a:pt x="0" y="30"/>
                        </a:lnTo>
                        <a:lnTo>
                          <a:pt x="0" y="36"/>
                        </a:lnTo>
                        <a:lnTo>
                          <a:pt x="0" y="36"/>
                        </a:lnTo>
                        <a:lnTo>
                          <a:pt x="0" y="42"/>
                        </a:lnTo>
                        <a:lnTo>
                          <a:pt x="0" y="48"/>
                        </a:lnTo>
                        <a:lnTo>
                          <a:pt x="0" y="48"/>
                        </a:lnTo>
                        <a:lnTo>
                          <a:pt x="0" y="54"/>
                        </a:lnTo>
                        <a:lnTo>
                          <a:pt x="0" y="54"/>
                        </a:lnTo>
                        <a:lnTo>
                          <a:pt x="0" y="60"/>
                        </a:lnTo>
                        <a:lnTo>
                          <a:pt x="0" y="66"/>
                        </a:lnTo>
                        <a:lnTo>
                          <a:pt x="6" y="66"/>
                        </a:lnTo>
                        <a:lnTo>
                          <a:pt x="6" y="72"/>
                        </a:lnTo>
                        <a:lnTo>
                          <a:pt x="6" y="78"/>
                        </a:lnTo>
                        <a:lnTo>
                          <a:pt x="6" y="78"/>
                        </a:lnTo>
                        <a:lnTo>
                          <a:pt x="6" y="84"/>
                        </a:lnTo>
                        <a:lnTo>
                          <a:pt x="12" y="90"/>
                        </a:lnTo>
                        <a:lnTo>
                          <a:pt x="12" y="90"/>
                        </a:lnTo>
                        <a:lnTo>
                          <a:pt x="12" y="96"/>
                        </a:lnTo>
                        <a:lnTo>
                          <a:pt x="18" y="102"/>
                        </a:lnTo>
                        <a:lnTo>
                          <a:pt x="18" y="108"/>
                        </a:lnTo>
                        <a:lnTo>
                          <a:pt x="18" y="108"/>
                        </a:lnTo>
                        <a:lnTo>
                          <a:pt x="24" y="114"/>
                        </a:lnTo>
                        <a:lnTo>
                          <a:pt x="24" y="120"/>
                        </a:lnTo>
                        <a:lnTo>
                          <a:pt x="30" y="120"/>
                        </a:lnTo>
                        <a:lnTo>
                          <a:pt x="30" y="126"/>
                        </a:lnTo>
                        <a:lnTo>
                          <a:pt x="30" y="126"/>
                        </a:lnTo>
                        <a:lnTo>
                          <a:pt x="36" y="132"/>
                        </a:lnTo>
                        <a:lnTo>
                          <a:pt x="36" y="138"/>
                        </a:lnTo>
                        <a:lnTo>
                          <a:pt x="42" y="138"/>
                        </a:lnTo>
                        <a:lnTo>
                          <a:pt x="42" y="144"/>
                        </a:lnTo>
                        <a:lnTo>
                          <a:pt x="48" y="144"/>
                        </a:lnTo>
                        <a:lnTo>
                          <a:pt x="48" y="144"/>
                        </a:lnTo>
                        <a:lnTo>
                          <a:pt x="54" y="150"/>
                        </a:lnTo>
                        <a:lnTo>
                          <a:pt x="54" y="150"/>
                        </a:lnTo>
                        <a:lnTo>
                          <a:pt x="60" y="156"/>
                        </a:lnTo>
                        <a:lnTo>
                          <a:pt x="60" y="156"/>
                        </a:lnTo>
                        <a:lnTo>
                          <a:pt x="66" y="156"/>
                        </a:lnTo>
                        <a:lnTo>
                          <a:pt x="72" y="162"/>
                        </a:lnTo>
                        <a:lnTo>
                          <a:pt x="72" y="162"/>
                        </a:lnTo>
                        <a:lnTo>
                          <a:pt x="78" y="162"/>
                        </a:lnTo>
                        <a:lnTo>
                          <a:pt x="78" y="162"/>
                        </a:lnTo>
                        <a:lnTo>
                          <a:pt x="84" y="162"/>
                        </a:lnTo>
                        <a:lnTo>
                          <a:pt x="84" y="168"/>
                        </a:lnTo>
                        <a:lnTo>
                          <a:pt x="90" y="168"/>
                        </a:lnTo>
                        <a:lnTo>
                          <a:pt x="90" y="168"/>
                        </a:lnTo>
                        <a:lnTo>
                          <a:pt x="96" y="168"/>
                        </a:lnTo>
                        <a:lnTo>
                          <a:pt x="96" y="168"/>
                        </a:lnTo>
                        <a:lnTo>
                          <a:pt x="102" y="168"/>
                        </a:lnTo>
                        <a:lnTo>
                          <a:pt x="102" y="168"/>
                        </a:lnTo>
                        <a:lnTo>
                          <a:pt x="102" y="168"/>
                        </a:lnTo>
                        <a:lnTo>
                          <a:pt x="108" y="162"/>
                        </a:lnTo>
                        <a:lnTo>
                          <a:pt x="108" y="162"/>
                        </a:lnTo>
                        <a:lnTo>
                          <a:pt x="114" y="16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48" name="Freeform 10"/>
                  <p:cNvSpPr>
                    <a:spLocks/>
                  </p:cNvSpPr>
                  <p:nvPr/>
                </p:nvSpPr>
                <p:spPr bwMode="auto">
                  <a:xfrm>
                    <a:off x="2000" y="1862"/>
                    <a:ext cx="132" cy="168"/>
                  </a:xfrm>
                  <a:custGeom>
                    <a:avLst/>
                    <a:gdLst/>
                    <a:ahLst/>
                    <a:cxnLst>
                      <a:cxn ang="0">
                        <a:pos x="114" y="162"/>
                      </a:cxn>
                      <a:cxn ang="0">
                        <a:pos x="120" y="156"/>
                      </a:cxn>
                      <a:cxn ang="0">
                        <a:pos x="126" y="144"/>
                      </a:cxn>
                      <a:cxn ang="0">
                        <a:pos x="132" y="138"/>
                      </a:cxn>
                      <a:cxn ang="0">
                        <a:pos x="132" y="126"/>
                      </a:cxn>
                      <a:cxn ang="0">
                        <a:pos x="132" y="114"/>
                      </a:cxn>
                      <a:cxn ang="0">
                        <a:pos x="132" y="108"/>
                      </a:cxn>
                      <a:cxn ang="0">
                        <a:pos x="126" y="96"/>
                      </a:cxn>
                      <a:cxn ang="0">
                        <a:pos x="126" y="84"/>
                      </a:cxn>
                      <a:cxn ang="0">
                        <a:pos x="120" y="72"/>
                      </a:cxn>
                      <a:cxn ang="0">
                        <a:pos x="114" y="54"/>
                      </a:cxn>
                      <a:cxn ang="0">
                        <a:pos x="102" y="48"/>
                      </a:cxn>
                      <a:cxn ang="0">
                        <a:pos x="96" y="36"/>
                      </a:cxn>
                      <a:cxn ang="0">
                        <a:pos x="90" y="24"/>
                      </a:cxn>
                      <a:cxn ang="0">
                        <a:pos x="78" y="18"/>
                      </a:cxn>
                      <a:cxn ang="0">
                        <a:pos x="72" y="12"/>
                      </a:cxn>
                      <a:cxn ang="0">
                        <a:pos x="60" y="6"/>
                      </a:cxn>
                      <a:cxn ang="0">
                        <a:pos x="48" y="0"/>
                      </a:cxn>
                      <a:cxn ang="0">
                        <a:pos x="42" y="0"/>
                      </a:cxn>
                      <a:cxn ang="0">
                        <a:pos x="30" y="0"/>
                      </a:cxn>
                      <a:cxn ang="0">
                        <a:pos x="24" y="0"/>
                      </a:cxn>
                      <a:cxn ang="0">
                        <a:pos x="18" y="6"/>
                      </a:cxn>
                      <a:cxn ang="0">
                        <a:pos x="12" y="12"/>
                      </a:cxn>
                      <a:cxn ang="0">
                        <a:pos x="6" y="18"/>
                      </a:cxn>
                      <a:cxn ang="0">
                        <a:pos x="6" y="24"/>
                      </a:cxn>
                      <a:cxn ang="0">
                        <a:pos x="0" y="36"/>
                      </a:cxn>
                      <a:cxn ang="0">
                        <a:pos x="0" y="48"/>
                      </a:cxn>
                      <a:cxn ang="0">
                        <a:pos x="0" y="54"/>
                      </a:cxn>
                      <a:cxn ang="0">
                        <a:pos x="6" y="66"/>
                      </a:cxn>
                      <a:cxn ang="0">
                        <a:pos x="6" y="78"/>
                      </a:cxn>
                      <a:cxn ang="0">
                        <a:pos x="12" y="90"/>
                      </a:cxn>
                      <a:cxn ang="0">
                        <a:pos x="18" y="108"/>
                      </a:cxn>
                      <a:cxn ang="0">
                        <a:pos x="24" y="120"/>
                      </a:cxn>
                      <a:cxn ang="0">
                        <a:pos x="30" y="126"/>
                      </a:cxn>
                      <a:cxn ang="0">
                        <a:pos x="42" y="138"/>
                      </a:cxn>
                      <a:cxn ang="0">
                        <a:pos x="48" y="144"/>
                      </a:cxn>
                      <a:cxn ang="0">
                        <a:pos x="60" y="156"/>
                      </a:cxn>
                      <a:cxn ang="0">
                        <a:pos x="72" y="162"/>
                      </a:cxn>
                      <a:cxn ang="0">
                        <a:pos x="78" y="162"/>
                      </a:cxn>
                      <a:cxn ang="0">
                        <a:pos x="90" y="168"/>
                      </a:cxn>
                      <a:cxn ang="0">
                        <a:pos x="96" y="168"/>
                      </a:cxn>
                      <a:cxn ang="0">
                        <a:pos x="102" y="168"/>
                      </a:cxn>
                      <a:cxn ang="0">
                        <a:pos x="114" y="162"/>
                      </a:cxn>
                    </a:cxnLst>
                    <a:rect l="0" t="0" r="r" b="b"/>
                    <a:pathLst>
                      <a:path w="132" h="168">
                        <a:moveTo>
                          <a:pt x="114" y="162"/>
                        </a:moveTo>
                        <a:lnTo>
                          <a:pt x="114" y="162"/>
                        </a:lnTo>
                        <a:lnTo>
                          <a:pt x="114" y="162"/>
                        </a:lnTo>
                        <a:lnTo>
                          <a:pt x="120" y="156"/>
                        </a:lnTo>
                        <a:lnTo>
                          <a:pt x="120" y="156"/>
                        </a:lnTo>
                        <a:lnTo>
                          <a:pt x="120" y="156"/>
                        </a:lnTo>
                        <a:lnTo>
                          <a:pt x="126" y="150"/>
                        </a:lnTo>
                        <a:lnTo>
                          <a:pt x="126" y="150"/>
                        </a:lnTo>
                        <a:lnTo>
                          <a:pt x="126" y="144"/>
                        </a:lnTo>
                        <a:lnTo>
                          <a:pt x="126" y="144"/>
                        </a:lnTo>
                        <a:lnTo>
                          <a:pt x="126" y="138"/>
                        </a:lnTo>
                        <a:lnTo>
                          <a:pt x="132" y="138"/>
                        </a:lnTo>
                        <a:lnTo>
                          <a:pt x="132" y="132"/>
                        </a:lnTo>
                        <a:lnTo>
                          <a:pt x="132" y="132"/>
                        </a:lnTo>
                        <a:lnTo>
                          <a:pt x="132" y="126"/>
                        </a:lnTo>
                        <a:lnTo>
                          <a:pt x="132" y="126"/>
                        </a:lnTo>
                        <a:lnTo>
                          <a:pt x="132" y="120"/>
                        </a:lnTo>
                        <a:lnTo>
                          <a:pt x="132" y="114"/>
                        </a:lnTo>
                        <a:lnTo>
                          <a:pt x="132" y="114"/>
                        </a:lnTo>
                        <a:lnTo>
                          <a:pt x="132" y="108"/>
                        </a:lnTo>
                        <a:lnTo>
                          <a:pt x="132" y="108"/>
                        </a:lnTo>
                        <a:lnTo>
                          <a:pt x="132" y="102"/>
                        </a:lnTo>
                        <a:lnTo>
                          <a:pt x="126" y="96"/>
                        </a:lnTo>
                        <a:lnTo>
                          <a:pt x="126" y="96"/>
                        </a:lnTo>
                        <a:lnTo>
                          <a:pt x="126" y="90"/>
                        </a:lnTo>
                        <a:lnTo>
                          <a:pt x="126" y="84"/>
                        </a:lnTo>
                        <a:lnTo>
                          <a:pt x="126" y="84"/>
                        </a:lnTo>
                        <a:lnTo>
                          <a:pt x="120" y="78"/>
                        </a:lnTo>
                        <a:lnTo>
                          <a:pt x="120" y="72"/>
                        </a:lnTo>
                        <a:lnTo>
                          <a:pt x="120" y="72"/>
                        </a:lnTo>
                        <a:lnTo>
                          <a:pt x="114" y="66"/>
                        </a:lnTo>
                        <a:lnTo>
                          <a:pt x="114" y="60"/>
                        </a:lnTo>
                        <a:lnTo>
                          <a:pt x="114" y="54"/>
                        </a:lnTo>
                        <a:lnTo>
                          <a:pt x="108" y="54"/>
                        </a:lnTo>
                        <a:lnTo>
                          <a:pt x="108" y="48"/>
                        </a:lnTo>
                        <a:lnTo>
                          <a:pt x="102" y="48"/>
                        </a:lnTo>
                        <a:lnTo>
                          <a:pt x="102" y="42"/>
                        </a:lnTo>
                        <a:lnTo>
                          <a:pt x="102" y="36"/>
                        </a:lnTo>
                        <a:lnTo>
                          <a:pt x="96" y="36"/>
                        </a:lnTo>
                        <a:lnTo>
                          <a:pt x="96" y="30"/>
                        </a:lnTo>
                        <a:lnTo>
                          <a:pt x="90" y="30"/>
                        </a:lnTo>
                        <a:lnTo>
                          <a:pt x="90" y="24"/>
                        </a:lnTo>
                        <a:lnTo>
                          <a:pt x="84" y="24"/>
                        </a:lnTo>
                        <a:lnTo>
                          <a:pt x="84" y="18"/>
                        </a:lnTo>
                        <a:lnTo>
                          <a:pt x="78" y="18"/>
                        </a:lnTo>
                        <a:lnTo>
                          <a:pt x="78" y="12"/>
                        </a:lnTo>
                        <a:lnTo>
                          <a:pt x="72" y="12"/>
                        </a:lnTo>
                        <a:lnTo>
                          <a:pt x="72" y="12"/>
                        </a:lnTo>
                        <a:lnTo>
                          <a:pt x="66" y="6"/>
                        </a:lnTo>
                        <a:lnTo>
                          <a:pt x="66" y="6"/>
                        </a:lnTo>
                        <a:lnTo>
                          <a:pt x="60" y="6"/>
                        </a:lnTo>
                        <a:lnTo>
                          <a:pt x="54" y="6"/>
                        </a:lnTo>
                        <a:lnTo>
                          <a:pt x="54" y="0"/>
                        </a:lnTo>
                        <a:lnTo>
                          <a:pt x="48" y="0"/>
                        </a:lnTo>
                        <a:lnTo>
                          <a:pt x="48" y="0"/>
                        </a:lnTo>
                        <a:lnTo>
                          <a:pt x="42" y="0"/>
                        </a:lnTo>
                        <a:lnTo>
                          <a:pt x="42" y="0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30" y="0"/>
                        </a:lnTo>
                        <a:lnTo>
                          <a:pt x="30" y="0"/>
                        </a:lnTo>
                        <a:lnTo>
                          <a:pt x="30" y="0"/>
                        </a:lnTo>
                        <a:lnTo>
                          <a:pt x="24" y="0"/>
                        </a:lnTo>
                        <a:lnTo>
                          <a:pt x="24" y="0"/>
                        </a:lnTo>
                        <a:lnTo>
                          <a:pt x="18" y="6"/>
                        </a:lnTo>
                        <a:lnTo>
                          <a:pt x="18" y="6"/>
                        </a:lnTo>
                        <a:lnTo>
                          <a:pt x="18" y="6"/>
                        </a:lnTo>
                        <a:lnTo>
                          <a:pt x="12" y="12"/>
                        </a:lnTo>
                        <a:lnTo>
                          <a:pt x="12" y="12"/>
                        </a:lnTo>
                        <a:lnTo>
                          <a:pt x="12" y="12"/>
                        </a:lnTo>
                        <a:lnTo>
                          <a:pt x="6" y="18"/>
                        </a:lnTo>
                        <a:lnTo>
                          <a:pt x="6" y="18"/>
                        </a:lnTo>
                        <a:lnTo>
                          <a:pt x="6" y="18"/>
                        </a:lnTo>
                        <a:lnTo>
                          <a:pt x="6" y="24"/>
                        </a:lnTo>
                        <a:lnTo>
                          <a:pt x="6" y="24"/>
                        </a:lnTo>
                        <a:lnTo>
                          <a:pt x="0" y="30"/>
                        </a:lnTo>
                        <a:lnTo>
                          <a:pt x="0" y="30"/>
                        </a:lnTo>
                        <a:lnTo>
                          <a:pt x="0" y="36"/>
                        </a:lnTo>
                        <a:lnTo>
                          <a:pt x="0" y="36"/>
                        </a:lnTo>
                        <a:lnTo>
                          <a:pt x="0" y="42"/>
                        </a:lnTo>
                        <a:lnTo>
                          <a:pt x="0" y="48"/>
                        </a:lnTo>
                        <a:lnTo>
                          <a:pt x="0" y="48"/>
                        </a:lnTo>
                        <a:lnTo>
                          <a:pt x="0" y="54"/>
                        </a:lnTo>
                        <a:lnTo>
                          <a:pt x="0" y="54"/>
                        </a:lnTo>
                        <a:lnTo>
                          <a:pt x="0" y="60"/>
                        </a:lnTo>
                        <a:lnTo>
                          <a:pt x="0" y="66"/>
                        </a:lnTo>
                        <a:lnTo>
                          <a:pt x="6" y="66"/>
                        </a:lnTo>
                        <a:lnTo>
                          <a:pt x="6" y="72"/>
                        </a:lnTo>
                        <a:lnTo>
                          <a:pt x="6" y="78"/>
                        </a:lnTo>
                        <a:lnTo>
                          <a:pt x="6" y="78"/>
                        </a:lnTo>
                        <a:lnTo>
                          <a:pt x="6" y="84"/>
                        </a:lnTo>
                        <a:lnTo>
                          <a:pt x="12" y="90"/>
                        </a:lnTo>
                        <a:lnTo>
                          <a:pt x="12" y="90"/>
                        </a:lnTo>
                        <a:lnTo>
                          <a:pt x="12" y="96"/>
                        </a:lnTo>
                        <a:lnTo>
                          <a:pt x="18" y="102"/>
                        </a:lnTo>
                        <a:lnTo>
                          <a:pt x="18" y="108"/>
                        </a:lnTo>
                        <a:lnTo>
                          <a:pt x="18" y="108"/>
                        </a:lnTo>
                        <a:lnTo>
                          <a:pt x="24" y="114"/>
                        </a:lnTo>
                        <a:lnTo>
                          <a:pt x="24" y="120"/>
                        </a:lnTo>
                        <a:lnTo>
                          <a:pt x="30" y="120"/>
                        </a:lnTo>
                        <a:lnTo>
                          <a:pt x="30" y="126"/>
                        </a:lnTo>
                        <a:lnTo>
                          <a:pt x="30" y="126"/>
                        </a:lnTo>
                        <a:lnTo>
                          <a:pt x="36" y="132"/>
                        </a:lnTo>
                        <a:lnTo>
                          <a:pt x="36" y="138"/>
                        </a:lnTo>
                        <a:lnTo>
                          <a:pt x="42" y="138"/>
                        </a:lnTo>
                        <a:lnTo>
                          <a:pt x="42" y="144"/>
                        </a:lnTo>
                        <a:lnTo>
                          <a:pt x="48" y="144"/>
                        </a:lnTo>
                        <a:lnTo>
                          <a:pt x="48" y="144"/>
                        </a:lnTo>
                        <a:lnTo>
                          <a:pt x="54" y="150"/>
                        </a:lnTo>
                        <a:lnTo>
                          <a:pt x="54" y="150"/>
                        </a:lnTo>
                        <a:lnTo>
                          <a:pt x="60" y="156"/>
                        </a:lnTo>
                        <a:lnTo>
                          <a:pt x="60" y="156"/>
                        </a:lnTo>
                        <a:lnTo>
                          <a:pt x="66" y="156"/>
                        </a:lnTo>
                        <a:lnTo>
                          <a:pt x="72" y="162"/>
                        </a:lnTo>
                        <a:lnTo>
                          <a:pt x="72" y="162"/>
                        </a:lnTo>
                        <a:lnTo>
                          <a:pt x="78" y="162"/>
                        </a:lnTo>
                        <a:lnTo>
                          <a:pt x="78" y="162"/>
                        </a:lnTo>
                        <a:lnTo>
                          <a:pt x="84" y="162"/>
                        </a:lnTo>
                        <a:lnTo>
                          <a:pt x="84" y="168"/>
                        </a:lnTo>
                        <a:lnTo>
                          <a:pt x="90" y="168"/>
                        </a:lnTo>
                        <a:lnTo>
                          <a:pt x="90" y="168"/>
                        </a:lnTo>
                        <a:lnTo>
                          <a:pt x="96" y="168"/>
                        </a:lnTo>
                        <a:lnTo>
                          <a:pt x="96" y="168"/>
                        </a:lnTo>
                        <a:lnTo>
                          <a:pt x="102" y="168"/>
                        </a:lnTo>
                        <a:lnTo>
                          <a:pt x="102" y="168"/>
                        </a:lnTo>
                        <a:lnTo>
                          <a:pt x="102" y="168"/>
                        </a:lnTo>
                        <a:lnTo>
                          <a:pt x="108" y="162"/>
                        </a:lnTo>
                        <a:lnTo>
                          <a:pt x="108" y="162"/>
                        </a:lnTo>
                        <a:lnTo>
                          <a:pt x="114" y="162"/>
                        </a:lnTo>
                      </a:path>
                    </a:pathLst>
                  </a:custGeom>
                  <a:noFill/>
                  <a:ln w="28575">
                    <a:solidFill>
                      <a:srgbClr val="92D05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49" name="Line 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80" y="2024"/>
                    <a:ext cx="234" cy="132"/>
                  </a:xfrm>
                  <a:prstGeom prst="line">
                    <a:avLst/>
                  </a:prstGeom>
                  <a:noFill/>
                  <a:ln w="28575">
                    <a:solidFill>
                      <a:srgbClr val="92D05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50" name="Freeform 12"/>
                  <p:cNvSpPr>
                    <a:spLocks/>
                  </p:cNvSpPr>
                  <p:nvPr/>
                </p:nvSpPr>
                <p:spPr bwMode="auto">
                  <a:xfrm>
                    <a:off x="1766" y="1994"/>
                    <a:ext cx="126" cy="168"/>
                  </a:xfrm>
                  <a:custGeom>
                    <a:avLst/>
                    <a:gdLst/>
                    <a:ahLst/>
                    <a:cxnLst>
                      <a:cxn ang="0">
                        <a:pos x="114" y="162"/>
                      </a:cxn>
                      <a:cxn ang="0">
                        <a:pos x="120" y="156"/>
                      </a:cxn>
                      <a:cxn ang="0">
                        <a:pos x="126" y="144"/>
                      </a:cxn>
                      <a:cxn ang="0">
                        <a:pos x="126" y="138"/>
                      </a:cxn>
                      <a:cxn ang="0">
                        <a:pos x="126" y="126"/>
                      </a:cxn>
                      <a:cxn ang="0">
                        <a:pos x="126" y="120"/>
                      </a:cxn>
                      <a:cxn ang="0">
                        <a:pos x="126" y="108"/>
                      </a:cxn>
                      <a:cxn ang="0">
                        <a:pos x="126" y="96"/>
                      </a:cxn>
                      <a:cxn ang="0">
                        <a:pos x="120" y="84"/>
                      </a:cxn>
                      <a:cxn ang="0">
                        <a:pos x="114" y="72"/>
                      </a:cxn>
                      <a:cxn ang="0">
                        <a:pos x="108" y="60"/>
                      </a:cxn>
                      <a:cxn ang="0">
                        <a:pos x="102" y="48"/>
                      </a:cxn>
                      <a:cxn ang="0">
                        <a:pos x="96" y="36"/>
                      </a:cxn>
                      <a:cxn ang="0">
                        <a:pos x="84" y="24"/>
                      </a:cxn>
                      <a:cxn ang="0">
                        <a:pos x="78" y="18"/>
                      </a:cxn>
                      <a:cxn ang="0">
                        <a:pos x="66" y="12"/>
                      </a:cxn>
                      <a:cxn ang="0">
                        <a:pos x="54" y="6"/>
                      </a:cxn>
                      <a:cxn ang="0">
                        <a:pos x="48" y="0"/>
                      </a:cxn>
                      <a:cxn ang="0">
                        <a:pos x="36" y="0"/>
                      </a:cxn>
                      <a:cxn ang="0">
                        <a:pos x="30" y="0"/>
                      </a:cxn>
                      <a:cxn ang="0">
                        <a:pos x="24" y="0"/>
                      </a:cxn>
                      <a:cxn ang="0">
                        <a:pos x="12" y="6"/>
                      </a:cxn>
                      <a:cxn ang="0">
                        <a:pos x="6" y="12"/>
                      </a:cxn>
                      <a:cxn ang="0">
                        <a:pos x="6" y="18"/>
                      </a:cxn>
                      <a:cxn ang="0">
                        <a:pos x="0" y="24"/>
                      </a:cxn>
                      <a:cxn ang="0">
                        <a:pos x="0" y="36"/>
                      </a:cxn>
                      <a:cxn ang="0">
                        <a:pos x="0" y="48"/>
                      </a:cxn>
                      <a:cxn ang="0">
                        <a:pos x="0" y="60"/>
                      </a:cxn>
                      <a:cxn ang="0">
                        <a:pos x="0" y="72"/>
                      </a:cxn>
                      <a:cxn ang="0">
                        <a:pos x="6" y="84"/>
                      </a:cxn>
                      <a:cxn ang="0">
                        <a:pos x="6" y="96"/>
                      </a:cxn>
                      <a:cxn ang="0">
                        <a:pos x="12" y="108"/>
                      </a:cxn>
                      <a:cxn ang="0">
                        <a:pos x="24" y="120"/>
                      </a:cxn>
                      <a:cxn ang="0">
                        <a:pos x="30" y="132"/>
                      </a:cxn>
                      <a:cxn ang="0">
                        <a:pos x="36" y="138"/>
                      </a:cxn>
                      <a:cxn ang="0">
                        <a:pos x="48" y="150"/>
                      </a:cxn>
                      <a:cxn ang="0">
                        <a:pos x="54" y="156"/>
                      </a:cxn>
                      <a:cxn ang="0">
                        <a:pos x="66" y="162"/>
                      </a:cxn>
                      <a:cxn ang="0">
                        <a:pos x="78" y="162"/>
                      </a:cxn>
                      <a:cxn ang="0">
                        <a:pos x="84" y="168"/>
                      </a:cxn>
                      <a:cxn ang="0">
                        <a:pos x="96" y="168"/>
                      </a:cxn>
                      <a:cxn ang="0">
                        <a:pos x="102" y="168"/>
                      </a:cxn>
                      <a:cxn ang="0">
                        <a:pos x="108" y="162"/>
                      </a:cxn>
                    </a:cxnLst>
                    <a:rect l="0" t="0" r="r" b="b"/>
                    <a:pathLst>
                      <a:path w="126" h="168">
                        <a:moveTo>
                          <a:pt x="108" y="162"/>
                        </a:moveTo>
                        <a:lnTo>
                          <a:pt x="114" y="162"/>
                        </a:lnTo>
                        <a:lnTo>
                          <a:pt x="114" y="162"/>
                        </a:lnTo>
                        <a:lnTo>
                          <a:pt x="114" y="156"/>
                        </a:lnTo>
                        <a:lnTo>
                          <a:pt x="120" y="156"/>
                        </a:lnTo>
                        <a:lnTo>
                          <a:pt x="120" y="156"/>
                        </a:lnTo>
                        <a:lnTo>
                          <a:pt x="120" y="150"/>
                        </a:lnTo>
                        <a:lnTo>
                          <a:pt x="120" y="150"/>
                        </a:lnTo>
                        <a:lnTo>
                          <a:pt x="126" y="144"/>
                        </a:lnTo>
                        <a:lnTo>
                          <a:pt x="126" y="144"/>
                        </a:lnTo>
                        <a:lnTo>
                          <a:pt x="126" y="138"/>
                        </a:lnTo>
                        <a:lnTo>
                          <a:pt x="126" y="138"/>
                        </a:lnTo>
                        <a:lnTo>
                          <a:pt x="126" y="132"/>
                        </a:lnTo>
                        <a:lnTo>
                          <a:pt x="126" y="132"/>
                        </a:lnTo>
                        <a:lnTo>
                          <a:pt x="126" y="126"/>
                        </a:lnTo>
                        <a:lnTo>
                          <a:pt x="126" y="126"/>
                        </a:lnTo>
                        <a:lnTo>
                          <a:pt x="126" y="120"/>
                        </a:lnTo>
                        <a:lnTo>
                          <a:pt x="126" y="120"/>
                        </a:lnTo>
                        <a:lnTo>
                          <a:pt x="126" y="114"/>
                        </a:lnTo>
                        <a:lnTo>
                          <a:pt x="126" y="108"/>
                        </a:lnTo>
                        <a:lnTo>
                          <a:pt x="126" y="108"/>
                        </a:lnTo>
                        <a:lnTo>
                          <a:pt x="126" y="102"/>
                        </a:lnTo>
                        <a:lnTo>
                          <a:pt x="126" y="96"/>
                        </a:lnTo>
                        <a:lnTo>
                          <a:pt x="126" y="96"/>
                        </a:lnTo>
                        <a:lnTo>
                          <a:pt x="126" y="90"/>
                        </a:lnTo>
                        <a:lnTo>
                          <a:pt x="120" y="84"/>
                        </a:lnTo>
                        <a:lnTo>
                          <a:pt x="120" y="84"/>
                        </a:lnTo>
                        <a:lnTo>
                          <a:pt x="120" y="78"/>
                        </a:lnTo>
                        <a:lnTo>
                          <a:pt x="120" y="72"/>
                        </a:lnTo>
                        <a:lnTo>
                          <a:pt x="114" y="72"/>
                        </a:lnTo>
                        <a:lnTo>
                          <a:pt x="114" y="66"/>
                        </a:lnTo>
                        <a:lnTo>
                          <a:pt x="114" y="60"/>
                        </a:lnTo>
                        <a:lnTo>
                          <a:pt x="108" y="60"/>
                        </a:lnTo>
                        <a:lnTo>
                          <a:pt x="108" y="54"/>
                        </a:lnTo>
                        <a:lnTo>
                          <a:pt x="102" y="48"/>
                        </a:lnTo>
                        <a:lnTo>
                          <a:pt x="102" y="48"/>
                        </a:lnTo>
                        <a:lnTo>
                          <a:pt x="102" y="42"/>
                        </a:lnTo>
                        <a:lnTo>
                          <a:pt x="96" y="36"/>
                        </a:lnTo>
                        <a:lnTo>
                          <a:pt x="96" y="36"/>
                        </a:lnTo>
                        <a:lnTo>
                          <a:pt x="90" y="30"/>
                        </a:lnTo>
                        <a:lnTo>
                          <a:pt x="90" y="30"/>
                        </a:lnTo>
                        <a:lnTo>
                          <a:pt x="84" y="24"/>
                        </a:lnTo>
                        <a:lnTo>
                          <a:pt x="84" y="24"/>
                        </a:lnTo>
                        <a:lnTo>
                          <a:pt x="78" y="18"/>
                        </a:lnTo>
                        <a:lnTo>
                          <a:pt x="78" y="18"/>
                        </a:lnTo>
                        <a:lnTo>
                          <a:pt x="72" y="18"/>
                        </a:lnTo>
                        <a:lnTo>
                          <a:pt x="72" y="12"/>
                        </a:lnTo>
                        <a:lnTo>
                          <a:pt x="66" y="12"/>
                        </a:lnTo>
                        <a:lnTo>
                          <a:pt x="66" y="12"/>
                        </a:lnTo>
                        <a:lnTo>
                          <a:pt x="60" y="6"/>
                        </a:lnTo>
                        <a:lnTo>
                          <a:pt x="54" y="6"/>
                        </a:lnTo>
                        <a:lnTo>
                          <a:pt x="54" y="6"/>
                        </a:lnTo>
                        <a:lnTo>
                          <a:pt x="48" y="6"/>
                        </a:lnTo>
                        <a:lnTo>
                          <a:pt x="48" y="0"/>
                        </a:lnTo>
                        <a:lnTo>
                          <a:pt x="42" y="0"/>
                        </a:lnTo>
                        <a:lnTo>
                          <a:pt x="42" y="0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30" y="0"/>
                        </a:lnTo>
                        <a:lnTo>
                          <a:pt x="30" y="0"/>
                        </a:lnTo>
                        <a:lnTo>
                          <a:pt x="30" y="0"/>
                        </a:lnTo>
                        <a:lnTo>
                          <a:pt x="24" y="0"/>
                        </a:lnTo>
                        <a:lnTo>
                          <a:pt x="24" y="0"/>
                        </a:lnTo>
                        <a:lnTo>
                          <a:pt x="18" y="6"/>
                        </a:lnTo>
                        <a:lnTo>
                          <a:pt x="18" y="6"/>
                        </a:lnTo>
                        <a:lnTo>
                          <a:pt x="12" y="6"/>
                        </a:lnTo>
                        <a:lnTo>
                          <a:pt x="12" y="6"/>
                        </a:lnTo>
                        <a:lnTo>
                          <a:pt x="12" y="12"/>
                        </a:lnTo>
                        <a:lnTo>
                          <a:pt x="6" y="12"/>
                        </a:lnTo>
                        <a:lnTo>
                          <a:pt x="6" y="12"/>
                        </a:lnTo>
                        <a:lnTo>
                          <a:pt x="6" y="18"/>
                        </a:lnTo>
                        <a:lnTo>
                          <a:pt x="6" y="18"/>
                        </a:lnTo>
                        <a:lnTo>
                          <a:pt x="0" y="24"/>
                        </a:lnTo>
                        <a:lnTo>
                          <a:pt x="0" y="24"/>
                        </a:lnTo>
                        <a:lnTo>
                          <a:pt x="0" y="24"/>
                        </a:lnTo>
                        <a:lnTo>
                          <a:pt x="0" y="30"/>
                        </a:lnTo>
                        <a:lnTo>
                          <a:pt x="0" y="36"/>
                        </a:lnTo>
                        <a:lnTo>
                          <a:pt x="0" y="36"/>
                        </a:lnTo>
                        <a:lnTo>
                          <a:pt x="0" y="42"/>
                        </a:lnTo>
                        <a:lnTo>
                          <a:pt x="0" y="42"/>
                        </a:lnTo>
                        <a:lnTo>
                          <a:pt x="0" y="48"/>
                        </a:lnTo>
                        <a:lnTo>
                          <a:pt x="0" y="48"/>
                        </a:lnTo>
                        <a:lnTo>
                          <a:pt x="0" y="54"/>
                        </a:lnTo>
                        <a:lnTo>
                          <a:pt x="0" y="60"/>
                        </a:lnTo>
                        <a:lnTo>
                          <a:pt x="0" y="60"/>
                        </a:lnTo>
                        <a:lnTo>
                          <a:pt x="0" y="66"/>
                        </a:lnTo>
                        <a:lnTo>
                          <a:pt x="0" y="72"/>
                        </a:lnTo>
                        <a:lnTo>
                          <a:pt x="0" y="72"/>
                        </a:lnTo>
                        <a:lnTo>
                          <a:pt x="0" y="78"/>
                        </a:lnTo>
                        <a:lnTo>
                          <a:pt x="6" y="84"/>
                        </a:lnTo>
                        <a:lnTo>
                          <a:pt x="6" y="84"/>
                        </a:lnTo>
                        <a:lnTo>
                          <a:pt x="6" y="90"/>
                        </a:lnTo>
                        <a:lnTo>
                          <a:pt x="6" y="96"/>
                        </a:lnTo>
                        <a:lnTo>
                          <a:pt x="12" y="96"/>
                        </a:lnTo>
                        <a:lnTo>
                          <a:pt x="12" y="102"/>
                        </a:lnTo>
                        <a:lnTo>
                          <a:pt x="12" y="108"/>
                        </a:lnTo>
                        <a:lnTo>
                          <a:pt x="18" y="108"/>
                        </a:lnTo>
                        <a:lnTo>
                          <a:pt x="18" y="114"/>
                        </a:lnTo>
                        <a:lnTo>
                          <a:pt x="24" y="120"/>
                        </a:lnTo>
                        <a:lnTo>
                          <a:pt x="24" y="120"/>
                        </a:lnTo>
                        <a:lnTo>
                          <a:pt x="30" y="126"/>
                        </a:lnTo>
                        <a:lnTo>
                          <a:pt x="30" y="132"/>
                        </a:lnTo>
                        <a:lnTo>
                          <a:pt x="30" y="132"/>
                        </a:lnTo>
                        <a:lnTo>
                          <a:pt x="36" y="138"/>
                        </a:lnTo>
                        <a:lnTo>
                          <a:pt x="36" y="138"/>
                        </a:lnTo>
                        <a:lnTo>
                          <a:pt x="42" y="144"/>
                        </a:lnTo>
                        <a:lnTo>
                          <a:pt x="42" y="144"/>
                        </a:lnTo>
                        <a:lnTo>
                          <a:pt x="48" y="150"/>
                        </a:lnTo>
                        <a:lnTo>
                          <a:pt x="48" y="150"/>
                        </a:lnTo>
                        <a:lnTo>
                          <a:pt x="54" y="150"/>
                        </a:lnTo>
                        <a:lnTo>
                          <a:pt x="54" y="156"/>
                        </a:lnTo>
                        <a:lnTo>
                          <a:pt x="60" y="156"/>
                        </a:lnTo>
                        <a:lnTo>
                          <a:pt x="66" y="156"/>
                        </a:lnTo>
                        <a:lnTo>
                          <a:pt x="66" y="162"/>
                        </a:lnTo>
                        <a:lnTo>
                          <a:pt x="72" y="162"/>
                        </a:lnTo>
                        <a:lnTo>
                          <a:pt x="72" y="162"/>
                        </a:lnTo>
                        <a:lnTo>
                          <a:pt x="78" y="162"/>
                        </a:lnTo>
                        <a:lnTo>
                          <a:pt x="78" y="168"/>
                        </a:lnTo>
                        <a:lnTo>
                          <a:pt x="84" y="168"/>
                        </a:lnTo>
                        <a:lnTo>
                          <a:pt x="84" y="168"/>
                        </a:lnTo>
                        <a:lnTo>
                          <a:pt x="90" y="168"/>
                        </a:lnTo>
                        <a:lnTo>
                          <a:pt x="90" y="168"/>
                        </a:lnTo>
                        <a:lnTo>
                          <a:pt x="96" y="168"/>
                        </a:lnTo>
                        <a:lnTo>
                          <a:pt x="96" y="168"/>
                        </a:lnTo>
                        <a:lnTo>
                          <a:pt x="102" y="168"/>
                        </a:lnTo>
                        <a:lnTo>
                          <a:pt x="102" y="168"/>
                        </a:lnTo>
                        <a:lnTo>
                          <a:pt x="102" y="168"/>
                        </a:lnTo>
                        <a:lnTo>
                          <a:pt x="108" y="162"/>
                        </a:lnTo>
                        <a:lnTo>
                          <a:pt x="108" y="162"/>
                        </a:lnTo>
                      </a:path>
                    </a:pathLst>
                  </a:custGeom>
                  <a:noFill/>
                  <a:ln w="28575">
                    <a:solidFill>
                      <a:srgbClr val="92D05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51" name="Freeform 13"/>
                  <p:cNvSpPr>
                    <a:spLocks/>
                  </p:cNvSpPr>
                  <p:nvPr/>
                </p:nvSpPr>
                <p:spPr bwMode="auto">
                  <a:xfrm>
                    <a:off x="1963" y="1877"/>
                    <a:ext cx="139" cy="159"/>
                  </a:xfrm>
                  <a:custGeom>
                    <a:avLst/>
                    <a:gdLst/>
                    <a:ahLst/>
                    <a:cxnLst>
                      <a:cxn ang="0">
                        <a:pos x="126" y="126"/>
                      </a:cxn>
                      <a:cxn ang="0">
                        <a:pos x="54" y="0"/>
                      </a:cxn>
                      <a:cxn ang="0">
                        <a:pos x="0" y="24"/>
                      </a:cxn>
                      <a:cxn ang="0">
                        <a:pos x="72" y="150"/>
                      </a:cxn>
                      <a:cxn ang="0">
                        <a:pos x="126" y="126"/>
                      </a:cxn>
                    </a:cxnLst>
                    <a:rect l="0" t="0" r="r" b="b"/>
                    <a:pathLst>
                      <a:path w="126" h="150">
                        <a:moveTo>
                          <a:pt x="126" y="126"/>
                        </a:moveTo>
                        <a:lnTo>
                          <a:pt x="54" y="0"/>
                        </a:lnTo>
                        <a:lnTo>
                          <a:pt x="0" y="24"/>
                        </a:lnTo>
                        <a:lnTo>
                          <a:pt x="72" y="150"/>
                        </a:lnTo>
                        <a:lnTo>
                          <a:pt x="126" y="1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8575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52" name="Line 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58" y="2078"/>
                    <a:ext cx="168" cy="96"/>
                  </a:xfrm>
                  <a:prstGeom prst="line">
                    <a:avLst/>
                  </a:prstGeom>
                  <a:noFill/>
                  <a:ln w="28575">
                    <a:solidFill>
                      <a:srgbClr val="00B0F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53" name="Line 1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84" y="1964"/>
                    <a:ext cx="6" cy="246"/>
                  </a:xfrm>
                  <a:prstGeom prst="line">
                    <a:avLst/>
                  </a:prstGeom>
                  <a:noFill/>
                  <a:ln w="28575">
                    <a:solidFill>
                      <a:srgbClr val="00B0F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54" name="Line 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50" y="1760"/>
                    <a:ext cx="1" cy="246"/>
                  </a:xfrm>
                  <a:prstGeom prst="line">
                    <a:avLst/>
                  </a:prstGeom>
                  <a:noFill/>
                  <a:ln w="28575">
                    <a:solidFill>
                      <a:srgbClr val="00B0F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55" name="Line 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20" y="2834"/>
                    <a:ext cx="168" cy="96"/>
                  </a:xfrm>
                  <a:prstGeom prst="line">
                    <a:avLst/>
                  </a:prstGeom>
                  <a:noFill/>
                  <a:ln w="28575">
                    <a:solidFill>
                      <a:srgbClr val="7030A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263" name="Group 25"/>
                <p:cNvGrpSpPr>
                  <a:grpSpLocks noChangeAspect="1"/>
                </p:cNvGrpSpPr>
                <p:nvPr/>
              </p:nvGrpSpPr>
              <p:grpSpPr bwMode="auto">
                <a:xfrm>
                  <a:off x="2123951" y="1906662"/>
                  <a:ext cx="628650" cy="1771650"/>
                  <a:chOff x="1474" y="1700"/>
                  <a:chExt cx="396" cy="1116"/>
                </a:xfrm>
              </p:grpSpPr>
              <p:sp>
                <p:nvSpPr>
                  <p:cNvPr id="335" name="AutoShape 24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1474" y="2024"/>
                    <a:ext cx="396" cy="7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36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0" y="2600"/>
                    <a:ext cx="1" cy="162"/>
                  </a:xfrm>
                  <a:prstGeom prst="line">
                    <a:avLst/>
                  </a:prstGeom>
                  <a:noFill/>
                  <a:ln w="28575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37" name="Freeform 27"/>
                  <p:cNvSpPr>
                    <a:spLocks/>
                  </p:cNvSpPr>
                  <p:nvPr/>
                </p:nvSpPr>
                <p:spPr bwMode="auto">
                  <a:xfrm>
                    <a:off x="1624" y="2492"/>
                    <a:ext cx="180" cy="108"/>
                  </a:xfrm>
                  <a:custGeom>
                    <a:avLst/>
                    <a:gdLst/>
                    <a:ahLst/>
                    <a:cxnLst>
                      <a:cxn ang="0">
                        <a:pos x="0" y="60"/>
                      </a:cxn>
                      <a:cxn ang="0">
                        <a:pos x="0" y="66"/>
                      </a:cxn>
                      <a:cxn ang="0">
                        <a:pos x="6" y="78"/>
                      </a:cxn>
                      <a:cxn ang="0">
                        <a:pos x="12" y="84"/>
                      </a:cxn>
                      <a:cxn ang="0">
                        <a:pos x="18" y="90"/>
                      </a:cxn>
                      <a:cxn ang="0">
                        <a:pos x="30" y="96"/>
                      </a:cxn>
                      <a:cxn ang="0">
                        <a:pos x="36" y="102"/>
                      </a:cxn>
                      <a:cxn ang="0">
                        <a:pos x="48" y="102"/>
                      </a:cxn>
                      <a:cxn ang="0">
                        <a:pos x="66" y="108"/>
                      </a:cxn>
                      <a:cxn ang="0">
                        <a:pos x="78" y="108"/>
                      </a:cxn>
                      <a:cxn ang="0">
                        <a:pos x="90" y="108"/>
                      </a:cxn>
                      <a:cxn ang="0">
                        <a:pos x="102" y="108"/>
                      </a:cxn>
                      <a:cxn ang="0">
                        <a:pos x="120" y="108"/>
                      </a:cxn>
                      <a:cxn ang="0">
                        <a:pos x="132" y="102"/>
                      </a:cxn>
                      <a:cxn ang="0">
                        <a:pos x="144" y="102"/>
                      </a:cxn>
                      <a:cxn ang="0">
                        <a:pos x="150" y="96"/>
                      </a:cxn>
                      <a:cxn ang="0">
                        <a:pos x="162" y="90"/>
                      </a:cxn>
                      <a:cxn ang="0">
                        <a:pos x="168" y="84"/>
                      </a:cxn>
                      <a:cxn ang="0">
                        <a:pos x="174" y="78"/>
                      </a:cxn>
                      <a:cxn ang="0">
                        <a:pos x="180" y="66"/>
                      </a:cxn>
                      <a:cxn ang="0">
                        <a:pos x="180" y="60"/>
                      </a:cxn>
                      <a:cxn ang="0">
                        <a:pos x="180" y="54"/>
                      </a:cxn>
                      <a:cxn ang="0">
                        <a:pos x="180" y="42"/>
                      </a:cxn>
                      <a:cxn ang="0">
                        <a:pos x="180" y="36"/>
                      </a:cxn>
                      <a:cxn ang="0">
                        <a:pos x="174" y="30"/>
                      </a:cxn>
                      <a:cxn ang="0">
                        <a:pos x="162" y="24"/>
                      </a:cxn>
                      <a:cxn ang="0">
                        <a:pos x="156" y="18"/>
                      </a:cxn>
                      <a:cxn ang="0">
                        <a:pos x="144" y="12"/>
                      </a:cxn>
                      <a:cxn ang="0">
                        <a:pos x="132" y="6"/>
                      </a:cxn>
                      <a:cxn ang="0">
                        <a:pos x="120" y="6"/>
                      </a:cxn>
                      <a:cxn ang="0">
                        <a:pos x="108" y="6"/>
                      </a:cxn>
                      <a:cxn ang="0">
                        <a:pos x="96" y="0"/>
                      </a:cxn>
                      <a:cxn ang="0">
                        <a:pos x="84" y="0"/>
                      </a:cxn>
                      <a:cxn ang="0">
                        <a:pos x="66" y="6"/>
                      </a:cxn>
                      <a:cxn ang="0">
                        <a:pos x="54" y="6"/>
                      </a:cxn>
                      <a:cxn ang="0">
                        <a:pos x="42" y="12"/>
                      </a:cxn>
                      <a:cxn ang="0">
                        <a:pos x="30" y="12"/>
                      </a:cxn>
                      <a:cxn ang="0">
                        <a:pos x="24" y="18"/>
                      </a:cxn>
                      <a:cxn ang="0">
                        <a:pos x="12" y="24"/>
                      </a:cxn>
                      <a:cxn ang="0">
                        <a:pos x="6" y="30"/>
                      </a:cxn>
                      <a:cxn ang="0">
                        <a:pos x="0" y="42"/>
                      </a:cxn>
                      <a:cxn ang="0">
                        <a:pos x="0" y="48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180" h="108">
                        <a:moveTo>
                          <a:pt x="0" y="54"/>
                        </a:moveTo>
                        <a:lnTo>
                          <a:pt x="0" y="60"/>
                        </a:lnTo>
                        <a:lnTo>
                          <a:pt x="0" y="60"/>
                        </a:lnTo>
                        <a:lnTo>
                          <a:pt x="0" y="66"/>
                        </a:lnTo>
                        <a:lnTo>
                          <a:pt x="0" y="66"/>
                        </a:lnTo>
                        <a:lnTo>
                          <a:pt x="0" y="66"/>
                        </a:lnTo>
                        <a:lnTo>
                          <a:pt x="0" y="72"/>
                        </a:lnTo>
                        <a:lnTo>
                          <a:pt x="6" y="72"/>
                        </a:lnTo>
                        <a:lnTo>
                          <a:pt x="6" y="78"/>
                        </a:lnTo>
                        <a:lnTo>
                          <a:pt x="6" y="78"/>
                        </a:lnTo>
                        <a:lnTo>
                          <a:pt x="12" y="78"/>
                        </a:lnTo>
                        <a:lnTo>
                          <a:pt x="12" y="84"/>
                        </a:lnTo>
                        <a:lnTo>
                          <a:pt x="12" y="84"/>
                        </a:lnTo>
                        <a:lnTo>
                          <a:pt x="18" y="90"/>
                        </a:lnTo>
                        <a:lnTo>
                          <a:pt x="18" y="90"/>
                        </a:lnTo>
                        <a:lnTo>
                          <a:pt x="24" y="90"/>
                        </a:lnTo>
                        <a:lnTo>
                          <a:pt x="24" y="96"/>
                        </a:lnTo>
                        <a:lnTo>
                          <a:pt x="30" y="96"/>
                        </a:lnTo>
                        <a:lnTo>
                          <a:pt x="30" y="96"/>
                        </a:lnTo>
                        <a:lnTo>
                          <a:pt x="36" y="96"/>
                        </a:lnTo>
                        <a:lnTo>
                          <a:pt x="36" y="102"/>
                        </a:lnTo>
                        <a:lnTo>
                          <a:pt x="42" y="102"/>
                        </a:lnTo>
                        <a:lnTo>
                          <a:pt x="48" y="102"/>
                        </a:lnTo>
                        <a:lnTo>
                          <a:pt x="48" y="102"/>
                        </a:lnTo>
                        <a:lnTo>
                          <a:pt x="54" y="102"/>
                        </a:lnTo>
                        <a:lnTo>
                          <a:pt x="60" y="108"/>
                        </a:lnTo>
                        <a:lnTo>
                          <a:pt x="66" y="108"/>
                        </a:lnTo>
                        <a:lnTo>
                          <a:pt x="66" y="108"/>
                        </a:lnTo>
                        <a:lnTo>
                          <a:pt x="72" y="108"/>
                        </a:lnTo>
                        <a:lnTo>
                          <a:pt x="78" y="108"/>
                        </a:lnTo>
                        <a:lnTo>
                          <a:pt x="84" y="108"/>
                        </a:lnTo>
                        <a:lnTo>
                          <a:pt x="84" y="108"/>
                        </a:lnTo>
                        <a:lnTo>
                          <a:pt x="90" y="108"/>
                        </a:lnTo>
                        <a:lnTo>
                          <a:pt x="96" y="108"/>
                        </a:lnTo>
                        <a:lnTo>
                          <a:pt x="102" y="108"/>
                        </a:lnTo>
                        <a:lnTo>
                          <a:pt x="102" y="108"/>
                        </a:lnTo>
                        <a:lnTo>
                          <a:pt x="108" y="108"/>
                        </a:lnTo>
                        <a:lnTo>
                          <a:pt x="114" y="108"/>
                        </a:lnTo>
                        <a:lnTo>
                          <a:pt x="120" y="108"/>
                        </a:lnTo>
                        <a:lnTo>
                          <a:pt x="120" y="108"/>
                        </a:lnTo>
                        <a:lnTo>
                          <a:pt x="126" y="102"/>
                        </a:lnTo>
                        <a:lnTo>
                          <a:pt x="132" y="102"/>
                        </a:lnTo>
                        <a:lnTo>
                          <a:pt x="132" y="102"/>
                        </a:lnTo>
                        <a:lnTo>
                          <a:pt x="138" y="102"/>
                        </a:lnTo>
                        <a:lnTo>
                          <a:pt x="144" y="102"/>
                        </a:lnTo>
                        <a:lnTo>
                          <a:pt x="144" y="96"/>
                        </a:lnTo>
                        <a:lnTo>
                          <a:pt x="150" y="96"/>
                        </a:lnTo>
                        <a:lnTo>
                          <a:pt x="150" y="96"/>
                        </a:lnTo>
                        <a:lnTo>
                          <a:pt x="156" y="96"/>
                        </a:lnTo>
                        <a:lnTo>
                          <a:pt x="156" y="90"/>
                        </a:lnTo>
                        <a:lnTo>
                          <a:pt x="162" y="90"/>
                        </a:lnTo>
                        <a:lnTo>
                          <a:pt x="162" y="90"/>
                        </a:lnTo>
                        <a:lnTo>
                          <a:pt x="168" y="84"/>
                        </a:lnTo>
                        <a:lnTo>
                          <a:pt x="168" y="84"/>
                        </a:lnTo>
                        <a:lnTo>
                          <a:pt x="174" y="84"/>
                        </a:lnTo>
                        <a:lnTo>
                          <a:pt x="174" y="78"/>
                        </a:lnTo>
                        <a:lnTo>
                          <a:pt x="174" y="78"/>
                        </a:lnTo>
                        <a:lnTo>
                          <a:pt x="180" y="72"/>
                        </a:lnTo>
                        <a:lnTo>
                          <a:pt x="180" y="72"/>
                        </a:lnTo>
                        <a:lnTo>
                          <a:pt x="180" y="66"/>
                        </a:lnTo>
                        <a:lnTo>
                          <a:pt x="180" y="66"/>
                        </a:lnTo>
                        <a:lnTo>
                          <a:pt x="180" y="66"/>
                        </a:lnTo>
                        <a:lnTo>
                          <a:pt x="180" y="60"/>
                        </a:lnTo>
                        <a:lnTo>
                          <a:pt x="180" y="60"/>
                        </a:lnTo>
                        <a:lnTo>
                          <a:pt x="180" y="54"/>
                        </a:lnTo>
                        <a:lnTo>
                          <a:pt x="180" y="54"/>
                        </a:lnTo>
                        <a:lnTo>
                          <a:pt x="180" y="48"/>
                        </a:lnTo>
                        <a:lnTo>
                          <a:pt x="180" y="48"/>
                        </a:lnTo>
                        <a:lnTo>
                          <a:pt x="180" y="42"/>
                        </a:lnTo>
                        <a:lnTo>
                          <a:pt x="180" y="42"/>
                        </a:lnTo>
                        <a:lnTo>
                          <a:pt x="180" y="42"/>
                        </a:lnTo>
                        <a:lnTo>
                          <a:pt x="180" y="36"/>
                        </a:lnTo>
                        <a:lnTo>
                          <a:pt x="174" y="36"/>
                        </a:lnTo>
                        <a:lnTo>
                          <a:pt x="174" y="30"/>
                        </a:lnTo>
                        <a:lnTo>
                          <a:pt x="174" y="30"/>
                        </a:lnTo>
                        <a:lnTo>
                          <a:pt x="168" y="30"/>
                        </a:lnTo>
                        <a:lnTo>
                          <a:pt x="168" y="24"/>
                        </a:lnTo>
                        <a:lnTo>
                          <a:pt x="162" y="24"/>
                        </a:lnTo>
                        <a:lnTo>
                          <a:pt x="162" y="24"/>
                        </a:lnTo>
                        <a:lnTo>
                          <a:pt x="156" y="18"/>
                        </a:lnTo>
                        <a:lnTo>
                          <a:pt x="156" y="18"/>
                        </a:lnTo>
                        <a:lnTo>
                          <a:pt x="150" y="18"/>
                        </a:lnTo>
                        <a:lnTo>
                          <a:pt x="150" y="12"/>
                        </a:lnTo>
                        <a:lnTo>
                          <a:pt x="144" y="12"/>
                        </a:lnTo>
                        <a:lnTo>
                          <a:pt x="144" y="12"/>
                        </a:lnTo>
                        <a:lnTo>
                          <a:pt x="138" y="12"/>
                        </a:lnTo>
                        <a:lnTo>
                          <a:pt x="132" y="6"/>
                        </a:lnTo>
                        <a:lnTo>
                          <a:pt x="132" y="6"/>
                        </a:lnTo>
                        <a:lnTo>
                          <a:pt x="126" y="6"/>
                        </a:lnTo>
                        <a:lnTo>
                          <a:pt x="120" y="6"/>
                        </a:lnTo>
                        <a:lnTo>
                          <a:pt x="120" y="6"/>
                        </a:lnTo>
                        <a:lnTo>
                          <a:pt x="114" y="6"/>
                        </a:lnTo>
                        <a:lnTo>
                          <a:pt x="108" y="6"/>
                        </a:lnTo>
                        <a:lnTo>
                          <a:pt x="102" y="6"/>
                        </a:lnTo>
                        <a:lnTo>
                          <a:pt x="102" y="0"/>
                        </a:lnTo>
                        <a:lnTo>
                          <a:pt x="96" y="0"/>
                        </a:lnTo>
                        <a:lnTo>
                          <a:pt x="90" y="0"/>
                        </a:lnTo>
                        <a:lnTo>
                          <a:pt x="84" y="0"/>
                        </a:lnTo>
                        <a:lnTo>
                          <a:pt x="84" y="0"/>
                        </a:lnTo>
                        <a:lnTo>
                          <a:pt x="78" y="6"/>
                        </a:lnTo>
                        <a:lnTo>
                          <a:pt x="72" y="6"/>
                        </a:lnTo>
                        <a:lnTo>
                          <a:pt x="66" y="6"/>
                        </a:lnTo>
                        <a:lnTo>
                          <a:pt x="66" y="6"/>
                        </a:lnTo>
                        <a:lnTo>
                          <a:pt x="60" y="6"/>
                        </a:lnTo>
                        <a:lnTo>
                          <a:pt x="54" y="6"/>
                        </a:lnTo>
                        <a:lnTo>
                          <a:pt x="48" y="6"/>
                        </a:lnTo>
                        <a:lnTo>
                          <a:pt x="48" y="6"/>
                        </a:lnTo>
                        <a:lnTo>
                          <a:pt x="42" y="12"/>
                        </a:lnTo>
                        <a:lnTo>
                          <a:pt x="36" y="12"/>
                        </a:lnTo>
                        <a:lnTo>
                          <a:pt x="36" y="12"/>
                        </a:lnTo>
                        <a:lnTo>
                          <a:pt x="30" y="12"/>
                        </a:lnTo>
                        <a:lnTo>
                          <a:pt x="30" y="18"/>
                        </a:lnTo>
                        <a:lnTo>
                          <a:pt x="24" y="18"/>
                        </a:lnTo>
                        <a:lnTo>
                          <a:pt x="24" y="18"/>
                        </a:lnTo>
                        <a:lnTo>
                          <a:pt x="18" y="24"/>
                        </a:lnTo>
                        <a:lnTo>
                          <a:pt x="18" y="24"/>
                        </a:lnTo>
                        <a:lnTo>
                          <a:pt x="12" y="24"/>
                        </a:lnTo>
                        <a:lnTo>
                          <a:pt x="12" y="30"/>
                        </a:lnTo>
                        <a:lnTo>
                          <a:pt x="12" y="30"/>
                        </a:lnTo>
                        <a:lnTo>
                          <a:pt x="6" y="30"/>
                        </a:lnTo>
                        <a:lnTo>
                          <a:pt x="6" y="36"/>
                        </a:lnTo>
                        <a:lnTo>
                          <a:pt x="6" y="36"/>
                        </a:lnTo>
                        <a:lnTo>
                          <a:pt x="0" y="42"/>
                        </a:lnTo>
                        <a:lnTo>
                          <a:pt x="0" y="42"/>
                        </a:lnTo>
                        <a:lnTo>
                          <a:pt x="0" y="42"/>
                        </a:lnTo>
                        <a:lnTo>
                          <a:pt x="0" y="48"/>
                        </a:lnTo>
                        <a:lnTo>
                          <a:pt x="0" y="48"/>
                        </a:lnTo>
                        <a:lnTo>
                          <a:pt x="0" y="54"/>
                        </a:lnTo>
                        <a:lnTo>
                          <a:pt x="0" y="54"/>
                        </a:lnTo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38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2476"/>
                    <a:ext cx="167" cy="70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39" name="Freeform 29"/>
                  <p:cNvSpPr>
                    <a:spLocks/>
                  </p:cNvSpPr>
                  <p:nvPr/>
                </p:nvSpPr>
                <p:spPr bwMode="auto">
                  <a:xfrm>
                    <a:off x="1624" y="2222"/>
                    <a:ext cx="186" cy="108"/>
                  </a:xfrm>
                  <a:custGeom>
                    <a:avLst/>
                    <a:gdLst/>
                    <a:ahLst/>
                    <a:cxnLst>
                      <a:cxn ang="0">
                        <a:pos x="0" y="60"/>
                      </a:cxn>
                      <a:cxn ang="0">
                        <a:pos x="6" y="66"/>
                      </a:cxn>
                      <a:cxn ang="0">
                        <a:pos x="6" y="78"/>
                      </a:cxn>
                      <a:cxn ang="0">
                        <a:pos x="12" y="84"/>
                      </a:cxn>
                      <a:cxn ang="0">
                        <a:pos x="24" y="90"/>
                      </a:cxn>
                      <a:cxn ang="0">
                        <a:pos x="30" y="96"/>
                      </a:cxn>
                      <a:cxn ang="0">
                        <a:pos x="42" y="96"/>
                      </a:cxn>
                      <a:cxn ang="0">
                        <a:pos x="54" y="102"/>
                      </a:cxn>
                      <a:cxn ang="0">
                        <a:pos x="66" y="108"/>
                      </a:cxn>
                      <a:cxn ang="0">
                        <a:pos x="78" y="108"/>
                      </a:cxn>
                      <a:cxn ang="0">
                        <a:pos x="90" y="108"/>
                      </a:cxn>
                      <a:cxn ang="0">
                        <a:pos x="108" y="108"/>
                      </a:cxn>
                      <a:cxn ang="0">
                        <a:pos x="120" y="108"/>
                      </a:cxn>
                      <a:cxn ang="0">
                        <a:pos x="132" y="102"/>
                      </a:cxn>
                      <a:cxn ang="0">
                        <a:pos x="144" y="96"/>
                      </a:cxn>
                      <a:cxn ang="0">
                        <a:pos x="156" y="96"/>
                      </a:cxn>
                      <a:cxn ang="0">
                        <a:pos x="162" y="90"/>
                      </a:cxn>
                      <a:cxn ang="0">
                        <a:pos x="174" y="84"/>
                      </a:cxn>
                      <a:cxn ang="0">
                        <a:pos x="180" y="78"/>
                      </a:cxn>
                      <a:cxn ang="0">
                        <a:pos x="180" y="66"/>
                      </a:cxn>
                      <a:cxn ang="0">
                        <a:pos x="186" y="60"/>
                      </a:cxn>
                      <a:cxn ang="0">
                        <a:pos x="186" y="54"/>
                      </a:cxn>
                      <a:cxn ang="0">
                        <a:pos x="180" y="42"/>
                      </a:cxn>
                      <a:cxn ang="0">
                        <a:pos x="180" y="36"/>
                      </a:cxn>
                      <a:cxn ang="0">
                        <a:pos x="174" y="30"/>
                      </a:cxn>
                      <a:cxn ang="0">
                        <a:pos x="168" y="24"/>
                      </a:cxn>
                      <a:cxn ang="0">
                        <a:pos x="156" y="18"/>
                      </a:cxn>
                      <a:cxn ang="0">
                        <a:pos x="150" y="12"/>
                      </a:cxn>
                      <a:cxn ang="0">
                        <a:pos x="138" y="6"/>
                      </a:cxn>
                      <a:cxn ang="0">
                        <a:pos x="126" y="6"/>
                      </a:cxn>
                      <a:cxn ang="0">
                        <a:pos x="114" y="0"/>
                      </a:cxn>
                      <a:cxn ang="0">
                        <a:pos x="96" y="0"/>
                      </a:cxn>
                      <a:cxn ang="0">
                        <a:pos x="84" y="0"/>
                      </a:cxn>
                      <a:cxn ang="0">
                        <a:pos x="72" y="6"/>
                      </a:cxn>
                      <a:cxn ang="0">
                        <a:pos x="54" y="6"/>
                      </a:cxn>
                      <a:cxn ang="0">
                        <a:pos x="42" y="12"/>
                      </a:cxn>
                      <a:cxn ang="0">
                        <a:pos x="36" y="12"/>
                      </a:cxn>
                      <a:cxn ang="0">
                        <a:pos x="24" y="18"/>
                      </a:cxn>
                      <a:cxn ang="0">
                        <a:pos x="18" y="24"/>
                      </a:cxn>
                      <a:cxn ang="0">
                        <a:pos x="12" y="30"/>
                      </a:cxn>
                      <a:cxn ang="0">
                        <a:pos x="6" y="36"/>
                      </a:cxn>
                      <a:cxn ang="0">
                        <a:pos x="0" y="48"/>
                      </a:cxn>
                      <a:cxn ang="0">
                        <a:pos x="0" y="54"/>
                      </a:cxn>
                    </a:cxnLst>
                    <a:rect l="0" t="0" r="r" b="b"/>
                    <a:pathLst>
                      <a:path w="186" h="108">
                        <a:moveTo>
                          <a:pt x="0" y="54"/>
                        </a:moveTo>
                        <a:lnTo>
                          <a:pt x="0" y="60"/>
                        </a:lnTo>
                        <a:lnTo>
                          <a:pt x="0" y="60"/>
                        </a:lnTo>
                        <a:lnTo>
                          <a:pt x="0" y="60"/>
                        </a:lnTo>
                        <a:lnTo>
                          <a:pt x="0" y="66"/>
                        </a:lnTo>
                        <a:lnTo>
                          <a:pt x="6" y="66"/>
                        </a:lnTo>
                        <a:lnTo>
                          <a:pt x="6" y="72"/>
                        </a:lnTo>
                        <a:lnTo>
                          <a:pt x="6" y="72"/>
                        </a:lnTo>
                        <a:lnTo>
                          <a:pt x="6" y="78"/>
                        </a:lnTo>
                        <a:lnTo>
                          <a:pt x="12" y="78"/>
                        </a:lnTo>
                        <a:lnTo>
                          <a:pt x="12" y="78"/>
                        </a:lnTo>
                        <a:lnTo>
                          <a:pt x="12" y="84"/>
                        </a:lnTo>
                        <a:lnTo>
                          <a:pt x="18" y="84"/>
                        </a:lnTo>
                        <a:lnTo>
                          <a:pt x="18" y="84"/>
                        </a:lnTo>
                        <a:lnTo>
                          <a:pt x="24" y="90"/>
                        </a:lnTo>
                        <a:lnTo>
                          <a:pt x="24" y="90"/>
                        </a:lnTo>
                        <a:lnTo>
                          <a:pt x="30" y="90"/>
                        </a:lnTo>
                        <a:lnTo>
                          <a:pt x="30" y="96"/>
                        </a:lnTo>
                        <a:lnTo>
                          <a:pt x="36" y="96"/>
                        </a:lnTo>
                        <a:lnTo>
                          <a:pt x="36" y="96"/>
                        </a:lnTo>
                        <a:lnTo>
                          <a:pt x="42" y="96"/>
                        </a:lnTo>
                        <a:lnTo>
                          <a:pt x="42" y="102"/>
                        </a:lnTo>
                        <a:lnTo>
                          <a:pt x="48" y="102"/>
                        </a:lnTo>
                        <a:lnTo>
                          <a:pt x="54" y="102"/>
                        </a:lnTo>
                        <a:lnTo>
                          <a:pt x="54" y="102"/>
                        </a:lnTo>
                        <a:lnTo>
                          <a:pt x="60" y="102"/>
                        </a:lnTo>
                        <a:lnTo>
                          <a:pt x="66" y="108"/>
                        </a:lnTo>
                        <a:lnTo>
                          <a:pt x="72" y="108"/>
                        </a:lnTo>
                        <a:lnTo>
                          <a:pt x="72" y="108"/>
                        </a:lnTo>
                        <a:lnTo>
                          <a:pt x="78" y="108"/>
                        </a:lnTo>
                        <a:lnTo>
                          <a:pt x="84" y="108"/>
                        </a:lnTo>
                        <a:lnTo>
                          <a:pt x="90" y="108"/>
                        </a:lnTo>
                        <a:lnTo>
                          <a:pt x="90" y="108"/>
                        </a:lnTo>
                        <a:lnTo>
                          <a:pt x="96" y="108"/>
                        </a:lnTo>
                        <a:lnTo>
                          <a:pt x="102" y="108"/>
                        </a:lnTo>
                        <a:lnTo>
                          <a:pt x="108" y="108"/>
                        </a:lnTo>
                        <a:lnTo>
                          <a:pt x="114" y="108"/>
                        </a:lnTo>
                        <a:lnTo>
                          <a:pt x="114" y="108"/>
                        </a:lnTo>
                        <a:lnTo>
                          <a:pt x="120" y="108"/>
                        </a:lnTo>
                        <a:lnTo>
                          <a:pt x="126" y="102"/>
                        </a:lnTo>
                        <a:lnTo>
                          <a:pt x="126" y="102"/>
                        </a:lnTo>
                        <a:lnTo>
                          <a:pt x="132" y="102"/>
                        </a:lnTo>
                        <a:lnTo>
                          <a:pt x="138" y="102"/>
                        </a:lnTo>
                        <a:lnTo>
                          <a:pt x="138" y="102"/>
                        </a:lnTo>
                        <a:lnTo>
                          <a:pt x="144" y="96"/>
                        </a:lnTo>
                        <a:lnTo>
                          <a:pt x="150" y="96"/>
                        </a:lnTo>
                        <a:lnTo>
                          <a:pt x="150" y="96"/>
                        </a:lnTo>
                        <a:lnTo>
                          <a:pt x="156" y="96"/>
                        </a:lnTo>
                        <a:lnTo>
                          <a:pt x="156" y="90"/>
                        </a:lnTo>
                        <a:lnTo>
                          <a:pt x="162" y="90"/>
                        </a:lnTo>
                        <a:lnTo>
                          <a:pt x="162" y="90"/>
                        </a:lnTo>
                        <a:lnTo>
                          <a:pt x="168" y="84"/>
                        </a:lnTo>
                        <a:lnTo>
                          <a:pt x="168" y="84"/>
                        </a:lnTo>
                        <a:lnTo>
                          <a:pt x="174" y="84"/>
                        </a:lnTo>
                        <a:lnTo>
                          <a:pt x="174" y="78"/>
                        </a:lnTo>
                        <a:lnTo>
                          <a:pt x="174" y="78"/>
                        </a:lnTo>
                        <a:lnTo>
                          <a:pt x="180" y="78"/>
                        </a:lnTo>
                        <a:lnTo>
                          <a:pt x="180" y="72"/>
                        </a:lnTo>
                        <a:lnTo>
                          <a:pt x="180" y="72"/>
                        </a:lnTo>
                        <a:lnTo>
                          <a:pt x="180" y="66"/>
                        </a:lnTo>
                        <a:lnTo>
                          <a:pt x="180" y="66"/>
                        </a:lnTo>
                        <a:lnTo>
                          <a:pt x="186" y="60"/>
                        </a:lnTo>
                        <a:lnTo>
                          <a:pt x="186" y="60"/>
                        </a:lnTo>
                        <a:lnTo>
                          <a:pt x="186" y="60"/>
                        </a:lnTo>
                        <a:lnTo>
                          <a:pt x="186" y="54"/>
                        </a:lnTo>
                        <a:lnTo>
                          <a:pt x="186" y="54"/>
                        </a:lnTo>
                        <a:lnTo>
                          <a:pt x="186" y="48"/>
                        </a:lnTo>
                        <a:lnTo>
                          <a:pt x="186" y="48"/>
                        </a:lnTo>
                        <a:lnTo>
                          <a:pt x="180" y="42"/>
                        </a:lnTo>
                        <a:lnTo>
                          <a:pt x="180" y="42"/>
                        </a:lnTo>
                        <a:lnTo>
                          <a:pt x="180" y="36"/>
                        </a:lnTo>
                        <a:lnTo>
                          <a:pt x="180" y="36"/>
                        </a:lnTo>
                        <a:lnTo>
                          <a:pt x="180" y="36"/>
                        </a:lnTo>
                        <a:lnTo>
                          <a:pt x="174" y="30"/>
                        </a:lnTo>
                        <a:lnTo>
                          <a:pt x="174" y="30"/>
                        </a:lnTo>
                        <a:lnTo>
                          <a:pt x="174" y="30"/>
                        </a:lnTo>
                        <a:lnTo>
                          <a:pt x="168" y="24"/>
                        </a:lnTo>
                        <a:lnTo>
                          <a:pt x="168" y="24"/>
                        </a:lnTo>
                        <a:lnTo>
                          <a:pt x="162" y="24"/>
                        </a:lnTo>
                        <a:lnTo>
                          <a:pt x="162" y="18"/>
                        </a:lnTo>
                        <a:lnTo>
                          <a:pt x="156" y="18"/>
                        </a:lnTo>
                        <a:lnTo>
                          <a:pt x="156" y="18"/>
                        </a:lnTo>
                        <a:lnTo>
                          <a:pt x="150" y="12"/>
                        </a:lnTo>
                        <a:lnTo>
                          <a:pt x="150" y="12"/>
                        </a:lnTo>
                        <a:lnTo>
                          <a:pt x="144" y="12"/>
                        </a:lnTo>
                        <a:lnTo>
                          <a:pt x="138" y="12"/>
                        </a:lnTo>
                        <a:lnTo>
                          <a:pt x="138" y="6"/>
                        </a:lnTo>
                        <a:lnTo>
                          <a:pt x="132" y="6"/>
                        </a:lnTo>
                        <a:lnTo>
                          <a:pt x="126" y="6"/>
                        </a:lnTo>
                        <a:lnTo>
                          <a:pt x="126" y="6"/>
                        </a:lnTo>
                        <a:lnTo>
                          <a:pt x="120" y="6"/>
                        </a:lnTo>
                        <a:lnTo>
                          <a:pt x="114" y="6"/>
                        </a:lnTo>
                        <a:lnTo>
                          <a:pt x="114" y="0"/>
                        </a:lnTo>
                        <a:lnTo>
                          <a:pt x="108" y="0"/>
                        </a:lnTo>
                        <a:lnTo>
                          <a:pt x="102" y="0"/>
                        </a:lnTo>
                        <a:lnTo>
                          <a:pt x="96" y="0"/>
                        </a:lnTo>
                        <a:lnTo>
                          <a:pt x="90" y="0"/>
                        </a:lnTo>
                        <a:lnTo>
                          <a:pt x="90" y="0"/>
                        </a:lnTo>
                        <a:lnTo>
                          <a:pt x="84" y="0"/>
                        </a:lnTo>
                        <a:lnTo>
                          <a:pt x="78" y="0"/>
                        </a:lnTo>
                        <a:lnTo>
                          <a:pt x="72" y="0"/>
                        </a:lnTo>
                        <a:lnTo>
                          <a:pt x="72" y="6"/>
                        </a:lnTo>
                        <a:lnTo>
                          <a:pt x="66" y="6"/>
                        </a:lnTo>
                        <a:lnTo>
                          <a:pt x="60" y="6"/>
                        </a:lnTo>
                        <a:lnTo>
                          <a:pt x="54" y="6"/>
                        </a:lnTo>
                        <a:lnTo>
                          <a:pt x="54" y="6"/>
                        </a:lnTo>
                        <a:lnTo>
                          <a:pt x="48" y="6"/>
                        </a:lnTo>
                        <a:lnTo>
                          <a:pt x="42" y="12"/>
                        </a:lnTo>
                        <a:lnTo>
                          <a:pt x="42" y="12"/>
                        </a:lnTo>
                        <a:lnTo>
                          <a:pt x="36" y="12"/>
                        </a:lnTo>
                        <a:lnTo>
                          <a:pt x="36" y="12"/>
                        </a:lnTo>
                        <a:lnTo>
                          <a:pt x="30" y="18"/>
                        </a:lnTo>
                        <a:lnTo>
                          <a:pt x="30" y="18"/>
                        </a:lnTo>
                        <a:lnTo>
                          <a:pt x="24" y="18"/>
                        </a:lnTo>
                        <a:lnTo>
                          <a:pt x="24" y="24"/>
                        </a:lnTo>
                        <a:lnTo>
                          <a:pt x="18" y="24"/>
                        </a:lnTo>
                        <a:lnTo>
                          <a:pt x="18" y="24"/>
                        </a:lnTo>
                        <a:lnTo>
                          <a:pt x="12" y="30"/>
                        </a:lnTo>
                        <a:lnTo>
                          <a:pt x="12" y="30"/>
                        </a:lnTo>
                        <a:lnTo>
                          <a:pt x="12" y="30"/>
                        </a:lnTo>
                        <a:lnTo>
                          <a:pt x="6" y="36"/>
                        </a:lnTo>
                        <a:lnTo>
                          <a:pt x="6" y="36"/>
                        </a:lnTo>
                        <a:lnTo>
                          <a:pt x="6" y="36"/>
                        </a:lnTo>
                        <a:lnTo>
                          <a:pt x="6" y="42"/>
                        </a:lnTo>
                        <a:lnTo>
                          <a:pt x="0" y="42"/>
                        </a:lnTo>
                        <a:lnTo>
                          <a:pt x="0" y="48"/>
                        </a:lnTo>
                        <a:lnTo>
                          <a:pt x="0" y="48"/>
                        </a:lnTo>
                        <a:lnTo>
                          <a:pt x="0" y="54"/>
                        </a:lnTo>
                        <a:lnTo>
                          <a:pt x="0" y="54"/>
                        </a:lnTo>
                      </a:path>
                    </a:pathLst>
                  </a:custGeom>
                  <a:noFill/>
                  <a:ln w="28575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40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04" y="2270"/>
                    <a:ext cx="6" cy="282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41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28" y="2450"/>
                    <a:ext cx="132" cy="72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42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24" y="2282"/>
                    <a:ext cx="1" cy="270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43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20" y="1700"/>
                    <a:ext cx="3" cy="570"/>
                  </a:xfrm>
                  <a:prstGeom prst="line">
                    <a:avLst/>
                  </a:prstGeom>
                  <a:noFill/>
                  <a:ln w="28575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264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2503425" y="3991400"/>
                  <a:ext cx="0" cy="389384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65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2190586" y="3204694"/>
                  <a:ext cx="15759" cy="951076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66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2195736" y="3997056"/>
                  <a:ext cx="318321" cy="152023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67" name="Line 8"/>
                <p:cNvSpPr>
                  <a:spLocks noChangeShapeType="1"/>
                </p:cNvSpPr>
                <p:nvPr/>
              </p:nvSpPr>
              <p:spPr bwMode="auto">
                <a:xfrm flipH="1" flipV="1">
                  <a:off x="3008544" y="1464433"/>
                  <a:ext cx="2237978" cy="1226150"/>
                </a:xfrm>
                <a:prstGeom prst="line">
                  <a:avLst/>
                </a:prstGeom>
                <a:noFill/>
                <a:ln w="28575">
                  <a:solidFill>
                    <a:srgbClr val="00B0F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268" name="Group 5"/>
                <p:cNvGrpSpPr>
                  <a:grpSpLocks noChangeAspect="1"/>
                </p:cNvGrpSpPr>
                <p:nvPr/>
              </p:nvGrpSpPr>
              <p:grpSpPr bwMode="auto">
                <a:xfrm>
                  <a:off x="1979712" y="1268760"/>
                  <a:ext cx="1143000" cy="904875"/>
                  <a:chOff x="1610" y="1706"/>
                  <a:chExt cx="720" cy="570"/>
                </a:xfrm>
              </p:grpSpPr>
              <p:sp>
                <p:nvSpPr>
                  <p:cNvPr id="324" name="AutoShape 4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1610" y="1706"/>
                    <a:ext cx="720" cy="5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25" name="Line 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78" y="1862"/>
                    <a:ext cx="246" cy="138"/>
                  </a:xfrm>
                  <a:prstGeom prst="line">
                    <a:avLst/>
                  </a:prstGeom>
                  <a:noFill/>
                  <a:ln w="28575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26" name="Line 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08" y="1826"/>
                    <a:ext cx="162" cy="90"/>
                  </a:xfrm>
                  <a:prstGeom prst="line">
                    <a:avLst/>
                  </a:prstGeom>
                  <a:noFill/>
                  <a:ln w="28575">
                    <a:solidFill>
                      <a:srgbClr val="00B0F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27" name="Freeform 9"/>
                  <p:cNvSpPr>
                    <a:spLocks/>
                  </p:cNvSpPr>
                  <p:nvPr/>
                </p:nvSpPr>
                <p:spPr bwMode="auto">
                  <a:xfrm>
                    <a:off x="2000" y="1862"/>
                    <a:ext cx="132" cy="168"/>
                  </a:xfrm>
                  <a:custGeom>
                    <a:avLst/>
                    <a:gdLst/>
                    <a:ahLst/>
                    <a:cxnLst>
                      <a:cxn ang="0">
                        <a:pos x="114" y="162"/>
                      </a:cxn>
                      <a:cxn ang="0">
                        <a:pos x="120" y="156"/>
                      </a:cxn>
                      <a:cxn ang="0">
                        <a:pos x="126" y="144"/>
                      </a:cxn>
                      <a:cxn ang="0">
                        <a:pos x="132" y="138"/>
                      </a:cxn>
                      <a:cxn ang="0">
                        <a:pos x="132" y="126"/>
                      </a:cxn>
                      <a:cxn ang="0">
                        <a:pos x="132" y="114"/>
                      </a:cxn>
                      <a:cxn ang="0">
                        <a:pos x="132" y="108"/>
                      </a:cxn>
                      <a:cxn ang="0">
                        <a:pos x="126" y="96"/>
                      </a:cxn>
                      <a:cxn ang="0">
                        <a:pos x="126" y="84"/>
                      </a:cxn>
                      <a:cxn ang="0">
                        <a:pos x="120" y="72"/>
                      </a:cxn>
                      <a:cxn ang="0">
                        <a:pos x="114" y="54"/>
                      </a:cxn>
                      <a:cxn ang="0">
                        <a:pos x="102" y="48"/>
                      </a:cxn>
                      <a:cxn ang="0">
                        <a:pos x="96" y="36"/>
                      </a:cxn>
                      <a:cxn ang="0">
                        <a:pos x="90" y="24"/>
                      </a:cxn>
                      <a:cxn ang="0">
                        <a:pos x="78" y="18"/>
                      </a:cxn>
                      <a:cxn ang="0">
                        <a:pos x="72" y="12"/>
                      </a:cxn>
                      <a:cxn ang="0">
                        <a:pos x="60" y="6"/>
                      </a:cxn>
                      <a:cxn ang="0">
                        <a:pos x="48" y="0"/>
                      </a:cxn>
                      <a:cxn ang="0">
                        <a:pos x="42" y="0"/>
                      </a:cxn>
                      <a:cxn ang="0">
                        <a:pos x="30" y="0"/>
                      </a:cxn>
                      <a:cxn ang="0">
                        <a:pos x="24" y="0"/>
                      </a:cxn>
                      <a:cxn ang="0">
                        <a:pos x="18" y="6"/>
                      </a:cxn>
                      <a:cxn ang="0">
                        <a:pos x="12" y="12"/>
                      </a:cxn>
                      <a:cxn ang="0">
                        <a:pos x="6" y="18"/>
                      </a:cxn>
                      <a:cxn ang="0">
                        <a:pos x="6" y="24"/>
                      </a:cxn>
                      <a:cxn ang="0">
                        <a:pos x="0" y="36"/>
                      </a:cxn>
                      <a:cxn ang="0">
                        <a:pos x="0" y="48"/>
                      </a:cxn>
                      <a:cxn ang="0">
                        <a:pos x="0" y="54"/>
                      </a:cxn>
                      <a:cxn ang="0">
                        <a:pos x="6" y="66"/>
                      </a:cxn>
                      <a:cxn ang="0">
                        <a:pos x="6" y="78"/>
                      </a:cxn>
                      <a:cxn ang="0">
                        <a:pos x="12" y="90"/>
                      </a:cxn>
                      <a:cxn ang="0">
                        <a:pos x="18" y="108"/>
                      </a:cxn>
                      <a:cxn ang="0">
                        <a:pos x="24" y="120"/>
                      </a:cxn>
                      <a:cxn ang="0">
                        <a:pos x="30" y="126"/>
                      </a:cxn>
                      <a:cxn ang="0">
                        <a:pos x="42" y="138"/>
                      </a:cxn>
                      <a:cxn ang="0">
                        <a:pos x="48" y="144"/>
                      </a:cxn>
                      <a:cxn ang="0">
                        <a:pos x="60" y="156"/>
                      </a:cxn>
                      <a:cxn ang="0">
                        <a:pos x="72" y="162"/>
                      </a:cxn>
                      <a:cxn ang="0">
                        <a:pos x="78" y="162"/>
                      </a:cxn>
                      <a:cxn ang="0">
                        <a:pos x="90" y="168"/>
                      </a:cxn>
                      <a:cxn ang="0">
                        <a:pos x="96" y="168"/>
                      </a:cxn>
                      <a:cxn ang="0">
                        <a:pos x="102" y="168"/>
                      </a:cxn>
                      <a:cxn ang="0">
                        <a:pos x="114" y="162"/>
                      </a:cxn>
                    </a:cxnLst>
                    <a:rect l="0" t="0" r="r" b="b"/>
                    <a:pathLst>
                      <a:path w="132" h="168">
                        <a:moveTo>
                          <a:pt x="114" y="162"/>
                        </a:moveTo>
                        <a:lnTo>
                          <a:pt x="114" y="162"/>
                        </a:lnTo>
                        <a:lnTo>
                          <a:pt x="114" y="162"/>
                        </a:lnTo>
                        <a:lnTo>
                          <a:pt x="120" y="156"/>
                        </a:lnTo>
                        <a:lnTo>
                          <a:pt x="120" y="156"/>
                        </a:lnTo>
                        <a:lnTo>
                          <a:pt x="120" y="156"/>
                        </a:lnTo>
                        <a:lnTo>
                          <a:pt x="126" y="150"/>
                        </a:lnTo>
                        <a:lnTo>
                          <a:pt x="126" y="150"/>
                        </a:lnTo>
                        <a:lnTo>
                          <a:pt x="126" y="144"/>
                        </a:lnTo>
                        <a:lnTo>
                          <a:pt x="126" y="144"/>
                        </a:lnTo>
                        <a:lnTo>
                          <a:pt x="126" y="138"/>
                        </a:lnTo>
                        <a:lnTo>
                          <a:pt x="132" y="138"/>
                        </a:lnTo>
                        <a:lnTo>
                          <a:pt x="132" y="132"/>
                        </a:lnTo>
                        <a:lnTo>
                          <a:pt x="132" y="132"/>
                        </a:lnTo>
                        <a:lnTo>
                          <a:pt x="132" y="126"/>
                        </a:lnTo>
                        <a:lnTo>
                          <a:pt x="132" y="126"/>
                        </a:lnTo>
                        <a:lnTo>
                          <a:pt x="132" y="120"/>
                        </a:lnTo>
                        <a:lnTo>
                          <a:pt x="132" y="114"/>
                        </a:lnTo>
                        <a:lnTo>
                          <a:pt x="132" y="114"/>
                        </a:lnTo>
                        <a:lnTo>
                          <a:pt x="132" y="108"/>
                        </a:lnTo>
                        <a:lnTo>
                          <a:pt x="132" y="108"/>
                        </a:lnTo>
                        <a:lnTo>
                          <a:pt x="132" y="102"/>
                        </a:lnTo>
                        <a:lnTo>
                          <a:pt x="126" y="96"/>
                        </a:lnTo>
                        <a:lnTo>
                          <a:pt x="126" y="96"/>
                        </a:lnTo>
                        <a:lnTo>
                          <a:pt x="126" y="90"/>
                        </a:lnTo>
                        <a:lnTo>
                          <a:pt x="126" y="84"/>
                        </a:lnTo>
                        <a:lnTo>
                          <a:pt x="126" y="84"/>
                        </a:lnTo>
                        <a:lnTo>
                          <a:pt x="120" y="78"/>
                        </a:lnTo>
                        <a:lnTo>
                          <a:pt x="120" y="72"/>
                        </a:lnTo>
                        <a:lnTo>
                          <a:pt x="120" y="72"/>
                        </a:lnTo>
                        <a:lnTo>
                          <a:pt x="114" y="66"/>
                        </a:lnTo>
                        <a:lnTo>
                          <a:pt x="114" y="60"/>
                        </a:lnTo>
                        <a:lnTo>
                          <a:pt x="114" y="54"/>
                        </a:lnTo>
                        <a:lnTo>
                          <a:pt x="108" y="54"/>
                        </a:lnTo>
                        <a:lnTo>
                          <a:pt x="108" y="48"/>
                        </a:lnTo>
                        <a:lnTo>
                          <a:pt x="102" y="48"/>
                        </a:lnTo>
                        <a:lnTo>
                          <a:pt x="102" y="42"/>
                        </a:lnTo>
                        <a:lnTo>
                          <a:pt x="102" y="36"/>
                        </a:lnTo>
                        <a:lnTo>
                          <a:pt x="96" y="36"/>
                        </a:lnTo>
                        <a:lnTo>
                          <a:pt x="96" y="30"/>
                        </a:lnTo>
                        <a:lnTo>
                          <a:pt x="90" y="30"/>
                        </a:lnTo>
                        <a:lnTo>
                          <a:pt x="90" y="24"/>
                        </a:lnTo>
                        <a:lnTo>
                          <a:pt x="84" y="24"/>
                        </a:lnTo>
                        <a:lnTo>
                          <a:pt x="84" y="18"/>
                        </a:lnTo>
                        <a:lnTo>
                          <a:pt x="78" y="18"/>
                        </a:lnTo>
                        <a:lnTo>
                          <a:pt x="78" y="12"/>
                        </a:lnTo>
                        <a:lnTo>
                          <a:pt x="72" y="12"/>
                        </a:lnTo>
                        <a:lnTo>
                          <a:pt x="72" y="12"/>
                        </a:lnTo>
                        <a:lnTo>
                          <a:pt x="66" y="6"/>
                        </a:lnTo>
                        <a:lnTo>
                          <a:pt x="66" y="6"/>
                        </a:lnTo>
                        <a:lnTo>
                          <a:pt x="60" y="6"/>
                        </a:lnTo>
                        <a:lnTo>
                          <a:pt x="54" y="6"/>
                        </a:lnTo>
                        <a:lnTo>
                          <a:pt x="54" y="0"/>
                        </a:lnTo>
                        <a:lnTo>
                          <a:pt x="48" y="0"/>
                        </a:lnTo>
                        <a:lnTo>
                          <a:pt x="48" y="0"/>
                        </a:lnTo>
                        <a:lnTo>
                          <a:pt x="42" y="0"/>
                        </a:lnTo>
                        <a:lnTo>
                          <a:pt x="42" y="0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30" y="0"/>
                        </a:lnTo>
                        <a:lnTo>
                          <a:pt x="30" y="0"/>
                        </a:lnTo>
                        <a:lnTo>
                          <a:pt x="30" y="0"/>
                        </a:lnTo>
                        <a:lnTo>
                          <a:pt x="24" y="0"/>
                        </a:lnTo>
                        <a:lnTo>
                          <a:pt x="24" y="0"/>
                        </a:lnTo>
                        <a:lnTo>
                          <a:pt x="18" y="6"/>
                        </a:lnTo>
                        <a:lnTo>
                          <a:pt x="18" y="6"/>
                        </a:lnTo>
                        <a:lnTo>
                          <a:pt x="18" y="6"/>
                        </a:lnTo>
                        <a:lnTo>
                          <a:pt x="12" y="12"/>
                        </a:lnTo>
                        <a:lnTo>
                          <a:pt x="12" y="12"/>
                        </a:lnTo>
                        <a:lnTo>
                          <a:pt x="12" y="12"/>
                        </a:lnTo>
                        <a:lnTo>
                          <a:pt x="6" y="18"/>
                        </a:lnTo>
                        <a:lnTo>
                          <a:pt x="6" y="18"/>
                        </a:lnTo>
                        <a:lnTo>
                          <a:pt x="6" y="18"/>
                        </a:lnTo>
                        <a:lnTo>
                          <a:pt x="6" y="24"/>
                        </a:lnTo>
                        <a:lnTo>
                          <a:pt x="6" y="24"/>
                        </a:lnTo>
                        <a:lnTo>
                          <a:pt x="0" y="30"/>
                        </a:lnTo>
                        <a:lnTo>
                          <a:pt x="0" y="30"/>
                        </a:lnTo>
                        <a:lnTo>
                          <a:pt x="0" y="36"/>
                        </a:lnTo>
                        <a:lnTo>
                          <a:pt x="0" y="36"/>
                        </a:lnTo>
                        <a:lnTo>
                          <a:pt x="0" y="42"/>
                        </a:lnTo>
                        <a:lnTo>
                          <a:pt x="0" y="48"/>
                        </a:lnTo>
                        <a:lnTo>
                          <a:pt x="0" y="48"/>
                        </a:lnTo>
                        <a:lnTo>
                          <a:pt x="0" y="54"/>
                        </a:lnTo>
                        <a:lnTo>
                          <a:pt x="0" y="54"/>
                        </a:lnTo>
                        <a:lnTo>
                          <a:pt x="0" y="60"/>
                        </a:lnTo>
                        <a:lnTo>
                          <a:pt x="0" y="66"/>
                        </a:lnTo>
                        <a:lnTo>
                          <a:pt x="6" y="66"/>
                        </a:lnTo>
                        <a:lnTo>
                          <a:pt x="6" y="72"/>
                        </a:lnTo>
                        <a:lnTo>
                          <a:pt x="6" y="78"/>
                        </a:lnTo>
                        <a:lnTo>
                          <a:pt x="6" y="78"/>
                        </a:lnTo>
                        <a:lnTo>
                          <a:pt x="6" y="84"/>
                        </a:lnTo>
                        <a:lnTo>
                          <a:pt x="12" y="90"/>
                        </a:lnTo>
                        <a:lnTo>
                          <a:pt x="12" y="90"/>
                        </a:lnTo>
                        <a:lnTo>
                          <a:pt x="12" y="96"/>
                        </a:lnTo>
                        <a:lnTo>
                          <a:pt x="18" y="102"/>
                        </a:lnTo>
                        <a:lnTo>
                          <a:pt x="18" y="108"/>
                        </a:lnTo>
                        <a:lnTo>
                          <a:pt x="18" y="108"/>
                        </a:lnTo>
                        <a:lnTo>
                          <a:pt x="24" y="114"/>
                        </a:lnTo>
                        <a:lnTo>
                          <a:pt x="24" y="120"/>
                        </a:lnTo>
                        <a:lnTo>
                          <a:pt x="30" y="120"/>
                        </a:lnTo>
                        <a:lnTo>
                          <a:pt x="30" y="126"/>
                        </a:lnTo>
                        <a:lnTo>
                          <a:pt x="30" y="126"/>
                        </a:lnTo>
                        <a:lnTo>
                          <a:pt x="36" y="132"/>
                        </a:lnTo>
                        <a:lnTo>
                          <a:pt x="36" y="138"/>
                        </a:lnTo>
                        <a:lnTo>
                          <a:pt x="42" y="138"/>
                        </a:lnTo>
                        <a:lnTo>
                          <a:pt x="42" y="144"/>
                        </a:lnTo>
                        <a:lnTo>
                          <a:pt x="48" y="144"/>
                        </a:lnTo>
                        <a:lnTo>
                          <a:pt x="48" y="144"/>
                        </a:lnTo>
                        <a:lnTo>
                          <a:pt x="54" y="150"/>
                        </a:lnTo>
                        <a:lnTo>
                          <a:pt x="54" y="150"/>
                        </a:lnTo>
                        <a:lnTo>
                          <a:pt x="60" y="156"/>
                        </a:lnTo>
                        <a:lnTo>
                          <a:pt x="60" y="156"/>
                        </a:lnTo>
                        <a:lnTo>
                          <a:pt x="66" y="156"/>
                        </a:lnTo>
                        <a:lnTo>
                          <a:pt x="72" y="162"/>
                        </a:lnTo>
                        <a:lnTo>
                          <a:pt x="72" y="162"/>
                        </a:lnTo>
                        <a:lnTo>
                          <a:pt x="78" y="162"/>
                        </a:lnTo>
                        <a:lnTo>
                          <a:pt x="78" y="162"/>
                        </a:lnTo>
                        <a:lnTo>
                          <a:pt x="84" y="162"/>
                        </a:lnTo>
                        <a:lnTo>
                          <a:pt x="84" y="168"/>
                        </a:lnTo>
                        <a:lnTo>
                          <a:pt x="90" y="168"/>
                        </a:lnTo>
                        <a:lnTo>
                          <a:pt x="90" y="168"/>
                        </a:lnTo>
                        <a:lnTo>
                          <a:pt x="96" y="168"/>
                        </a:lnTo>
                        <a:lnTo>
                          <a:pt x="96" y="168"/>
                        </a:lnTo>
                        <a:lnTo>
                          <a:pt x="102" y="168"/>
                        </a:lnTo>
                        <a:lnTo>
                          <a:pt x="102" y="168"/>
                        </a:lnTo>
                        <a:lnTo>
                          <a:pt x="102" y="168"/>
                        </a:lnTo>
                        <a:lnTo>
                          <a:pt x="108" y="162"/>
                        </a:lnTo>
                        <a:lnTo>
                          <a:pt x="108" y="162"/>
                        </a:lnTo>
                        <a:lnTo>
                          <a:pt x="114" y="16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28" name="Freeform 10"/>
                  <p:cNvSpPr>
                    <a:spLocks/>
                  </p:cNvSpPr>
                  <p:nvPr/>
                </p:nvSpPr>
                <p:spPr bwMode="auto">
                  <a:xfrm>
                    <a:off x="2000" y="1862"/>
                    <a:ext cx="132" cy="168"/>
                  </a:xfrm>
                  <a:custGeom>
                    <a:avLst/>
                    <a:gdLst/>
                    <a:ahLst/>
                    <a:cxnLst>
                      <a:cxn ang="0">
                        <a:pos x="114" y="162"/>
                      </a:cxn>
                      <a:cxn ang="0">
                        <a:pos x="120" y="156"/>
                      </a:cxn>
                      <a:cxn ang="0">
                        <a:pos x="126" y="144"/>
                      </a:cxn>
                      <a:cxn ang="0">
                        <a:pos x="132" y="138"/>
                      </a:cxn>
                      <a:cxn ang="0">
                        <a:pos x="132" y="126"/>
                      </a:cxn>
                      <a:cxn ang="0">
                        <a:pos x="132" y="114"/>
                      </a:cxn>
                      <a:cxn ang="0">
                        <a:pos x="132" y="108"/>
                      </a:cxn>
                      <a:cxn ang="0">
                        <a:pos x="126" y="96"/>
                      </a:cxn>
                      <a:cxn ang="0">
                        <a:pos x="126" y="84"/>
                      </a:cxn>
                      <a:cxn ang="0">
                        <a:pos x="120" y="72"/>
                      </a:cxn>
                      <a:cxn ang="0">
                        <a:pos x="114" y="54"/>
                      </a:cxn>
                      <a:cxn ang="0">
                        <a:pos x="102" y="48"/>
                      </a:cxn>
                      <a:cxn ang="0">
                        <a:pos x="96" y="36"/>
                      </a:cxn>
                      <a:cxn ang="0">
                        <a:pos x="90" y="24"/>
                      </a:cxn>
                      <a:cxn ang="0">
                        <a:pos x="78" y="18"/>
                      </a:cxn>
                      <a:cxn ang="0">
                        <a:pos x="72" y="12"/>
                      </a:cxn>
                      <a:cxn ang="0">
                        <a:pos x="60" y="6"/>
                      </a:cxn>
                      <a:cxn ang="0">
                        <a:pos x="48" y="0"/>
                      </a:cxn>
                      <a:cxn ang="0">
                        <a:pos x="42" y="0"/>
                      </a:cxn>
                      <a:cxn ang="0">
                        <a:pos x="30" y="0"/>
                      </a:cxn>
                      <a:cxn ang="0">
                        <a:pos x="24" y="0"/>
                      </a:cxn>
                      <a:cxn ang="0">
                        <a:pos x="18" y="6"/>
                      </a:cxn>
                      <a:cxn ang="0">
                        <a:pos x="12" y="12"/>
                      </a:cxn>
                      <a:cxn ang="0">
                        <a:pos x="6" y="18"/>
                      </a:cxn>
                      <a:cxn ang="0">
                        <a:pos x="6" y="24"/>
                      </a:cxn>
                      <a:cxn ang="0">
                        <a:pos x="0" y="36"/>
                      </a:cxn>
                      <a:cxn ang="0">
                        <a:pos x="0" y="48"/>
                      </a:cxn>
                      <a:cxn ang="0">
                        <a:pos x="0" y="54"/>
                      </a:cxn>
                      <a:cxn ang="0">
                        <a:pos x="6" y="66"/>
                      </a:cxn>
                      <a:cxn ang="0">
                        <a:pos x="6" y="78"/>
                      </a:cxn>
                      <a:cxn ang="0">
                        <a:pos x="12" y="90"/>
                      </a:cxn>
                      <a:cxn ang="0">
                        <a:pos x="18" y="108"/>
                      </a:cxn>
                      <a:cxn ang="0">
                        <a:pos x="24" y="120"/>
                      </a:cxn>
                      <a:cxn ang="0">
                        <a:pos x="30" y="126"/>
                      </a:cxn>
                      <a:cxn ang="0">
                        <a:pos x="42" y="138"/>
                      </a:cxn>
                      <a:cxn ang="0">
                        <a:pos x="48" y="144"/>
                      </a:cxn>
                      <a:cxn ang="0">
                        <a:pos x="60" y="156"/>
                      </a:cxn>
                      <a:cxn ang="0">
                        <a:pos x="72" y="162"/>
                      </a:cxn>
                      <a:cxn ang="0">
                        <a:pos x="78" y="162"/>
                      </a:cxn>
                      <a:cxn ang="0">
                        <a:pos x="90" y="168"/>
                      </a:cxn>
                      <a:cxn ang="0">
                        <a:pos x="96" y="168"/>
                      </a:cxn>
                      <a:cxn ang="0">
                        <a:pos x="102" y="168"/>
                      </a:cxn>
                      <a:cxn ang="0">
                        <a:pos x="114" y="162"/>
                      </a:cxn>
                    </a:cxnLst>
                    <a:rect l="0" t="0" r="r" b="b"/>
                    <a:pathLst>
                      <a:path w="132" h="168">
                        <a:moveTo>
                          <a:pt x="114" y="162"/>
                        </a:moveTo>
                        <a:lnTo>
                          <a:pt x="114" y="162"/>
                        </a:lnTo>
                        <a:lnTo>
                          <a:pt x="114" y="162"/>
                        </a:lnTo>
                        <a:lnTo>
                          <a:pt x="120" y="156"/>
                        </a:lnTo>
                        <a:lnTo>
                          <a:pt x="120" y="156"/>
                        </a:lnTo>
                        <a:lnTo>
                          <a:pt x="120" y="156"/>
                        </a:lnTo>
                        <a:lnTo>
                          <a:pt x="126" y="150"/>
                        </a:lnTo>
                        <a:lnTo>
                          <a:pt x="126" y="150"/>
                        </a:lnTo>
                        <a:lnTo>
                          <a:pt x="126" y="144"/>
                        </a:lnTo>
                        <a:lnTo>
                          <a:pt x="126" y="144"/>
                        </a:lnTo>
                        <a:lnTo>
                          <a:pt x="126" y="138"/>
                        </a:lnTo>
                        <a:lnTo>
                          <a:pt x="132" y="138"/>
                        </a:lnTo>
                        <a:lnTo>
                          <a:pt x="132" y="132"/>
                        </a:lnTo>
                        <a:lnTo>
                          <a:pt x="132" y="132"/>
                        </a:lnTo>
                        <a:lnTo>
                          <a:pt x="132" y="126"/>
                        </a:lnTo>
                        <a:lnTo>
                          <a:pt x="132" y="126"/>
                        </a:lnTo>
                        <a:lnTo>
                          <a:pt x="132" y="120"/>
                        </a:lnTo>
                        <a:lnTo>
                          <a:pt x="132" y="114"/>
                        </a:lnTo>
                        <a:lnTo>
                          <a:pt x="132" y="114"/>
                        </a:lnTo>
                        <a:lnTo>
                          <a:pt x="132" y="108"/>
                        </a:lnTo>
                        <a:lnTo>
                          <a:pt x="132" y="108"/>
                        </a:lnTo>
                        <a:lnTo>
                          <a:pt x="132" y="102"/>
                        </a:lnTo>
                        <a:lnTo>
                          <a:pt x="126" y="96"/>
                        </a:lnTo>
                        <a:lnTo>
                          <a:pt x="126" y="96"/>
                        </a:lnTo>
                        <a:lnTo>
                          <a:pt x="126" y="90"/>
                        </a:lnTo>
                        <a:lnTo>
                          <a:pt x="126" y="84"/>
                        </a:lnTo>
                        <a:lnTo>
                          <a:pt x="126" y="84"/>
                        </a:lnTo>
                        <a:lnTo>
                          <a:pt x="120" y="78"/>
                        </a:lnTo>
                        <a:lnTo>
                          <a:pt x="120" y="72"/>
                        </a:lnTo>
                        <a:lnTo>
                          <a:pt x="120" y="72"/>
                        </a:lnTo>
                        <a:lnTo>
                          <a:pt x="114" y="66"/>
                        </a:lnTo>
                        <a:lnTo>
                          <a:pt x="114" y="60"/>
                        </a:lnTo>
                        <a:lnTo>
                          <a:pt x="114" y="54"/>
                        </a:lnTo>
                        <a:lnTo>
                          <a:pt x="108" y="54"/>
                        </a:lnTo>
                        <a:lnTo>
                          <a:pt x="108" y="48"/>
                        </a:lnTo>
                        <a:lnTo>
                          <a:pt x="102" y="48"/>
                        </a:lnTo>
                        <a:lnTo>
                          <a:pt x="102" y="42"/>
                        </a:lnTo>
                        <a:lnTo>
                          <a:pt x="102" y="36"/>
                        </a:lnTo>
                        <a:lnTo>
                          <a:pt x="96" y="36"/>
                        </a:lnTo>
                        <a:lnTo>
                          <a:pt x="96" y="30"/>
                        </a:lnTo>
                        <a:lnTo>
                          <a:pt x="90" y="30"/>
                        </a:lnTo>
                        <a:lnTo>
                          <a:pt x="90" y="24"/>
                        </a:lnTo>
                        <a:lnTo>
                          <a:pt x="84" y="24"/>
                        </a:lnTo>
                        <a:lnTo>
                          <a:pt x="84" y="18"/>
                        </a:lnTo>
                        <a:lnTo>
                          <a:pt x="78" y="18"/>
                        </a:lnTo>
                        <a:lnTo>
                          <a:pt x="78" y="12"/>
                        </a:lnTo>
                        <a:lnTo>
                          <a:pt x="72" y="12"/>
                        </a:lnTo>
                        <a:lnTo>
                          <a:pt x="72" y="12"/>
                        </a:lnTo>
                        <a:lnTo>
                          <a:pt x="66" y="6"/>
                        </a:lnTo>
                        <a:lnTo>
                          <a:pt x="66" y="6"/>
                        </a:lnTo>
                        <a:lnTo>
                          <a:pt x="60" y="6"/>
                        </a:lnTo>
                        <a:lnTo>
                          <a:pt x="54" y="6"/>
                        </a:lnTo>
                        <a:lnTo>
                          <a:pt x="54" y="0"/>
                        </a:lnTo>
                        <a:lnTo>
                          <a:pt x="48" y="0"/>
                        </a:lnTo>
                        <a:lnTo>
                          <a:pt x="48" y="0"/>
                        </a:lnTo>
                        <a:lnTo>
                          <a:pt x="42" y="0"/>
                        </a:lnTo>
                        <a:lnTo>
                          <a:pt x="42" y="0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30" y="0"/>
                        </a:lnTo>
                        <a:lnTo>
                          <a:pt x="30" y="0"/>
                        </a:lnTo>
                        <a:lnTo>
                          <a:pt x="30" y="0"/>
                        </a:lnTo>
                        <a:lnTo>
                          <a:pt x="24" y="0"/>
                        </a:lnTo>
                        <a:lnTo>
                          <a:pt x="24" y="0"/>
                        </a:lnTo>
                        <a:lnTo>
                          <a:pt x="18" y="6"/>
                        </a:lnTo>
                        <a:lnTo>
                          <a:pt x="18" y="6"/>
                        </a:lnTo>
                        <a:lnTo>
                          <a:pt x="18" y="6"/>
                        </a:lnTo>
                        <a:lnTo>
                          <a:pt x="12" y="12"/>
                        </a:lnTo>
                        <a:lnTo>
                          <a:pt x="12" y="12"/>
                        </a:lnTo>
                        <a:lnTo>
                          <a:pt x="12" y="12"/>
                        </a:lnTo>
                        <a:lnTo>
                          <a:pt x="6" y="18"/>
                        </a:lnTo>
                        <a:lnTo>
                          <a:pt x="6" y="18"/>
                        </a:lnTo>
                        <a:lnTo>
                          <a:pt x="6" y="18"/>
                        </a:lnTo>
                        <a:lnTo>
                          <a:pt x="6" y="24"/>
                        </a:lnTo>
                        <a:lnTo>
                          <a:pt x="6" y="24"/>
                        </a:lnTo>
                        <a:lnTo>
                          <a:pt x="0" y="30"/>
                        </a:lnTo>
                        <a:lnTo>
                          <a:pt x="0" y="30"/>
                        </a:lnTo>
                        <a:lnTo>
                          <a:pt x="0" y="36"/>
                        </a:lnTo>
                        <a:lnTo>
                          <a:pt x="0" y="36"/>
                        </a:lnTo>
                        <a:lnTo>
                          <a:pt x="0" y="42"/>
                        </a:lnTo>
                        <a:lnTo>
                          <a:pt x="0" y="48"/>
                        </a:lnTo>
                        <a:lnTo>
                          <a:pt x="0" y="48"/>
                        </a:lnTo>
                        <a:lnTo>
                          <a:pt x="0" y="54"/>
                        </a:lnTo>
                        <a:lnTo>
                          <a:pt x="0" y="54"/>
                        </a:lnTo>
                        <a:lnTo>
                          <a:pt x="0" y="60"/>
                        </a:lnTo>
                        <a:lnTo>
                          <a:pt x="0" y="66"/>
                        </a:lnTo>
                        <a:lnTo>
                          <a:pt x="6" y="66"/>
                        </a:lnTo>
                        <a:lnTo>
                          <a:pt x="6" y="72"/>
                        </a:lnTo>
                        <a:lnTo>
                          <a:pt x="6" y="78"/>
                        </a:lnTo>
                        <a:lnTo>
                          <a:pt x="6" y="78"/>
                        </a:lnTo>
                        <a:lnTo>
                          <a:pt x="6" y="84"/>
                        </a:lnTo>
                        <a:lnTo>
                          <a:pt x="12" y="90"/>
                        </a:lnTo>
                        <a:lnTo>
                          <a:pt x="12" y="90"/>
                        </a:lnTo>
                        <a:lnTo>
                          <a:pt x="12" y="96"/>
                        </a:lnTo>
                        <a:lnTo>
                          <a:pt x="18" y="102"/>
                        </a:lnTo>
                        <a:lnTo>
                          <a:pt x="18" y="108"/>
                        </a:lnTo>
                        <a:lnTo>
                          <a:pt x="18" y="108"/>
                        </a:lnTo>
                        <a:lnTo>
                          <a:pt x="24" y="114"/>
                        </a:lnTo>
                        <a:lnTo>
                          <a:pt x="24" y="120"/>
                        </a:lnTo>
                        <a:lnTo>
                          <a:pt x="30" y="120"/>
                        </a:lnTo>
                        <a:lnTo>
                          <a:pt x="30" y="126"/>
                        </a:lnTo>
                        <a:lnTo>
                          <a:pt x="30" y="126"/>
                        </a:lnTo>
                        <a:lnTo>
                          <a:pt x="36" y="132"/>
                        </a:lnTo>
                        <a:lnTo>
                          <a:pt x="36" y="138"/>
                        </a:lnTo>
                        <a:lnTo>
                          <a:pt x="42" y="138"/>
                        </a:lnTo>
                        <a:lnTo>
                          <a:pt x="42" y="144"/>
                        </a:lnTo>
                        <a:lnTo>
                          <a:pt x="48" y="144"/>
                        </a:lnTo>
                        <a:lnTo>
                          <a:pt x="48" y="144"/>
                        </a:lnTo>
                        <a:lnTo>
                          <a:pt x="54" y="150"/>
                        </a:lnTo>
                        <a:lnTo>
                          <a:pt x="54" y="150"/>
                        </a:lnTo>
                        <a:lnTo>
                          <a:pt x="60" y="156"/>
                        </a:lnTo>
                        <a:lnTo>
                          <a:pt x="60" y="156"/>
                        </a:lnTo>
                        <a:lnTo>
                          <a:pt x="66" y="156"/>
                        </a:lnTo>
                        <a:lnTo>
                          <a:pt x="72" y="162"/>
                        </a:lnTo>
                        <a:lnTo>
                          <a:pt x="72" y="162"/>
                        </a:lnTo>
                        <a:lnTo>
                          <a:pt x="78" y="162"/>
                        </a:lnTo>
                        <a:lnTo>
                          <a:pt x="78" y="162"/>
                        </a:lnTo>
                        <a:lnTo>
                          <a:pt x="84" y="162"/>
                        </a:lnTo>
                        <a:lnTo>
                          <a:pt x="84" y="168"/>
                        </a:lnTo>
                        <a:lnTo>
                          <a:pt x="90" y="168"/>
                        </a:lnTo>
                        <a:lnTo>
                          <a:pt x="90" y="168"/>
                        </a:lnTo>
                        <a:lnTo>
                          <a:pt x="96" y="168"/>
                        </a:lnTo>
                        <a:lnTo>
                          <a:pt x="96" y="168"/>
                        </a:lnTo>
                        <a:lnTo>
                          <a:pt x="102" y="168"/>
                        </a:lnTo>
                        <a:lnTo>
                          <a:pt x="102" y="168"/>
                        </a:lnTo>
                        <a:lnTo>
                          <a:pt x="102" y="168"/>
                        </a:lnTo>
                        <a:lnTo>
                          <a:pt x="108" y="162"/>
                        </a:lnTo>
                        <a:lnTo>
                          <a:pt x="108" y="162"/>
                        </a:lnTo>
                        <a:lnTo>
                          <a:pt x="114" y="162"/>
                        </a:lnTo>
                      </a:path>
                    </a:pathLst>
                  </a:custGeom>
                  <a:noFill/>
                  <a:ln w="28575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29" name="Line 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80" y="2024"/>
                    <a:ext cx="234" cy="132"/>
                  </a:xfrm>
                  <a:prstGeom prst="line">
                    <a:avLst/>
                  </a:prstGeom>
                  <a:noFill/>
                  <a:ln w="28575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30" name="Freeform 12"/>
                  <p:cNvSpPr>
                    <a:spLocks/>
                  </p:cNvSpPr>
                  <p:nvPr/>
                </p:nvSpPr>
                <p:spPr bwMode="auto">
                  <a:xfrm>
                    <a:off x="1766" y="1994"/>
                    <a:ext cx="126" cy="168"/>
                  </a:xfrm>
                  <a:custGeom>
                    <a:avLst/>
                    <a:gdLst/>
                    <a:ahLst/>
                    <a:cxnLst>
                      <a:cxn ang="0">
                        <a:pos x="114" y="162"/>
                      </a:cxn>
                      <a:cxn ang="0">
                        <a:pos x="120" y="156"/>
                      </a:cxn>
                      <a:cxn ang="0">
                        <a:pos x="126" y="144"/>
                      </a:cxn>
                      <a:cxn ang="0">
                        <a:pos x="126" y="138"/>
                      </a:cxn>
                      <a:cxn ang="0">
                        <a:pos x="126" y="126"/>
                      </a:cxn>
                      <a:cxn ang="0">
                        <a:pos x="126" y="120"/>
                      </a:cxn>
                      <a:cxn ang="0">
                        <a:pos x="126" y="108"/>
                      </a:cxn>
                      <a:cxn ang="0">
                        <a:pos x="126" y="96"/>
                      </a:cxn>
                      <a:cxn ang="0">
                        <a:pos x="120" y="84"/>
                      </a:cxn>
                      <a:cxn ang="0">
                        <a:pos x="114" y="72"/>
                      </a:cxn>
                      <a:cxn ang="0">
                        <a:pos x="108" y="60"/>
                      </a:cxn>
                      <a:cxn ang="0">
                        <a:pos x="102" y="48"/>
                      </a:cxn>
                      <a:cxn ang="0">
                        <a:pos x="96" y="36"/>
                      </a:cxn>
                      <a:cxn ang="0">
                        <a:pos x="84" y="24"/>
                      </a:cxn>
                      <a:cxn ang="0">
                        <a:pos x="78" y="18"/>
                      </a:cxn>
                      <a:cxn ang="0">
                        <a:pos x="66" y="12"/>
                      </a:cxn>
                      <a:cxn ang="0">
                        <a:pos x="54" y="6"/>
                      </a:cxn>
                      <a:cxn ang="0">
                        <a:pos x="48" y="0"/>
                      </a:cxn>
                      <a:cxn ang="0">
                        <a:pos x="36" y="0"/>
                      </a:cxn>
                      <a:cxn ang="0">
                        <a:pos x="30" y="0"/>
                      </a:cxn>
                      <a:cxn ang="0">
                        <a:pos x="24" y="0"/>
                      </a:cxn>
                      <a:cxn ang="0">
                        <a:pos x="12" y="6"/>
                      </a:cxn>
                      <a:cxn ang="0">
                        <a:pos x="6" y="12"/>
                      </a:cxn>
                      <a:cxn ang="0">
                        <a:pos x="6" y="18"/>
                      </a:cxn>
                      <a:cxn ang="0">
                        <a:pos x="0" y="24"/>
                      </a:cxn>
                      <a:cxn ang="0">
                        <a:pos x="0" y="36"/>
                      </a:cxn>
                      <a:cxn ang="0">
                        <a:pos x="0" y="48"/>
                      </a:cxn>
                      <a:cxn ang="0">
                        <a:pos x="0" y="60"/>
                      </a:cxn>
                      <a:cxn ang="0">
                        <a:pos x="0" y="72"/>
                      </a:cxn>
                      <a:cxn ang="0">
                        <a:pos x="6" y="84"/>
                      </a:cxn>
                      <a:cxn ang="0">
                        <a:pos x="6" y="96"/>
                      </a:cxn>
                      <a:cxn ang="0">
                        <a:pos x="12" y="108"/>
                      </a:cxn>
                      <a:cxn ang="0">
                        <a:pos x="24" y="120"/>
                      </a:cxn>
                      <a:cxn ang="0">
                        <a:pos x="30" y="132"/>
                      </a:cxn>
                      <a:cxn ang="0">
                        <a:pos x="36" y="138"/>
                      </a:cxn>
                      <a:cxn ang="0">
                        <a:pos x="48" y="150"/>
                      </a:cxn>
                      <a:cxn ang="0">
                        <a:pos x="54" y="156"/>
                      </a:cxn>
                      <a:cxn ang="0">
                        <a:pos x="66" y="162"/>
                      </a:cxn>
                      <a:cxn ang="0">
                        <a:pos x="78" y="162"/>
                      </a:cxn>
                      <a:cxn ang="0">
                        <a:pos x="84" y="168"/>
                      </a:cxn>
                      <a:cxn ang="0">
                        <a:pos x="96" y="168"/>
                      </a:cxn>
                      <a:cxn ang="0">
                        <a:pos x="102" y="168"/>
                      </a:cxn>
                      <a:cxn ang="0">
                        <a:pos x="108" y="162"/>
                      </a:cxn>
                    </a:cxnLst>
                    <a:rect l="0" t="0" r="r" b="b"/>
                    <a:pathLst>
                      <a:path w="126" h="168">
                        <a:moveTo>
                          <a:pt x="108" y="162"/>
                        </a:moveTo>
                        <a:lnTo>
                          <a:pt x="114" y="162"/>
                        </a:lnTo>
                        <a:lnTo>
                          <a:pt x="114" y="162"/>
                        </a:lnTo>
                        <a:lnTo>
                          <a:pt x="114" y="156"/>
                        </a:lnTo>
                        <a:lnTo>
                          <a:pt x="120" y="156"/>
                        </a:lnTo>
                        <a:lnTo>
                          <a:pt x="120" y="156"/>
                        </a:lnTo>
                        <a:lnTo>
                          <a:pt x="120" y="150"/>
                        </a:lnTo>
                        <a:lnTo>
                          <a:pt x="120" y="150"/>
                        </a:lnTo>
                        <a:lnTo>
                          <a:pt x="126" y="144"/>
                        </a:lnTo>
                        <a:lnTo>
                          <a:pt x="126" y="144"/>
                        </a:lnTo>
                        <a:lnTo>
                          <a:pt x="126" y="138"/>
                        </a:lnTo>
                        <a:lnTo>
                          <a:pt x="126" y="138"/>
                        </a:lnTo>
                        <a:lnTo>
                          <a:pt x="126" y="132"/>
                        </a:lnTo>
                        <a:lnTo>
                          <a:pt x="126" y="132"/>
                        </a:lnTo>
                        <a:lnTo>
                          <a:pt x="126" y="126"/>
                        </a:lnTo>
                        <a:lnTo>
                          <a:pt x="126" y="126"/>
                        </a:lnTo>
                        <a:lnTo>
                          <a:pt x="126" y="120"/>
                        </a:lnTo>
                        <a:lnTo>
                          <a:pt x="126" y="120"/>
                        </a:lnTo>
                        <a:lnTo>
                          <a:pt x="126" y="114"/>
                        </a:lnTo>
                        <a:lnTo>
                          <a:pt x="126" y="108"/>
                        </a:lnTo>
                        <a:lnTo>
                          <a:pt x="126" y="108"/>
                        </a:lnTo>
                        <a:lnTo>
                          <a:pt x="126" y="102"/>
                        </a:lnTo>
                        <a:lnTo>
                          <a:pt x="126" y="96"/>
                        </a:lnTo>
                        <a:lnTo>
                          <a:pt x="126" y="96"/>
                        </a:lnTo>
                        <a:lnTo>
                          <a:pt x="126" y="90"/>
                        </a:lnTo>
                        <a:lnTo>
                          <a:pt x="120" y="84"/>
                        </a:lnTo>
                        <a:lnTo>
                          <a:pt x="120" y="84"/>
                        </a:lnTo>
                        <a:lnTo>
                          <a:pt x="120" y="78"/>
                        </a:lnTo>
                        <a:lnTo>
                          <a:pt x="120" y="72"/>
                        </a:lnTo>
                        <a:lnTo>
                          <a:pt x="114" y="72"/>
                        </a:lnTo>
                        <a:lnTo>
                          <a:pt x="114" y="66"/>
                        </a:lnTo>
                        <a:lnTo>
                          <a:pt x="114" y="60"/>
                        </a:lnTo>
                        <a:lnTo>
                          <a:pt x="108" y="60"/>
                        </a:lnTo>
                        <a:lnTo>
                          <a:pt x="108" y="54"/>
                        </a:lnTo>
                        <a:lnTo>
                          <a:pt x="102" y="48"/>
                        </a:lnTo>
                        <a:lnTo>
                          <a:pt x="102" y="48"/>
                        </a:lnTo>
                        <a:lnTo>
                          <a:pt x="102" y="42"/>
                        </a:lnTo>
                        <a:lnTo>
                          <a:pt x="96" y="36"/>
                        </a:lnTo>
                        <a:lnTo>
                          <a:pt x="96" y="36"/>
                        </a:lnTo>
                        <a:lnTo>
                          <a:pt x="90" y="30"/>
                        </a:lnTo>
                        <a:lnTo>
                          <a:pt x="90" y="30"/>
                        </a:lnTo>
                        <a:lnTo>
                          <a:pt x="84" y="24"/>
                        </a:lnTo>
                        <a:lnTo>
                          <a:pt x="84" y="24"/>
                        </a:lnTo>
                        <a:lnTo>
                          <a:pt x="78" y="18"/>
                        </a:lnTo>
                        <a:lnTo>
                          <a:pt x="78" y="18"/>
                        </a:lnTo>
                        <a:lnTo>
                          <a:pt x="72" y="18"/>
                        </a:lnTo>
                        <a:lnTo>
                          <a:pt x="72" y="12"/>
                        </a:lnTo>
                        <a:lnTo>
                          <a:pt x="66" y="12"/>
                        </a:lnTo>
                        <a:lnTo>
                          <a:pt x="66" y="12"/>
                        </a:lnTo>
                        <a:lnTo>
                          <a:pt x="60" y="6"/>
                        </a:lnTo>
                        <a:lnTo>
                          <a:pt x="54" y="6"/>
                        </a:lnTo>
                        <a:lnTo>
                          <a:pt x="54" y="6"/>
                        </a:lnTo>
                        <a:lnTo>
                          <a:pt x="48" y="6"/>
                        </a:lnTo>
                        <a:lnTo>
                          <a:pt x="48" y="0"/>
                        </a:lnTo>
                        <a:lnTo>
                          <a:pt x="42" y="0"/>
                        </a:lnTo>
                        <a:lnTo>
                          <a:pt x="42" y="0"/>
                        </a:lnTo>
                        <a:lnTo>
                          <a:pt x="36" y="0"/>
                        </a:lnTo>
                        <a:lnTo>
                          <a:pt x="36" y="0"/>
                        </a:lnTo>
                        <a:lnTo>
                          <a:pt x="30" y="0"/>
                        </a:lnTo>
                        <a:lnTo>
                          <a:pt x="30" y="0"/>
                        </a:lnTo>
                        <a:lnTo>
                          <a:pt x="30" y="0"/>
                        </a:lnTo>
                        <a:lnTo>
                          <a:pt x="24" y="0"/>
                        </a:lnTo>
                        <a:lnTo>
                          <a:pt x="24" y="0"/>
                        </a:lnTo>
                        <a:lnTo>
                          <a:pt x="18" y="6"/>
                        </a:lnTo>
                        <a:lnTo>
                          <a:pt x="18" y="6"/>
                        </a:lnTo>
                        <a:lnTo>
                          <a:pt x="12" y="6"/>
                        </a:lnTo>
                        <a:lnTo>
                          <a:pt x="12" y="6"/>
                        </a:lnTo>
                        <a:lnTo>
                          <a:pt x="12" y="12"/>
                        </a:lnTo>
                        <a:lnTo>
                          <a:pt x="6" y="12"/>
                        </a:lnTo>
                        <a:lnTo>
                          <a:pt x="6" y="12"/>
                        </a:lnTo>
                        <a:lnTo>
                          <a:pt x="6" y="18"/>
                        </a:lnTo>
                        <a:lnTo>
                          <a:pt x="6" y="18"/>
                        </a:lnTo>
                        <a:lnTo>
                          <a:pt x="0" y="24"/>
                        </a:lnTo>
                        <a:lnTo>
                          <a:pt x="0" y="24"/>
                        </a:lnTo>
                        <a:lnTo>
                          <a:pt x="0" y="24"/>
                        </a:lnTo>
                        <a:lnTo>
                          <a:pt x="0" y="30"/>
                        </a:lnTo>
                        <a:lnTo>
                          <a:pt x="0" y="36"/>
                        </a:lnTo>
                        <a:lnTo>
                          <a:pt x="0" y="36"/>
                        </a:lnTo>
                        <a:lnTo>
                          <a:pt x="0" y="42"/>
                        </a:lnTo>
                        <a:lnTo>
                          <a:pt x="0" y="42"/>
                        </a:lnTo>
                        <a:lnTo>
                          <a:pt x="0" y="48"/>
                        </a:lnTo>
                        <a:lnTo>
                          <a:pt x="0" y="48"/>
                        </a:lnTo>
                        <a:lnTo>
                          <a:pt x="0" y="54"/>
                        </a:lnTo>
                        <a:lnTo>
                          <a:pt x="0" y="60"/>
                        </a:lnTo>
                        <a:lnTo>
                          <a:pt x="0" y="60"/>
                        </a:lnTo>
                        <a:lnTo>
                          <a:pt x="0" y="66"/>
                        </a:lnTo>
                        <a:lnTo>
                          <a:pt x="0" y="72"/>
                        </a:lnTo>
                        <a:lnTo>
                          <a:pt x="0" y="72"/>
                        </a:lnTo>
                        <a:lnTo>
                          <a:pt x="0" y="78"/>
                        </a:lnTo>
                        <a:lnTo>
                          <a:pt x="6" y="84"/>
                        </a:lnTo>
                        <a:lnTo>
                          <a:pt x="6" y="84"/>
                        </a:lnTo>
                        <a:lnTo>
                          <a:pt x="6" y="90"/>
                        </a:lnTo>
                        <a:lnTo>
                          <a:pt x="6" y="96"/>
                        </a:lnTo>
                        <a:lnTo>
                          <a:pt x="12" y="96"/>
                        </a:lnTo>
                        <a:lnTo>
                          <a:pt x="12" y="102"/>
                        </a:lnTo>
                        <a:lnTo>
                          <a:pt x="12" y="108"/>
                        </a:lnTo>
                        <a:lnTo>
                          <a:pt x="18" y="108"/>
                        </a:lnTo>
                        <a:lnTo>
                          <a:pt x="18" y="114"/>
                        </a:lnTo>
                        <a:lnTo>
                          <a:pt x="24" y="120"/>
                        </a:lnTo>
                        <a:lnTo>
                          <a:pt x="24" y="120"/>
                        </a:lnTo>
                        <a:lnTo>
                          <a:pt x="30" y="126"/>
                        </a:lnTo>
                        <a:lnTo>
                          <a:pt x="30" y="132"/>
                        </a:lnTo>
                        <a:lnTo>
                          <a:pt x="30" y="132"/>
                        </a:lnTo>
                        <a:lnTo>
                          <a:pt x="36" y="138"/>
                        </a:lnTo>
                        <a:lnTo>
                          <a:pt x="36" y="138"/>
                        </a:lnTo>
                        <a:lnTo>
                          <a:pt x="42" y="144"/>
                        </a:lnTo>
                        <a:lnTo>
                          <a:pt x="42" y="144"/>
                        </a:lnTo>
                        <a:lnTo>
                          <a:pt x="48" y="150"/>
                        </a:lnTo>
                        <a:lnTo>
                          <a:pt x="48" y="150"/>
                        </a:lnTo>
                        <a:lnTo>
                          <a:pt x="54" y="150"/>
                        </a:lnTo>
                        <a:lnTo>
                          <a:pt x="54" y="156"/>
                        </a:lnTo>
                        <a:lnTo>
                          <a:pt x="60" y="156"/>
                        </a:lnTo>
                        <a:lnTo>
                          <a:pt x="66" y="156"/>
                        </a:lnTo>
                        <a:lnTo>
                          <a:pt x="66" y="162"/>
                        </a:lnTo>
                        <a:lnTo>
                          <a:pt x="72" y="162"/>
                        </a:lnTo>
                        <a:lnTo>
                          <a:pt x="72" y="162"/>
                        </a:lnTo>
                        <a:lnTo>
                          <a:pt x="78" y="162"/>
                        </a:lnTo>
                        <a:lnTo>
                          <a:pt x="78" y="168"/>
                        </a:lnTo>
                        <a:lnTo>
                          <a:pt x="84" y="168"/>
                        </a:lnTo>
                        <a:lnTo>
                          <a:pt x="84" y="168"/>
                        </a:lnTo>
                        <a:lnTo>
                          <a:pt x="90" y="168"/>
                        </a:lnTo>
                        <a:lnTo>
                          <a:pt x="90" y="168"/>
                        </a:lnTo>
                        <a:lnTo>
                          <a:pt x="96" y="168"/>
                        </a:lnTo>
                        <a:lnTo>
                          <a:pt x="96" y="168"/>
                        </a:lnTo>
                        <a:lnTo>
                          <a:pt x="102" y="168"/>
                        </a:lnTo>
                        <a:lnTo>
                          <a:pt x="102" y="168"/>
                        </a:lnTo>
                        <a:lnTo>
                          <a:pt x="102" y="168"/>
                        </a:lnTo>
                        <a:lnTo>
                          <a:pt x="108" y="162"/>
                        </a:lnTo>
                        <a:lnTo>
                          <a:pt x="108" y="162"/>
                        </a:lnTo>
                      </a:path>
                    </a:pathLst>
                  </a:custGeom>
                  <a:noFill/>
                  <a:ln w="28575">
                    <a:solidFill>
                      <a:srgbClr val="FFC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31" name="Freeform 13"/>
                  <p:cNvSpPr>
                    <a:spLocks/>
                  </p:cNvSpPr>
                  <p:nvPr/>
                </p:nvSpPr>
                <p:spPr bwMode="auto">
                  <a:xfrm>
                    <a:off x="1973" y="1873"/>
                    <a:ext cx="129" cy="175"/>
                  </a:xfrm>
                  <a:custGeom>
                    <a:avLst/>
                    <a:gdLst/>
                    <a:ahLst/>
                    <a:cxnLst>
                      <a:cxn ang="0">
                        <a:pos x="126" y="126"/>
                      </a:cxn>
                      <a:cxn ang="0">
                        <a:pos x="54" y="0"/>
                      </a:cxn>
                      <a:cxn ang="0">
                        <a:pos x="0" y="24"/>
                      </a:cxn>
                      <a:cxn ang="0">
                        <a:pos x="72" y="150"/>
                      </a:cxn>
                      <a:cxn ang="0">
                        <a:pos x="126" y="126"/>
                      </a:cxn>
                    </a:cxnLst>
                    <a:rect l="0" t="0" r="r" b="b"/>
                    <a:pathLst>
                      <a:path w="126" h="150">
                        <a:moveTo>
                          <a:pt x="126" y="126"/>
                        </a:moveTo>
                        <a:lnTo>
                          <a:pt x="54" y="0"/>
                        </a:lnTo>
                        <a:lnTo>
                          <a:pt x="0" y="24"/>
                        </a:lnTo>
                        <a:lnTo>
                          <a:pt x="72" y="150"/>
                        </a:lnTo>
                        <a:lnTo>
                          <a:pt x="126" y="1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8575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32" name="Line 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58" y="2078"/>
                    <a:ext cx="168" cy="96"/>
                  </a:xfrm>
                  <a:prstGeom prst="line">
                    <a:avLst/>
                  </a:prstGeom>
                  <a:noFill/>
                  <a:ln w="28575">
                    <a:solidFill>
                      <a:srgbClr val="00B0F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33" name="Line 15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784" y="1964"/>
                    <a:ext cx="6" cy="246"/>
                  </a:xfrm>
                  <a:prstGeom prst="line">
                    <a:avLst/>
                  </a:prstGeom>
                  <a:noFill/>
                  <a:ln w="28575">
                    <a:solidFill>
                      <a:srgbClr val="00B0F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34" name="Line 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50" y="1760"/>
                    <a:ext cx="1" cy="246"/>
                  </a:xfrm>
                  <a:prstGeom prst="line">
                    <a:avLst/>
                  </a:prstGeom>
                  <a:noFill/>
                  <a:ln w="28575">
                    <a:solidFill>
                      <a:srgbClr val="00B0F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269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4932039" y="2682632"/>
                  <a:ext cx="298579" cy="169163"/>
                </a:xfrm>
                <a:prstGeom prst="line">
                  <a:avLst/>
                </a:prstGeom>
                <a:noFill/>
                <a:ln w="28575">
                  <a:solidFill>
                    <a:srgbClr val="00B0F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70" name="Line 37"/>
                <p:cNvSpPr>
                  <a:spLocks noChangeShapeType="1"/>
                </p:cNvSpPr>
                <p:nvPr/>
              </p:nvSpPr>
              <p:spPr bwMode="auto">
                <a:xfrm>
                  <a:off x="4297239" y="2736925"/>
                  <a:ext cx="238125" cy="142875"/>
                </a:xfrm>
                <a:prstGeom prst="line">
                  <a:avLst/>
                </a:prstGeom>
                <a:noFill/>
                <a:ln w="28575">
                  <a:solidFill>
                    <a:srgbClr val="7030A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71" name="Line 38"/>
                <p:cNvSpPr>
                  <a:spLocks noChangeShapeType="1"/>
                </p:cNvSpPr>
                <p:nvPr/>
              </p:nvSpPr>
              <p:spPr bwMode="auto">
                <a:xfrm>
                  <a:off x="4916364" y="3098875"/>
                  <a:ext cx="190500" cy="104775"/>
                </a:xfrm>
                <a:prstGeom prst="line">
                  <a:avLst/>
                </a:prstGeom>
                <a:noFill/>
                <a:ln w="28575">
                  <a:solidFill>
                    <a:srgbClr val="7030A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72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4935414" y="3003625"/>
                  <a:ext cx="180975" cy="314325"/>
                </a:xfrm>
                <a:prstGeom prst="line">
                  <a:avLst/>
                </a:prstGeom>
                <a:noFill/>
                <a:ln w="28575">
                  <a:solidFill>
                    <a:srgbClr val="7030A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73" name="Freeform 40"/>
                <p:cNvSpPr>
                  <a:spLocks/>
                </p:cNvSpPr>
                <p:nvPr/>
              </p:nvSpPr>
              <p:spPr bwMode="auto">
                <a:xfrm>
                  <a:off x="4916364" y="2975050"/>
                  <a:ext cx="219075" cy="371475"/>
                </a:xfrm>
                <a:custGeom>
                  <a:avLst/>
                  <a:gdLst/>
                  <a:ahLst/>
                  <a:cxnLst>
                    <a:cxn ang="0">
                      <a:pos x="6" y="78"/>
                    </a:cxn>
                    <a:cxn ang="0">
                      <a:pos x="138" y="0"/>
                    </a:cxn>
                    <a:cxn ang="0">
                      <a:pos x="132" y="150"/>
                    </a:cxn>
                    <a:cxn ang="0">
                      <a:pos x="0" y="234"/>
                    </a:cxn>
                    <a:cxn ang="0">
                      <a:pos x="6" y="78"/>
                    </a:cxn>
                  </a:cxnLst>
                  <a:rect l="0" t="0" r="r" b="b"/>
                  <a:pathLst>
                    <a:path w="138" h="234">
                      <a:moveTo>
                        <a:pt x="6" y="78"/>
                      </a:moveTo>
                      <a:lnTo>
                        <a:pt x="138" y="0"/>
                      </a:lnTo>
                      <a:lnTo>
                        <a:pt x="132" y="150"/>
                      </a:lnTo>
                      <a:lnTo>
                        <a:pt x="0" y="234"/>
                      </a:lnTo>
                      <a:lnTo>
                        <a:pt x="6" y="78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B0F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74" name="Line 41"/>
                <p:cNvSpPr>
                  <a:spLocks noChangeShapeType="1"/>
                </p:cNvSpPr>
                <p:nvPr/>
              </p:nvSpPr>
              <p:spPr bwMode="auto">
                <a:xfrm>
                  <a:off x="5021139" y="3156025"/>
                  <a:ext cx="228600" cy="133350"/>
                </a:xfrm>
                <a:prstGeom prst="line">
                  <a:avLst/>
                </a:prstGeom>
                <a:noFill/>
                <a:ln w="28575">
                  <a:solidFill>
                    <a:srgbClr val="7030A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75" name="Freeform 42"/>
                <p:cNvSpPr>
                  <a:spLocks/>
                </p:cNvSpPr>
                <p:nvPr/>
              </p:nvSpPr>
              <p:spPr bwMode="auto">
                <a:xfrm>
                  <a:off x="4525839" y="2879800"/>
                  <a:ext cx="400050" cy="457200"/>
                </a:xfrm>
                <a:custGeom>
                  <a:avLst/>
                  <a:gdLst/>
                  <a:ahLst/>
                  <a:cxnLst>
                    <a:cxn ang="0">
                      <a:pos x="246" y="288"/>
                    </a:cxn>
                    <a:cxn ang="0">
                      <a:pos x="0" y="150"/>
                    </a:cxn>
                    <a:cxn ang="0">
                      <a:pos x="6" y="0"/>
                    </a:cxn>
                    <a:cxn ang="0">
                      <a:pos x="252" y="138"/>
                    </a:cxn>
                    <a:cxn ang="0">
                      <a:pos x="246" y="288"/>
                    </a:cxn>
                  </a:cxnLst>
                  <a:rect l="0" t="0" r="r" b="b"/>
                  <a:pathLst>
                    <a:path w="252" h="288">
                      <a:moveTo>
                        <a:pt x="246" y="288"/>
                      </a:moveTo>
                      <a:lnTo>
                        <a:pt x="0" y="150"/>
                      </a:lnTo>
                      <a:lnTo>
                        <a:pt x="6" y="0"/>
                      </a:lnTo>
                      <a:lnTo>
                        <a:pt x="252" y="138"/>
                      </a:lnTo>
                      <a:lnTo>
                        <a:pt x="246" y="288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B0F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76" name="Freeform 43"/>
                <p:cNvSpPr>
                  <a:spLocks/>
                </p:cNvSpPr>
                <p:nvPr/>
              </p:nvSpPr>
              <p:spPr bwMode="auto">
                <a:xfrm>
                  <a:off x="4535364" y="2755975"/>
                  <a:ext cx="590550" cy="342900"/>
                </a:xfrm>
                <a:custGeom>
                  <a:avLst/>
                  <a:gdLst/>
                  <a:ahLst/>
                  <a:cxnLst>
                    <a:cxn ang="0">
                      <a:pos x="132" y="0"/>
                    </a:cxn>
                    <a:cxn ang="0">
                      <a:pos x="372" y="138"/>
                    </a:cxn>
                    <a:cxn ang="0">
                      <a:pos x="246" y="216"/>
                    </a:cxn>
                    <a:cxn ang="0">
                      <a:pos x="0" y="78"/>
                    </a:cxn>
                    <a:cxn ang="0">
                      <a:pos x="132" y="0"/>
                    </a:cxn>
                  </a:cxnLst>
                  <a:rect l="0" t="0" r="r" b="b"/>
                  <a:pathLst>
                    <a:path w="372" h="216">
                      <a:moveTo>
                        <a:pt x="132" y="0"/>
                      </a:moveTo>
                      <a:lnTo>
                        <a:pt x="372" y="138"/>
                      </a:lnTo>
                      <a:lnTo>
                        <a:pt x="246" y="216"/>
                      </a:lnTo>
                      <a:lnTo>
                        <a:pt x="0" y="78"/>
                      </a:lnTo>
                      <a:lnTo>
                        <a:pt x="132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B0F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277" name="Group 47"/>
                <p:cNvGrpSpPr>
                  <a:grpSpLocks noChangeAspect="1"/>
                </p:cNvGrpSpPr>
                <p:nvPr/>
              </p:nvGrpSpPr>
              <p:grpSpPr bwMode="auto">
                <a:xfrm>
                  <a:off x="5149131" y="3058071"/>
                  <a:ext cx="1152525" cy="895350"/>
                  <a:chOff x="3376" y="2420"/>
                  <a:chExt cx="726" cy="564"/>
                </a:xfrm>
              </p:grpSpPr>
              <p:sp>
                <p:nvSpPr>
                  <p:cNvPr id="322" name="AutoShape 46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3376" y="2420"/>
                    <a:ext cx="726" cy="56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23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426" y="2558"/>
                    <a:ext cx="626" cy="362"/>
                  </a:xfrm>
                  <a:prstGeom prst="line">
                    <a:avLst/>
                  </a:prstGeom>
                  <a:noFill/>
                  <a:ln w="28575">
                    <a:solidFill>
                      <a:srgbClr val="7030A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1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278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3707903" y="2539482"/>
                  <a:ext cx="313" cy="2617710"/>
                </a:xfrm>
                <a:prstGeom prst="line">
                  <a:avLst/>
                </a:prstGeom>
                <a:noFill/>
                <a:ln w="28575">
                  <a:solidFill>
                    <a:srgbClr val="92D05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79" name="Line 8"/>
                <p:cNvSpPr>
                  <a:spLocks noChangeShapeType="1"/>
                </p:cNvSpPr>
                <p:nvPr/>
              </p:nvSpPr>
              <p:spPr bwMode="auto">
                <a:xfrm flipH="1" flipV="1">
                  <a:off x="3010454" y="4199249"/>
                  <a:ext cx="1060514" cy="590066"/>
                </a:xfrm>
                <a:prstGeom prst="line">
                  <a:avLst/>
                </a:prstGeom>
                <a:noFill/>
                <a:ln w="28575">
                  <a:solidFill>
                    <a:srgbClr val="92D05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80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3693417" y="4797152"/>
                  <a:ext cx="374526" cy="200819"/>
                </a:xfrm>
                <a:prstGeom prst="line">
                  <a:avLst/>
                </a:prstGeom>
                <a:noFill/>
                <a:ln w="28575">
                  <a:solidFill>
                    <a:srgbClr val="92D05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81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3522435" y="5043122"/>
                  <a:ext cx="374526" cy="200819"/>
                </a:xfrm>
                <a:prstGeom prst="line">
                  <a:avLst/>
                </a:prstGeom>
                <a:noFill/>
                <a:ln w="28575">
                  <a:solidFill>
                    <a:srgbClr val="92D05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82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3536579" y="5233883"/>
                  <a:ext cx="1588" cy="144016"/>
                </a:xfrm>
                <a:prstGeom prst="line">
                  <a:avLst/>
                </a:prstGeom>
                <a:noFill/>
                <a:ln w="28575">
                  <a:solidFill>
                    <a:srgbClr val="92D05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83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3885500" y="5067886"/>
                  <a:ext cx="1588" cy="144016"/>
                </a:xfrm>
                <a:prstGeom prst="line">
                  <a:avLst/>
                </a:prstGeom>
                <a:noFill/>
                <a:ln w="28575">
                  <a:solidFill>
                    <a:srgbClr val="92D05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84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3625644" y="5210133"/>
                  <a:ext cx="1588" cy="144016"/>
                </a:xfrm>
                <a:prstGeom prst="line">
                  <a:avLst/>
                </a:prstGeom>
                <a:noFill/>
                <a:ln w="28575">
                  <a:solidFill>
                    <a:srgbClr val="92D05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85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3714708" y="5156693"/>
                  <a:ext cx="1588" cy="144016"/>
                </a:xfrm>
                <a:prstGeom prst="line">
                  <a:avLst/>
                </a:prstGeom>
                <a:noFill/>
                <a:ln w="28575">
                  <a:solidFill>
                    <a:srgbClr val="92D05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86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3797836" y="5115130"/>
                  <a:ext cx="1588" cy="144016"/>
                </a:xfrm>
                <a:prstGeom prst="line">
                  <a:avLst/>
                </a:prstGeom>
                <a:noFill/>
                <a:ln w="28575">
                  <a:solidFill>
                    <a:srgbClr val="92D05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94" name="Line 56"/>
                <p:cNvSpPr>
                  <a:spLocks noChangeShapeType="1"/>
                </p:cNvSpPr>
                <p:nvPr/>
              </p:nvSpPr>
              <p:spPr bwMode="auto">
                <a:xfrm>
                  <a:off x="3150097" y="1323153"/>
                  <a:ext cx="1141002" cy="660988"/>
                </a:xfrm>
                <a:prstGeom prst="line">
                  <a:avLst/>
                </a:prstGeom>
                <a:noFill/>
                <a:ln w="28575">
                  <a:solidFill>
                    <a:sysClr val="windowText" lastClr="000000"/>
                  </a:solidFill>
                  <a:prstDash val="solid"/>
                  <a:round/>
                  <a:headEnd type="arrow" w="med" len="med"/>
                  <a:tailEnd type="arrow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296" name="Line 8"/>
                <p:cNvSpPr>
                  <a:spLocks noChangeShapeType="1"/>
                </p:cNvSpPr>
                <p:nvPr/>
              </p:nvSpPr>
              <p:spPr bwMode="auto">
                <a:xfrm>
                  <a:off x="1736254" y="1383308"/>
                  <a:ext cx="3646" cy="729972"/>
                </a:xfrm>
                <a:prstGeom prst="line">
                  <a:avLst/>
                </a:prstGeom>
                <a:noFill/>
                <a:ln w="28575">
                  <a:solidFill>
                    <a:sysClr val="windowText" lastClr="000000"/>
                  </a:solidFill>
                  <a:prstDash val="solid"/>
                  <a:round/>
                  <a:headEnd type="arrow" w="med" len="med"/>
                  <a:tailEnd type="arrow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305" name="ZoneTexte 304"/>
                <p:cNvSpPr txBox="1"/>
                <p:nvPr/>
              </p:nvSpPr>
              <p:spPr>
                <a:xfrm>
                  <a:off x="3635896" y="1340768"/>
                  <a:ext cx="555315" cy="430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d</a:t>
                  </a:r>
                  <a:r>
                    <a:rPr lang="fr-FR" sz="1400" i="1" kern="0" baseline="-25000" dirty="0" smtClean="0">
                      <a:solidFill>
                        <a:sysClr val="windowText" lastClr="000000"/>
                      </a:solidFill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8</a:t>
                  </a:r>
                  <a:endParaRPr kumimoji="0" lang="fr-FR" sz="1400" b="0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306" name="ZoneTexte 305"/>
                <p:cNvSpPr txBox="1"/>
                <p:nvPr/>
              </p:nvSpPr>
              <p:spPr>
                <a:xfrm>
                  <a:off x="6394180" y="3110880"/>
                  <a:ext cx="560171" cy="430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fr-FR" sz="1800" i="1" kern="0" dirty="0" smtClean="0">
                      <a:solidFill>
                        <a:sysClr val="windowText" lastClr="000000"/>
                      </a:solidFill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y</a:t>
                  </a:r>
                  <a:r>
                    <a:rPr kumimoji="0" lang="fr-FR" sz="1400" b="0" i="1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2</a:t>
                  </a:r>
                  <a:endParaRPr kumimoji="0" lang="fr-FR" sz="1400" b="0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307" name="ZoneTexte 306"/>
                <p:cNvSpPr txBox="1"/>
                <p:nvPr/>
              </p:nvSpPr>
              <p:spPr>
                <a:xfrm>
                  <a:off x="1274614" y="1513993"/>
                  <a:ext cx="535136" cy="430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fr-FR" sz="1800" i="1" kern="0" dirty="0" smtClean="0">
                      <a:solidFill>
                        <a:sysClr val="windowText" lastClr="000000"/>
                      </a:solidFill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y</a:t>
                  </a:r>
                  <a:r>
                    <a:rPr lang="fr-FR" sz="1800" i="1" kern="0" baseline="-25000" dirty="0" smtClean="0">
                      <a:solidFill>
                        <a:sysClr val="windowText" lastClr="000000"/>
                      </a:solidFill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1</a:t>
                  </a:r>
                  <a:endParaRPr kumimoji="0" lang="fr-FR" sz="1400" b="0" i="1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309" name="ZoneTexte 308"/>
                <p:cNvSpPr txBox="1"/>
                <p:nvPr/>
              </p:nvSpPr>
              <p:spPr>
                <a:xfrm>
                  <a:off x="2669247" y="3135269"/>
                  <a:ext cx="642378" cy="430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d</a:t>
                  </a:r>
                  <a:r>
                    <a:rPr lang="fr-FR" sz="1400" i="1" kern="0" baseline="-25000" dirty="0" smtClean="0">
                      <a:solidFill>
                        <a:sysClr val="windowText" lastClr="000000"/>
                      </a:solidFill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5</a:t>
                  </a:r>
                  <a:endParaRPr kumimoji="0" lang="fr-FR" sz="1400" b="0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314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2579142" y="2351038"/>
                  <a:ext cx="1176536" cy="2156073"/>
                </a:xfrm>
                <a:prstGeom prst="line">
                  <a:avLst/>
                </a:prstGeom>
                <a:noFill/>
                <a:ln w="28575">
                  <a:solidFill>
                    <a:sysClr val="windowText" lastClr="000000"/>
                  </a:solidFill>
                  <a:prstDash val="solid"/>
                  <a:round/>
                  <a:headEnd type="arrow" w="med" len="med"/>
                  <a:tailEnd type="arrow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317" name="ZoneTexte 316"/>
                <p:cNvSpPr txBox="1"/>
                <p:nvPr/>
              </p:nvSpPr>
              <p:spPr>
                <a:xfrm>
                  <a:off x="3779912" y="4869160"/>
                  <a:ext cx="936105" cy="3050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Solide 0</a:t>
                  </a:r>
                  <a:endParaRPr kumimoji="0" lang="fr-FR" sz="1100" b="0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318" name="ZoneTexte 317"/>
                <p:cNvSpPr txBox="1"/>
                <p:nvPr/>
              </p:nvSpPr>
              <p:spPr>
                <a:xfrm>
                  <a:off x="3945419" y="2370731"/>
                  <a:ext cx="936105" cy="3050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Solide 1</a:t>
                  </a:r>
                  <a:endParaRPr kumimoji="0" lang="fr-FR" sz="1100" b="0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319" name="ZoneTexte 318"/>
                <p:cNvSpPr txBox="1"/>
                <p:nvPr/>
              </p:nvSpPr>
              <p:spPr>
                <a:xfrm>
                  <a:off x="4898723" y="3506381"/>
                  <a:ext cx="936105" cy="3050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Solide </a:t>
                  </a:r>
                  <a:r>
                    <a:rPr lang="fr-FR" sz="1100" i="1" kern="0" dirty="0" smtClean="0">
                      <a:solidFill>
                        <a:sysClr val="windowText" lastClr="000000"/>
                      </a:solidFill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3</a:t>
                  </a:r>
                  <a:endParaRPr kumimoji="0" lang="fr-FR" sz="1100" b="0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320" name="ZoneTexte 319"/>
                <p:cNvSpPr txBox="1"/>
                <p:nvPr/>
              </p:nvSpPr>
              <p:spPr>
                <a:xfrm>
                  <a:off x="1346677" y="3600601"/>
                  <a:ext cx="936105" cy="3050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Solide </a:t>
                  </a:r>
                  <a:r>
                    <a:rPr lang="fr-FR" sz="1100" i="1" kern="0" dirty="0" smtClean="0">
                      <a:solidFill>
                        <a:sysClr val="windowText" lastClr="000000"/>
                      </a:solidFill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5</a:t>
                  </a:r>
                  <a:endParaRPr kumimoji="0" lang="fr-FR" sz="1100" b="0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321" name="ZoneTexte 320"/>
                <p:cNvSpPr txBox="1"/>
                <p:nvPr/>
              </p:nvSpPr>
              <p:spPr>
                <a:xfrm>
                  <a:off x="1619311" y="2282605"/>
                  <a:ext cx="936105" cy="3050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b="0" i="1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Solide 7</a:t>
                  </a:r>
                  <a:endParaRPr kumimoji="0" lang="fr-FR" sz="1100" b="0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450" name="Line 56"/>
                <p:cNvSpPr>
                  <a:spLocks noChangeShapeType="1"/>
                </p:cNvSpPr>
                <p:nvPr/>
              </p:nvSpPr>
              <p:spPr bwMode="auto">
                <a:xfrm>
                  <a:off x="5911082" y="3115162"/>
                  <a:ext cx="1158771" cy="645722"/>
                </a:xfrm>
                <a:prstGeom prst="line">
                  <a:avLst/>
                </a:prstGeom>
                <a:noFill/>
                <a:ln w="28575">
                  <a:solidFill>
                    <a:sysClr val="windowText" lastClr="000000"/>
                  </a:solidFill>
                  <a:prstDash val="solid"/>
                  <a:round/>
                  <a:headEnd type="arrow" w="med" len="med"/>
                  <a:tailEnd type="arrow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541" name="ZoneTexte 540"/>
                <p:cNvSpPr txBox="1"/>
                <p:nvPr/>
              </p:nvSpPr>
              <p:spPr>
                <a:xfrm>
                  <a:off x="2877570" y="2746661"/>
                  <a:ext cx="535136" cy="430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fr-FR" sz="1800" i="1" kern="0" smtClean="0">
                      <a:solidFill>
                        <a:sysClr val="windowText" lastClr="000000"/>
                      </a:solidFill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θ</a:t>
                  </a:r>
                  <a:r>
                    <a:rPr lang="fr-FR" sz="1800" i="1" kern="0" baseline="-25000" smtClean="0">
                      <a:solidFill>
                        <a:sysClr val="windowText" lastClr="000000"/>
                      </a:solidFill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1</a:t>
                  </a:r>
                  <a:endParaRPr kumimoji="0" lang="fr-FR" sz="1400" b="0" i="1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543" name="ZoneTexte 542"/>
                <p:cNvSpPr txBox="1"/>
                <p:nvPr/>
              </p:nvSpPr>
              <p:spPr>
                <a:xfrm>
                  <a:off x="3004396" y="3969477"/>
                  <a:ext cx="535136" cy="430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fr-FR" sz="1800" i="1" kern="0" dirty="0" smtClean="0">
                      <a:solidFill>
                        <a:sysClr val="windowText" lastClr="000000"/>
                      </a:solidFill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γ</a:t>
                  </a:r>
                  <a:r>
                    <a:rPr lang="fr-FR" sz="1800" i="1" kern="0" baseline="-25000" dirty="0" smtClean="0">
                      <a:solidFill>
                        <a:sysClr val="windowText" lastClr="000000"/>
                      </a:solidFill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5</a:t>
                  </a:r>
                  <a:endParaRPr kumimoji="0" lang="fr-FR" sz="1400" b="0" i="1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548" name="ZoneTexte 547"/>
                <p:cNvSpPr txBox="1"/>
                <p:nvPr/>
              </p:nvSpPr>
              <p:spPr>
                <a:xfrm>
                  <a:off x="4812704" y="4861166"/>
                  <a:ext cx="560171" cy="430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fr-FR" sz="1800" i="1" kern="0" dirty="0" err="1" smtClean="0">
                      <a:solidFill>
                        <a:sysClr val="windowText" lastClr="000000"/>
                      </a:solidFill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x</a:t>
                  </a:r>
                  <a:r>
                    <a:rPr lang="fr-FR" sz="1400" i="1" kern="0" baseline="-25000" dirty="0" err="1" smtClean="0">
                      <a:solidFill>
                        <a:sysClr val="windowText" lastClr="000000"/>
                      </a:solidFill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c</a:t>
                  </a:r>
                  <a:endParaRPr kumimoji="0" lang="fr-FR" sz="1400" b="0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549" name="Line 56"/>
                <p:cNvSpPr>
                  <a:spLocks noChangeShapeType="1"/>
                </p:cNvSpPr>
                <p:nvPr/>
              </p:nvSpPr>
              <p:spPr bwMode="auto">
                <a:xfrm>
                  <a:off x="4720532" y="4643329"/>
                  <a:ext cx="1141002" cy="660988"/>
                </a:xfrm>
                <a:prstGeom prst="line">
                  <a:avLst/>
                </a:prstGeom>
                <a:noFill/>
                <a:ln w="28575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550" name="ZoneTexte 549"/>
                <p:cNvSpPr txBox="1"/>
                <p:nvPr/>
              </p:nvSpPr>
              <p:spPr>
                <a:xfrm>
                  <a:off x="4235198" y="3866080"/>
                  <a:ext cx="560171" cy="430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fr-FR" sz="1800" i="1" kern="0" dirty="0" err="1" smtClean="0">
                      <a:solidFill>
                        <a:sysClr val="windowText" lastClr="000000"/>
                      </a:solidFill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y</a:t>
                  </a:r>
                  <a:r>
                    <a:rPr lang="fr-FR" sz="1400" i="1" kern="0" baseline="-25000" dirty="0" err="1" smtClean="0">
                      <a:solidFill>
                        <a:sysClr val="windowText" lastClr="000000"/>
                      </a:solidFill>
                      <a:latin typeface="+mn-lt"/>
                      <a:ea typeface="Latin Modern Math" pitchFamily="50" charset="0"/>
                      <a:cs typeface="Times New Roman" pitchFamily="18" charset="0"/>
                    </a:rPr>
                    <a:t>c</a:t>
                  </a:r>
                  <a:endParaRPr kumimoji="0" lang="fr-FR" sz="1400" b="0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  <p:sp>
              <p:nvSpPr>
                <p:cNvPr id="551" name="Line 56"/>
                <p:cNvSpPr>
                  <a:spLocks noChangeShapeType="1"/>
                </p:cNvSpPr>
                <p:nvPr/>
              </p:nvSpPr>
              <p:spPr bwMode="auto">
                <a:xfrm>
                  <a:off x="4756071" y="3568280"/>
                  <a:ext cx="3760" cy="1125496"/>
                </a:xfrm>
                <a:prstGeom prst="line">
                  <a:avLst/>
                </a:prstGeom>
                <a:noFill/>
                <a:ln w="28575">
                  <a:solidFill>
                    <a:sysClr val="windowText" lastClr="000000"/>
                  </a:solidFill>
                  <a:prstDash val="solid"/>
                  <a:round/>
                  <a:headEnd type="arrow" w="med" len="med"/>
                  <a:tailEnd type="none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6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Latin Modern Math" pitchFamily="50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544" name="Rectangle 543"/>
              <p:cNvSpPr/>
              <p:nvPr/>
            </p:nvSpPr>
            <p:spPr bwMode="auto">
              <a:xfrm>
                <a:off x="5103852" y="4249428"/>
                <a:ext cx="739139" cy="609293"/>
              </a:xfrm>
              <a:prstGeom prst="rect">
                <a:avLst/>
              </a:prstGeom>
              <a:solidFill>
                <a:srgbClr val="7030A0"/>
              </a:solidFill>
              <a:ln w="12700" cap="sq" cmpd="sng" algn="ctr">
                <a:solidFill>
                  <a:srgbClr val="7030A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cene3d>
                <a:camera prst="orthographicFront">
                  <a:rot lat="1883504" lon="18989261" rev="25638"/>
                </a:camera>
                <a:lightRig rig="threePt" dir="t"/>
              </a:scene3d>
              <a:sp3d extrusionH="571500" contourW="6350">
                <a:extrusionClr>
                  <a:srgbClr val="7030A0"/>
                </a:extrusionClr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latin typeface="+mn-lt"/>
                  </a:rPr>
                  <a:t>m</a:t>
                </a:r>
              </a:p>
            </p:txBody>
          </p:sp>
        </p:grpSp>
        <p:sp>
          <p:nvSpPr>
            <p:cNvPr id="451" name="Arc 450"/>
            <p:cNvSpPr/>
            <p:nvPr/>
          </p:nvSpPr>
          <p:spPr bwMode="auto">
            <a:xfrm rot="1380990">
              <a:off x="2113521" y="2924361"/>
              <a:ext cx="328105" cy="537510"/>
            </a:xfrm>
            <a:prstGeom prst="arc">
              <a:avLst>
                <a:gd name="adj1" fmla="val 18070880"/>
                <a:gd name="adj2" fmla="val 13616482"/>
              </a:avLst>
            </a:prstGeom>
            <a:noFill/>
            <a:ln w="38100">
              <a:solidFill>
                <a:sysClr val="windowText" lastClr="000000"/>
              </a:solidFill>
              <a:prstDash val="solid"/>
              <a:round/>
              <a:headEnd type="arrow" w="med" len="med"/>
              <a:tailEnd type="arrow" w="med" len="med"/>
            </a:ln>
            <a:scene3d>
              <a:camera prst="orthographicFront">
                <a:rot lat="3600000" lon="0" rev="0"/>
              </a:camera>
              <a:lightRig rig="threePt" dir="t"/>
            </a:scene3d>
            <a:sp3d z="12700"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fr-FR" sz="1600" i="1" kern="0" smtClean="0">
                <a:solidFill>
                  <a:sysClr val="windowText" lastClr="000000"/>
                </a:solidFill>
                <a:latin typeface="+mn-lt"/>
                <a:ea typeface="Latin Modern Math" pitchFamily="50" charset="0"/>
                <a:cs typeface="Times New Roman" pitchFamily="18" charset="0"/>
              </a:endParaRPr>
            </a:p>
          </p:txBody>
        </p:sp>
      </p:grpSp>
      <p:sp>
        <p:nvSpPr>
          <p:cNvPr id="547" name="Espace réservé du contenu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97474" y="1823868"/>
            <a:ext cx="4026852" cy="376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 Géométrique Direct [Khalil1986]: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endParaRPr kumimoji="1" lang="fr-FR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Modèle Géométrique</a:t>
            </a:r>
            <a:r>
              <a:rPr kumimoji="1" lang="fr-FR" sz="1800" kern="0" dirty="0" smtClean="0">
                <a:latin typeface="+mn-lt"/>
              </a:rPr>
              <a:t> Inverse </a:t>
            </a:r>
            <a:r>
              <a:rPr kumimoji="1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[Paul1981]: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tabLst/>
              <a:defRPr/>
            </a:pPr>
            <a:endParaRPr kumimoji="1" lang="fr-FR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65592" y="3255645"/>
            <a:ext cx="1377925" cy="42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70458" y="5164487"/>
            <a:ext cx="1109210" cy="688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20635" y="2339341"/>
            <a:ext cx="1315401" cy="50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" name="Rectangle à coins arrondis 107"/>
          <p:cNvSpPr/>
          <p:nvPr>
            <p:custDataLst>
              <p:tags r:id="rId6"/>
            </p:custDataLst>
          </p:nvPr>
        </p:nvSpPr>
        <p:spPr bwMode="auto">
          <a:xfrm>
            <a:off x="478177" y="1141750"/>
            <a:ext cx="2016224" cy="36004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accent2"/>
              </a:buClr>
            </a:pPr>
            <a:r>
              <a:rPr lang="fr-FR" sz="1600" dirty="0" smtClean="0"/>
              <a:t>Géométrique</a:t>
            </a:r>
            <a:endParaRPr lang="fr-FR" sz="1400" dirty="0" smtClean="0"/>
          </a:p>
          <a:p>
            <a:pPr marL="342900" lvl="0" indent="-342900" algn="ctr">
              <a:spcBef>
                <a:spcPct val="20000"/>
              </a:spcBef>
              <a:buClr>
                <a:schemeClr val="accent2"/>
              </a:buClr>
            </a:pPr>
            <a:endParaRPr lang="fr-FR" sz="1400" dirty="0" smtClean="0"/>
          </a:p>
          <a:p>
            <a:pPr marL="342900" lvl="0" indent="-342900" algn="ctr">
              <a:spcBef>
                <a:spcPct val="20000"/>
              </a:spcBef>
              <a:buClr>
                <a:schemeClr val="accent2"/>
              </a:buClr>
            </a:pPr>
            <a:endParaRPr lang="fr-FR" sz="200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110" name="Tableau 109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14300" y="4029073"/>
          <a:ext cx="4557072" cy="204787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8627"/>
                <a:gridCol w="448627"/>
                <a:gridCol w="448627"/>
                <a:gridCol w="448627"/>
                <a:gridCol w="448627"/>
                <a:gridCol w="448627"/>
                <a:gridCol w="448627"/>
                <a:gridCol w="508317"/>
                <a:gridCol w="508317"/>
                <a:gridCol w="400049"/>
              </a:tblGrid>
              <a:tr h="292554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j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a(j)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σ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μ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b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d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r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γ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α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θ</a:t>
                      </a:r>
                      <a:endParaRPr lang="fr-FR" sz="1200" dirty="0"/>
                    </a:p>
                  </a:txBody>
                  <a:tcPr anchor="ctr"/>
                </a:tc>
              </a:tr>
              <a:tr h="292554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 smtClean="0"/>
                        <a:t>θ</a:t>
                      </a:r>
                      <a:r>
                        <a:rPr lang="fr-FR" sz="1200" baseline="-25000" dirty="0" smtClean="0"/>
                        <a:t>1</a:t>
                      </a:r>
                    </a:p>
                  </a:txBody>
                  <a:tcPr anchor="ctr"/>
                </a:tc>
              </a:tr>
              <a:tr h="292554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3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1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1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1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r</a:t>
                      </a:r>
                      <a:r>
                        <a:rPr lang="fr-FR" sz="1200" baseline="-25000" dirty="0" smtClean="0"/>
                        <a:t>3</a:t>
                      </a:r>
                      <a:endParaRPr lang="fr-FR" sz="12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 smtClean="0"/>
                        <a:t>π</a:t>
                      </a:r>
                      <a:r>
                        <a:rPr lang="fr-FR" sz="1200" dirty="0" smtClean="0"/>
                        <a:t>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</a:tr>
              <a:tr h="292554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5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-d</a:t>
                      </a:r>
                      <a:r>
                        <a:rPr lang="fr-FR" sz="1200" baseline="-25000" dirty="0" smtClean="0"/>
                        <a:t>5</a:t>
                      </a:r>
                      <a:endParaRPr lang="fr-FR" sz="12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 smtClean="0"/>
                        <a:t>γ</a:t>
                      </a:r>
                      <a:r>
                        <a:rPr lang="fr-FR" sz="1200" baseline="-25000" dirty="0" smtClean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 smtClean="0"/>
                        <a:t>θ</a:t>
                      </a:r>
                      <a:r>
                        <a:rPr lang="fr-FR" sz="1200" baseline="-25000" dirty="0" smtClean="0"/>
                        <a:t>5</a:t>
                      </a:r>
                    </a:p>
                  </a:txBody>
                  <a:tcPr anchor="ctr"/>
                </a:tc>
              </a:tr>
              <a:tr h="292554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6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5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1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1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r</a:t>
                      </a:r>
                      <a:r>
                        <a:rPr lang="fr-FR" sz="1200" baseline="-25000" dirty="0" smtClean="0"/>
                        <a:t>6</a:t>
                      </a:r>
                      <a:endParaRPr lang="fr-FR" sz="12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-</a:t>
                      </a:r>
                      <a:r>
                        <a:rPr lang="el-GR" sz="1200" dirty="0" smtClean="0"/>
                        <a:t>π</a:t>
                      </a:r>
                      <a:r>
                        <a:rPr lang="fr-FR" sz="1200" dirty="0" smtClean="0"/>
                        <a:t>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</a:tr>
              <a:tr h="292554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7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6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-</a:t>
                      </a:r>
                      <a:r>
                        <a:rPr lang="el-GR" sz="1200" dirty="0" smtClean="0"/>
                        <a:t>π</a:t>
                      </a:r>
                      <a:r>
                        <a:rPr lang="fr-FR" sz="1200" dirty="0" smtClean="0"/>
                        <a:t>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 smtClean="0"/>
                        <a:t>θ</a:t>
                      </a:r>
                      <a:r>
                        <a:rPr lang="fr-FR" sz="1200" baseline="-25000" dirty="0" smtClean="0"/>
                        <a:t>7</a:t>
                      </a:r>
                    </a:p>
                  </a:txBody>
                  <a:tcPr anchor="ctr"/>
                </a:tc>
              </a:tr>
              <a:tr h="292554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8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1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2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-d</a:t>
                      </a:r>
                      <a:r>
                        <a:rPr lang="fr-FR" sz="1200" baseline="-25000" dirty="0" smtClean="0"/>
                        <a:t>8</a:t>
                      </a:r>
                      <a:endParaRPr lang="fr-FR" sz="12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-</a:t>
                      </a:r>
                      <a:r>
                        <a:rPr lang="el-GR" sz="1200" dirty="0" smtClean="0"/>
                        <a:t>π</a:t>
                      </a:r>
                      <a:r>
                        <a:rPr lang="fr-FR" sz="1200" dirty="0" smtClean="0"/>
                        <a:t>/2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0</a:t>
                      </a:r>
                      <a:endParaRPr lang="fr-FR" sz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2" name="Espace réservé du pied de page 3"/>
          <p:cNvSpPr>
            <a:spLocks noGrp="1"/>
          </p:cNvSpPr>
          <p:nvPr>
            <p:ph type="ftr" sz="quarter" idx="10"/>
            <p:custDataLst>
              <p:tags r:id="rId8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sz="1100" dirty="0" smtClean="0">
                <a:latin typeface="+mn-lt"/>
              </a:rPr>
              <a:t>Laboratoire Ampère – UMR CNRS 5005	         Nicolas </a:t>
            </a:r>
            <a:r>
              <a:rPr lang="fr-FR" sz="1100" dirty="0" err="1" smtClean="0">
                <a:latin typeface="+mn-lt"/>
              </a:rPr>
              <a:t>Herzig</a:t>
            </a:r>
            <a:endParaRPr lang="fr-FR" sz="1100" dirty="0">
              <a:latin typeface="+mn-lt"/>
            </a:endParaRPr>
          </a:p>
        </p:txBody>
      </p:sp>
      <p:pic>
        <p:nvPicPr>
          <p:cNvPr id="50180" name="Picture 4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905375" y="5110164"/>
            <a:ext cx="2400300" cy="79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" name="Titre 7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042988" y="0"/>
            <a:ext cx="7921625" cy="69215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fr-FR" sz="3200" b="1" i="0" u="none" strike="noStrike" kern="0" cap="none" spc="0" normalizeH="0" baseline="0" dirty="0" smtClean="0">
                <a:ln>
                  <a:noFill/>
                </a:ln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Modélisation</a:t>
            </a:r>
            <a:endParaRPr kumimoji="1" lang="fr-FR" sz="3200" b="1" i="0" u="none" strike="noStrike" kern="0" cap="none" spc="0" normalizeH="0" baseline="0" dirty="0">
              <a:ln>
                <a:noFill/>
              </a:ln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6050" y="981075"/>
            <a:ext cx="8890000" cy="503709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Ä"/>
              <a:tabLst/>
              <a:defRPr/>
            </a:pPr>
            <a:r>
              <a:rPr kumimoji="1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Un simulateur d’accouchement, mais pourquoi ?</a:t>
            </a:r>
            <a:endParaRPr kumimoji="1" lang="fr-FR" sz="1800" b="0" i="0" u="none" strike="noStrike" kern="0" cap="none" spc="0" normalizeH="0" baseline="0" noProof="0" dirty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5" name="Espace réservé du contenu 2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54992" y="1628800"/>
            <a:ext cx="889000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accent2"/>
              </a:buClr>
            </a:pPr>
            <a:r>
              <a:rPr lang="fr-FR" sz="2000" dirty="0" smtClean="0">
                <a:latin typeface="+mj-lt"/>
              </a:rPr>
              <a:t>‘‘Jamais la première fois sur un patient’’  (HAS 2012) </a:t>
            </a:r>
            <a:br>
              <a:rPr lang="fr-FR" sz="2000" dirty="0" smtClean="0">
                <a:latin typeface="+mj-lt"/>
              </a:rPr>
            </a:br>
            <a:r>
              <a:rPr lang="fr-FR" sz="2000" dirty="0" smtClean="0">
                <a:latin typeface="+mj-lt"/>
              </a:rPr>
              <a:t/>
            </a:r>
            <a:br>
              <a:rPr lang="fr-FR" sz="2000" dirty="0" smtClean="0">
                <a:latin typeface="+mj-lt"/>
              </a:rPr>
            </a:br>
            <a:r>
              <a:rPr lang="fr-FR" sz="2000" dirty="0" smtClean="0">
                <a:latin typeface="+mj-lt"/>
              </a:rPr>
              <a:t>     Un outil pour la formation des obstétriciens et des sages-femmes.</a:t>
            </a:r>
            <a:endParaRPr lang="fr-FR" sz="2000" dirty="0">
              <a:latin typeface="+mj-lt"/>
            </a:endParaRPr>
          </a:p>
        </p:txBody>
      </p:sp>
      <p:sp>
        <p:nvSpPr>
          <p:cNvPr id="16" name="Flèche vers le bas 15"/>
          <p:cNvSpPr/>
          <p:nvPr>
            <p:custDataLst>
              <p:tags r:id="rId3"/>
            </p:custDataLst>
          </p:nvPr>
        </p:nvSpPr>
        <p:spPr bwMode="auto">
          <a:xfrm>
            <a:off x="4067944" y="2708920"/>
            <a:ext cx="864096" cy="864096"/>
          </a:xfrm>
          <a:prstGeom prst="downArrow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7" name="Espace réservé du contenu 2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54992" y="3573016"/>
            <a:ext cx="889000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accent2"/>
              </a:buClr>
            </a:pPr>
            <a:r>
              <a:rPr lang="fr-FR" sz="2000" dirty="0" smtClean="0">
                <a:latin typeface="+mj-lt"/>
              </a:rPr>
              <a:t>ANR Simulateur pour l’Apprentissage des Gestes de l’Accouchement </a:t>
            </a:r>
          </a:p>
          <a:p>
            <a:pPr marL="342900" lvl="0" indent="-342900" algn="ctr">
              <a:spcBef>
                <a:spcPct val="20000"/>
              </a:spcBef>
              <a:buClr>
                <a:schemeClr val="accent2"/>
              </a:buClr>
            </a:pPr>
            <a:r>
              <a:rPr lang="fr-FR" sz="2000" dirty="0" smtClean="0">
                <a:latin typeface="+mj-lt"/>
              </a:rPr>
              <a:t>(SAGA 2012)</a:t>
            </a:r>
            <a:endParaRPr lang="fr-FR" sz="2000" dirty="0">
              <a:latin typeface="+mj-lt"/>
            </a:endParaRPr>
          </a:p>
        </p:txBody>
      </p:sp>
      <p:sp>
        <p:nvSpPr>
          <p:cNvPr id="23" name="Titre 2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042988" y="0"/>
            <a:ext cx="7921625" cy="6921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1"/>
            <a:r>
              <a:rPr lang="en-US" sz="3200" dirty="0" smtClean="0"/>
              <a:t>Un </a:t>
            </a:r>
            <a:r>
              <a:rPr lang="en-US" sz="3200" dirty="0" err="1" smtClean="0"/>
              <a:t>simulateur</a:t>
            </a:r>
            <a:r>
              <a:rPr lang="en-US" sz="3200" dirty="0" smtClean="0"/>
              <a:t> </a:t>
            </a:r>
            <a:r>
              <a:rPr lang="en-US" sz="3200" dirty="0" err="1" smtClean="0"/>
              <a:t>d’accouchement</a:t>
            </a:r>
            <a:r>
              <a:rPr lang="en-US" sz="3200" dirty="0" smtClean="0"/>
              <a:t> ?</a:t>
            </a:r>
            <a:endParaRPr lang="en-US" sz="3200" dirty="0"/>
          </a:p>
        </p:txBody>
      </p:sp>
      <p:sp>
        <p:nvSpPr>
          <p:cNvPr id="18" name="Espace réservé du pied de page 3"/>
          <p:cNvSpPr>
            <a:spLocks noGrp="1"/>
          </p:cNvSpPr>
          <p:nvPr>
            <p:ph type="ftr" sz="quarter" idx="10"/>
            <p:custDataLst>
              <p:tags r:id="rId6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latin typeface="+mj-lt"/>
              </a:rPr>
              <a:t>Laboratoire Ampère – UMR CNRS 5005	         Nicolas </a:t>
            </a:r>
            <a:r>
              <a:rPr lang="fr-FR" dirty="0" err="1" smtClean="0">
                <a:latin typeface="+mj-lt"/>
              </a:rPr>
              <a:t>Herzig</a:t>
            </a:r>
            <a:endParaRPr lang="fr-FR" dirty="0">
              <a:latin typeface="+mj-lt"/>
            </a:endParaRPr>
          </a:p>
        </p:txBody>
      </p:sp>
      <p:grpSp>
        <p:nvGrpSpPr>
          <p:cNvPr id="22" name="Groupe 21"/>
          <p:cNvGrpSpPr/>
          <p:nvPr>
            <p:custDataLst>
              <p:tags r:id="rId7"/>
            </p:custDataLst>
          </p:nvPr>
        </p:nvGrpSpPr>
        <p:grpSpPr>
          <a:xfrm>
            <a:off x="1090856" y="4144650"/>
            <a:ext cx="7268601" cy="1872208"/>
            <a:chOff x="1090856" y="4144650"/>
            <a:chExt cx="7268601" cy="1872208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l="9259" r="16667"/>
            <a:stretch>
              <a:fillRect/>
            </a:stretch>
          </p:blipFill>
          <p:spPr bwMode="auto">
            <a:xfrm>
              <a:off x="1090856" y="4144650"/>
              <a:ext cx="2501401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Double flèche horizontale 20"/>
            <p:cNvSpPr/>
            <p:nvPr/>
          </p:nvSpPr>
          <p:spPr bwMode="auto">
            <a:xfrm>
              <a:off x="3781755" y="4733058"/>
              <a:ext cx="1543722" cy="695392"/>
            </a:xfrm>
            <a:prstGeom prst="leftRightArrow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endParaRPr>
            </a:p>
          </p:txBody>
        </p:sp>
        <p:pic>
          <p:nvPicPr>
            <p:cNvPr id="64515" name="Picture 3" descr="C:\Users\nherzig\Pictures\4DDL\20160203_170517.jpg"/>
            <p:cNvPicPr>
              <a:picLocks noChangeAspect="1" noChangeArrowheads="1"/>
            </p:cNvPicPr>
            <p:nvPr/>
          </p:nvPicPr>
          <p:blipFill>
            <a:blip r:embed="rId11" cstate="print"/>
            <a:srcRect l="11979" t="11667" r="14479" b="2963"/>
            <a:stretch>
              <a:fillRect/>
            </a:stretch>
          </p:blipFill>
          <p:spPr bwMode="auto">
            <a:xfrm>
              <a:off x="5514976" y="4152068"/>
              <a:ext cx="2844481" cy="1857373"/>
            </a:xfrm>
            <a:prstGeom prst="rect">
              <a:avLst/>
            </a:prstGeom>
            <a:noFill/>
          </p:spPr>
        </p:pic>
      </p:grpSp>
      <p:sp>
        <p:nvSpPr>
          <p:cNvPr id="20" name="ZoneTexte 19"/>
          <p:cNvSpPr txBox="1"/>
          <p:nvPr>
            <p:custDataLst>
              <p:tags r:id="rId8"/>
            </p:custDataLst>
          </p:nvPr>
        </p:nvSpPr>
        <p:spPr>
          <a:xfrm>
            <a:off x="134471" y="6042212"/>
            <a:ext cx="8803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accent1"/>
                </a:solidFill>
                <a:latin typeface="+mj-lt"/>
              </a:rPr>
              <a:t>Financé par l’ANR (ANR-12-MONU-0006)</a:t>
            </a:r>
            <a:endParaRPr lang="fr-FR" sz="1400" dirty="0">
              <a:solidFill>
                <a:schemeClr val="accent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3200" dirty="0" smtClean="0"/>
              <a:t>Modélisation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46050" y="981075"/>
            <a:ext cx="8890000" cy="503709"/>
          </a:xfrm>
        </p:spPr>
        <p:txBody>
          <a:bodyPr/>
          <a:lstStyle/>
          <a:p>
            <a:r>
              <a:rPr lang="fr-FR" dirty="0" smtClean="0"/>
              <a:t>Un modèle en plusieurs étapes</a:t>
            </a:r>
            <a:endParaRPr lang="fr-FR" dirty="0"/>
          </a:p>
        </p:txBody>
      </p:sp>
      <p:sp>
        <p:nvSpPr>
          <p:cNvPr id="11" name="Rectangle à coins arrondis 10"/>
          <p:cNvSpPr/>
          <p:nvPr>
            <p:custDataLst>
              <p:tags r:id="rId3"/>
            </p:custDataLst>
          </p:nvPr>
        </p:nvSpPr>
        <p:spPr bwMode="auto">
          <a:xfrm>
            <a:off x="467544" y="2492896"/>
            <a:ext cx="2016224" cy="36004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accent2"/>
              </a:buClr>
            </a:pPr>
            <a:r>
              <a:rPr lang="fr-FR" sz="1600" dirty="0" smtClean="0"/>
              <a:t>Dynamique</a:t>
            </a:r>
          </a:p>
          <a:p>
            <a:pPr marL="342900" lvl="0" indent="-342900" algn="ctr">
              <a:spcBef>
                <a:spcPct val="20000"/>
              </a:spcBef>
              <a:buClr>
                <a:schemeClr val="accent2"/>
              </a:buClr>
            </a:pP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4" name="Groupe 20"/>
          <p:cNvGrpSpPr/>
          <p:nvPr>
            <p:custDataLst>
              <p:tags r:id="rId4"/>
            </p:custDataLst>
          </p:nvPr>
        </p:nvGrpSpPr>
        <p:grpSpPr>
          <a:xfrm>
            <a:off x="467544" y="1916832"/>
            <a:ext cx="8136904" cy="2880320"/>
            <a:chOff x="467544" y="1916832"/>
            <a:chExt cx="8136904" cy="2880320"/>
          </a:xfrm>
        </p:grpSpPr>
        <p:sp>
          <p:nvSpPr>
            <p:cNvPr id="10" name="Rectangle à coins arrondis 9"/>
            <p:cNvSpPr/>
            <p:nvPr/>
          </p:nvSpPr>
          <p:spPr bwMode="auto">
            <a:xfrm>
              <a:off x="467544" y="1916832"/>
              <a:ext cx="2016224" cy="36004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smtClean="0"/>
                <a:t>Géométrique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z="1600" dirty="0" smtClean="0"/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dirty="0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Rectangle à coins arrondis 11"/>
            <p:cNvSpPr/>
            <p:nvPr/>
          </p:nvSpPr>
          <p:spPr bwMode="auto">
            <a:xfrm>
              <a:off x="467544" y="3068960"/>
              <a:ext cx="2016224" cy="36004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smtClean="0"/>
                <a:t>Thermodynamique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z="1600" dirty="0" smtClean="0"/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dirty="0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Rectangle à coins arrondis 12"/>
            <p:cNvSpPr/>
            <p:nvPr/>
          </p:nvSpPr>
          <p:spPr bwMode="auto">
            <a:xfrm>
              <a:off x="467544" y="3645024"/>
              <a:ext cx="2016224" cy="36004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err="1" smtClean="0"/>
                <a:t>Servo</a:t>
              </a:r>
              <a:r>
                <a:rPr lang="fr-FR" sz="1600" dirty="0" smtClean="0"/>
                <a:t>-distributeurs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dirty="0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Rectangle à coins arrondis 13"/>
            <p:cNvSpPr/>
            <p:nvPr/>
          </p:nvSpPr>
          <p:spPr bwMode="auto">
            <a:xfrm>
              <a:off x="3923928" y="2348880"/>
              <a:ext cx="2016224" cy="72008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smtClean="0"/>
                <a:t>Modèle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smtClean="0"/>
                <a:t>complet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z="1600" dirty="0" smtClean="0"/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dirty="0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Rectangle à coins arrondis 14"/>
            <p:cNvSpPr/>
            <p:nvPr/>
          </p:nvSpPr>
          <p:spPr bwMode="auto">
            <a:xfrm>
              <a:off x="3923928" y="3825044"/>
              <a:ext cx="2016224" cy="72008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smtClean="0"/>
                <a:t>Modèle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smtClean="0"/>
                <a:t>de commande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z="1600" dirty="0" smtClean="0"/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dirty="0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732240" y="2420888"/>
              <a:ext cx="1872208" cy="576064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</a:rPr>
                <a:t>Simulation</a:t>
              </a:r>
            </a:p>
          </p:txBody>
        </p:sp>
        <p:cxnSp>
          <p:nvCxnSpPr>
            <p:cNvPr id="18" name="Connecteur en angle 17"/>
            <p:cNvCxnSpPr>
              <a:stCxn id="10" idx="3"/>
              <a:endCxn id="14" idx="1"/>
            </p:cNvCxnSpPr>
            <p:nvPr/>
          </p:nvCxnSpPr>
          <p:spPr bwMode="auto">
            <a:xfrm>
              <a:off x="2483768" y="2096852"/>
              <a:ext cx="1440160" cy="612068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0" name="Connecteur en angle 19"/>
            <p:cNvCxnSpPr>
              <a:stCxn id="11" idx="3"/>
              <a:endCxn id="14" idx="1"/>
            </p:cNvCxnSpPr>
            <p:nvPr/>
          </p:nvCxnSpPr>
          <p:spPr bwMode="auto">
            <a:xfrm>
              <a:off x="2483768" y="2672916"/>
              <a:ext cx="1440160" cy="36004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2" name="Connecteur en angle 21"/>
            <p:cNvCxnSpPr>
              <a:stCxn id="12" idx="3"/>
              <a:endCxn id="14" idx="1"/>
            </p:cNvCxnSpPr>
            <p:nvPr/>
          </p:nvCxnSpPr>
          <p:spPr bwMode="auto">
            <a:xfrm flipV="1">
              <a:off x="2483768" y="2708920"/>
              <a:ext cx="1440160" cy="540060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4" name="Connecteur en angle 23"/>
            <p:cNvCxnSpPr>
              <a:stCxn id="13" idx="3"/>
              <a:endCxn id="14" idx="1"/>
            </p:cNvCxnSpPr>
            <p:nvPr/>
          </p:nvCxnSpPr>
          <p:spPr bwMode="auto">
            <a:xfrm flipV="1">
              <a:off x="2483768" y="2708920"/>
              <a:ext cx="1440160" cy="1116124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25" name="Flèche vers le bas 24"/>
            <p:cNvSpPr/>
            <p:nvPr/>
          </p:nvSpPr>
          <p:spPr bwMode="auto">
            <a:xfrm>
              <a:off x="4788024" y="3140968"/>
              <a:ext cx="360040" cy="576064"/>
            </a:xfrm>
            <a:prstGeom prst="downArrow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6732240" y="3573016"/>
              <a:ext cx="1872208" cy="1224136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</a:rPr>
                <a:t>Synthèse de lois de commande</a:t>
              </a:r>
            </a:p>
          </p:txBody>
        </p:sp>
        <p:sp>
          <p:nvSpPr>
            <p:cNvPr id="35" name="Flèche vers le bas 34"/>
            <p:cNvSpPr/>
            <p:nvPr/>
          </p:nvSpPr>
          <p:spPr bwMode="auto">
            <a:xfrm rot="16200000">
              <a:off x="6146676" y="2433464"/>
              <a:ext cx="360040" cy="576064"/>
            </a:xfrm>
            <a:prstGeom prst="downArrow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6" name="Flèche vers le bas 35"/>
            <p:cNvSpPr/>
            <p:nvPr/>
          </p:nvSpPr>
          <p:spPr bwMode="auto">
            <a:xfrm rot="16200000">
              <a:off x="6120172" y="3897052"/>
              <a:ext cx="360040" cy="576064"/>
            </a:xfrm>
            <a:prstGeom prst="downArrow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3" name="Espace réservé du pied de page 3"/>
          <p:cNvSpPr>
            <a:spLocks noGrp="1"/>
          </p:cNvSpPr>
          <p:nvPr>
            <p:ph type="ftr" sz="quarter" idx="10"/>
            <p:custDataLst>
              <p:tags r:id="rId5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27" name="Espace réservé du contenu 2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07504" y="5157192"/>
            <a:ext cx="889000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accent2"/>
              </a:buClr>
            </a:pPr>
            <a:r>
              <a:rPr lang="fr-FR" sz="2000" dirty="0" smtClean="0">
                <a:latin typeface="+mj-lt"/>
              </a:rPr>
              <a:t>Objectif : Synthétiser des lois de commandes en position et raideur.</a:t>
            </a:r>
            <a:endParaRPr lang="fr-FR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3200" dirty="0" smtClean="0">
                <a:latin typeface="+mn-lt"/>
              </a:rPr>
              <a:t>Modélisation</a:t>
            </a:r>
            <a:endParaRPr lang="fr-FR" sz="3200" dirty="0">
              <a:latin typeface="+mn-lt"/>
            </a:endParaRPr>
          </a:p>
        </p:txBody>
      </p:sp>
      <p:sp>
        <p:nvSpPr>
          <p:cNvPr id="92" name="Espace réservé du contenu 2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5662753" y="3310555"/>
            <a:ext cx="3096344" cy="168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  <a:buClr>
                <a:schemeClr val="accent2"/>
              </a:buClr>
            </a:pPr>
            <a:r>
              <a:rPr lang="fr-FR" sz="2000" dirty="0" smtClean="0">
                <a:latin typeface="+mn-lt"/>
              </a:rPr>
              <a:t>Ce modèle dynamique fait apparaître un couplage fort entre les différents états du système</a:t>
            </a:r>
            <a:endParaRPr lang="fr-FR" sz="2000" dirty="0">
              <a:latin typeface="+mn-lt"/>
            </a:endParaRPr>
          </a:p>
        </p:txBody>
      </p:sp>
      <p:sp>
        <p:nvSpPr>
          <p:cNvPr id="32" name="Espace réservé du pied de page 3"/>
          <p:cNvSpPr>
            <a:spLocks noGrp="1"/>
          </p:cNvSpPr>
          <p:nvPr>
            <p:ph type="ftr" sz="quarter" idx="10"/>
            <p:custDataLst>
              <p:tags r:id="rId3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latin typeface="+mn-lt"/>
              </a:rPr>
              <a:t>Laboratoire Ampère – UMR CNRS 5005	         Nicolas </a:t>
            </a:r>
            <a:r>
              <a:rPr lang="fr-FR" dirty="0" err="1" smtClean="0">
                <a:latin typeface="+mn-lt"/>
              </a:rPr>
              <a:t>Herzig</a:t>
            </a:r>
            <a:endParaRPr lang="fr-FR" dirty="0">
              <a:latin typeface="+mn-lt"/>
            </a:endParaRPr>
          </a:p>
        </p:txBody>
      </p:sp>
      <p:grpSp>
        <p:nvGrpSpPr>
          <p:cNvPr id="33" name="Groupe 32"/>
          <p:cNvGrpSpPr/>
          <p:nvPr>
            <p:custDataLst>
              <p:tags r:id="rId4"/>
            </p:custDataLst>
          </p:nvPr>
        </p:nvGrpSpPr>
        <p:grpSpPr>
          <a:xfrm>
            <a:off x="435645" y="2535599"/>
            <a:ext cx="5072459" cy="3513683"/>
            <a:chOff x="147613" y="2939653"/>
            <a:chExt cx="5072459" cy="3513683"/>
          </a:xfrm>
        </p:grpSpPr>
        <p:grpSp>
          <p:nvGrpSpPr>
            <p:cNvPr id="34" name="Groupe 63"/>
            <p:cNvGrpSpPr/>
            <p:nvPr/>
          </p:nvGrpSpPr>
          <p:grpSpPr>
            <a:xfrm>
              <a:off x="251520" y="3284985"/>
              <a:ext cx="4968552" cy="3168351"/>
              <a:chOff x="323528" y="3212977"/>
              <a:chExt cx="4968552" cy="3168351"/>
            </a:xfrm>
          </p:grpSpPr>
          <p:grpSp>
            <p:nvGrpSpPr>
              <p:cNvPr id="39" name="Groupe 62"/>
              <p:cNvGrpSpPr/>
              <p:nvPr/>
            </p:nvGrpSpPr>
            <p:grpSpPr>
              <a:xfrm>
                <a:off x="323528" y="3250238"/>
                <a:ext cx="4968552" cy="3131090"/>
                <a:chOff x="323528" y="3250238"/>
                <a:chExt cx="4968552" cy="3131090"/>
              </a:xfrm>
            </p:grpSpPr>
            <p:pic>
              <p:nvPicPr>
                <p:cNvPr id="61" name="Picture 2" descr="C:\Users\nherzig\Pictures\EMBC\CADfblanc.bmp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323528" y="3250238"/>
                  <a:ext cx="4968552" cy="3131090"/>
                </a:xfrm>
                <a:prstGeom prst="rect">
                  <a:avLst/>
                </a:prstGeom>
                <a:noFill/>
              </p:spPr>
            </p:pic>
            <p:sp>
              <p:nvSpPr>
                <p:cNvPr id="62" name="Flèche gauche 61"/>
                <p:cNvSpPr/>
                <p:nvPr/>
              </p:nvSpPr>
              <p:spPr bwMode="auto">
                <a:xfrm rot="10800000">
                  <a:off x="2537369" y="5015568"/>
                  <a:ext cx="285081" cy="159121"/>
                </a:xfrm>
                <a:prstGeom prst="leftArrow">
                  <a:avLst/>
                </a:prstGeom>
                <a:solidFill>
                  <a:srgbClr val="0000FF"/>
                </a:solidFill>
                <a:ln w="12700" cap="sq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63" name="ZoneTexte 62"/>
                <p:cNvSpPr txBox="1"/>
                <p:nvPr/>
              </p:nvSpPr>
              <p:spPr>
                <a:xfrm>
                  <a:off x="2843808" y="4941168"/>
                  <a:ext cx="223224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 smtClean="0">
                      <a:solidFill>
                        <a:srgbClr val="0000FF"/>
                      </a:solidFill>
                      <a:latin typeface="+mn-lt"/>
                    </a:rPr>
                    <a:t>Efforts pneumatiques</a:t>
                  </a:r>
                  <a:endParaRPr lang="fr-FR" sz="1400" dirty="0">
                    <a:solidFill>
                      <a:srgbClr val="0000FF"/>
                    </a:solidFill>
                    <a:latin typeface="+mn-lt"/>
                  </a:endParaRPr>
                </a:p>
              </p:txBody>
            </p:sp>
            <p:sp>
              <p:nvSpPr>
                <p:cNvPr id="65" name="ZoneTexte 64"/>
                <p:cNvSpPr txBox="1"/>
                <p:nvPr/>
              </p:nvSpPr>
              <p:spPr>
                <a:xfrm>
                  <a:off x="2843808" y="5301208"/>
                  <a:ext cx="208823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 smtClean="0">
                      <a:solidFill>
                        <a:srgbClr val="FF0000"/>
                      </a:solidFill>
                      <a:latin typeface="+mn-lt"/>
                    </a:rPr>
                    <a:t>Efforts de frottement</a:t>
                  </a:r>
                  <a:endParaRPr lang="fr-FR" sz="1400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sp>
              <p:nvSpPr>
                <p:cNvPr id="68" name="ZoneTexte 67"/>
                <p:cNvSpPr txBox="1"/>
                <p:nvPr/>
              </p:nvSpPr>
              <p:spPr>
                <a:xfrm>
                  <a:off x="2843808" y="5661248"/>
                  <a:ext cx="194421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 smtClean="0">
                      <a:solidFill>
                        <a:srgbClr val="009900"/>
                      </a:solidFill>
                      <a:latin typeface="+mn-lt"/>
                    </a:rPr>
                    <a:t>Efforts utilisateurs</a:t>
                  </a:r>
                  <a:endParaRPr lang="fr-FR" sz="1400" dirty="0">
                    <a:solidFill>
                      <a:srgbClr val="009900"/>
                    </a:solidFill>
                    <a:latin typeface="+mn-lt"/>
                  </a:endParaRPr>
                </a:p>
              </p:txBody>
            </p:sp>
            <p:sp>
              <p:nvSpPr>
                <p:cNvPr id="70" name="ZoneTexte 69"/>
                <p:cNvSpPr txBox="1"/>
                <p:nvPr/>
              </p:nvSpPr>
              <p:spPr>
                <a:xfrm>
                  <a:off x="2843808" y="6021288"/>
                  <a:ext cx="151216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 smtClean="0">
                      <a:solidFill>
                        <a:srgbClr val="7030A0"/>
                      </a:solidFill>
                      <a:latin typeface="+mn-lt"/>
                    </a:rPr>
                    <a:t>Poids</a:t>
                  </a:r>
                </a:p>
              </p:txBody>
            </p:sp>
            <p:sp>
              <p:nvSpPr>
                <p:cNvPr id="71" name="Flèche gauche 70"/>
                <p:cNvSpPr/>
                <p:nvPr/>
              </p:nvSpPr>
              <p:spPr bwMode="auto">
                <a:xfrm rot="10800000">
                  <a:off x="2537369" y="5391806"/>
                  <a:ext cx="285081" cy="159121"/>
                </a:xfrm>
                <a:prstGeom prst="leftArrow">
                  <a:avLst/>
                </a:prstGeom>
                <a:solidFill>
                  <a:srgbClr val="FF0000"/>
                </a:solidFill>
                <a:ln w="12700" cap="sq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72" name="Flèche gauche 71"/>
                <p:cNvSpPr/>
                <p:nvPr/>
              </p:nvSpPr>
              <p:spPr bwMode="auto">
                <a:xfrm rot="10800000">
                  <a:off x="2537369" y="5739468"/>
                  <a:ext cx="285081" cy="159121"/>
                </a:xfrm>
                <a:prstGeom prst="leftArrow">
                  <a:avLst/>
                </a:prstGeom>
                <a:solidFill>
                  <a:srgbClr val="009900"/>
                </a:solidFill>
                <a:ln w="12700" cap="sq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73" name="Flèche gauche 72"/>
                <p:cNvSpPr/>
                <p:nvPr/>
              </p:nvSpPr>
              <p:spPr bwMode="auto">
                <a:xfrm rot="10800000">
                  <a:off x="2537369" y="6096655"/>
                  <a:ext cx="285081" cy="159121"/>
                </a:xfrm>
                <a:prstGeom prst="leftArrow">
                  <a:avLst/>
                </a:prstGeom>
                <a:solidFill>
                  <a:srgbClr val="7030A0"/>
                </a:solidFill>
                <a:ln w="12700" cap="sq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</p:grpSp>
          <p:sp>
            <p:nvSpPr>
              <p:cNvPr id="40" name="Flèche gauche 39"/>
              <p:cNvSpPr/>
              <p:nvPr/>
            </p:nvSpPr>
            <p:spPr bwMode="auto">
              <a:xfrm rot="13866076">
                <a:off x="3679855" y="3926014"/>
                <a:ext cx="403877" cy="169710"/>
              </a:xfrm>
              <a:prstGeom prst="leftArrow">
                <a:avLst/>
              </a:prstGeom>
              <a:solidFill>
                <a:srgbClr val="009900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41" name="Flèche gauche 40"/>
              <p:cNvSpPr/>
              <p:nvPr/>
            </p:nvSpPr>
            <p:spPr bwMode="auto">
              <a:xfrm rot="11026901">
                <a:off x="3709555" y="3724926"/>
                <a:ext cx="391879" cy="167466"/>
              </a:xfrm>
              <a:prstGeom prst="leftArrow">
                <a:avLst/>
              </a:prstGeom>
              <a:solidFill>
                <a:srgbClr val="0000FF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42" name="Flèche gauche 41"/>
              <p:cNvSpPr/>
              <p:nvPr/>
            </p:nvSpPr>
            <p:spPr bwMode="auto">
              <a:xfrm rot="226901">
                <a:off x="3470337" y="3699395"/>
                <a:ext cx="236926" cy="177106"/>
              </a:xfrm>
              <a:prstGeom prst="leftArrow">
                <a:avLst/>
              </a:prstGeom>
              <a:solidFill>
                <a:srgbClr val="FF0000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58" name="Flèche gauche 57"/>
              <p:cNvSpPr/>
              <p:nvPr/>
            </p:nvSpPr>
            <p:spPr bwMode="auto">
              <a:xfrm rot="16200000">
                <a:off x="684701" y="3616254"/>
                <a:ext cx="188580" cy="210246"/>
              </a:xfrm>
              <a:prstGeom prst="leftArrow">
                <a:avLst/>
              </a:prstGeom>
              <a:solidFill>
                <a:srgbClr val="FF0000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59" name="Flèche gauche 58"/>
              <p:cNvSpPr/>
              <p:nvPr/>
            </p:nvSpPr>
            <p:spPr bwMode="auto">
              <a:xfrm rot="5400000">
                <a:off x="572483" y="3314749"/>
                <a:ext cx="403877" cy="200334"/>
              </a:xfrm>
              <a:prstGeom prst="leftArrow">
                <a:avLst/>
              </a:prstGeom>
              <a:solidFill>
                <a:srgbClr val="0000FF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60" name="Flèche gauche 59"/>
              <p:cNvSpPr/>
              <p:nvPr/>
            </p:nvSpPr>
            <p:spPr bwMode="auto">
              <a:xfrm rot="16200000">
                <a:off x="3552056" y="3996649"/>
                <a:ext cx="282714" cy="163076"/>
              </a:xfrm>
              <a:prstGeom prst="leftArrow">
                <a:avLst/>
              </a:prstGeom>
              <a:solidFill>
                <a:srgbClr val="7030A0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</p:grpSp>
        <p:cxnSp>
          <p:nvCxnSpPr>
            <p:cNvPr id="35" name="Connecteur droit avec flèche 34"/>
            <p:cNvCxnSpPr/>
            <p:nvPr/>
          </p:nvCxnSpPr>
          <p:spPr bwMode="auto">
            <a:xfrm flipH="1">
              <a:off x="467544" y="3682093"/>
              <a:ext cx="22313" cy="75501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 bwMode="auto">
            <a:xfrm flipH="1" flipV="1">
              <a:off x="3347865" y="3284985"/>
              <a:ext cx="407706" cy="2971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ZoneTexte 36"/>
            <p:cNvSpPr txBox="1"/>
            <p:nvPr/>
          </p:nvSpPr>
          <p:spPr>
            <a:xfrm>
              <a:off x="147613" y="3890524"/>
              <a:ext cx="3626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+mn-lt"/>
                </a:rPr>
                <a:t>y</a:t>
              </a:r>
              <a:r>
                <a:rPr lang="fr-FR" sz="1600" baseline="-25000" dirty="0" smtClean="0">
                  <a:latin typeface="+mn-lt"/>
                </a:rPr>
                <a:t>1</a:t>
              </a:r>
              <a:endParaRPr lang="fr-FR" sz="1600" dirty="0">
                <a:latin typeface="+mn-lt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394472" y="2939653"/>
              <a:ext cx="3626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+mn-lt"/>
                </a:rPr>
                <a:t>y</a:t>
              </a:r>
              <a:r>
                <a:rPr lang="fr-FR" sz="1600" baseline="-25000" dirty="0" smtClean="0">
                  <a:latin typeface="+mn-lt"/>
                </a:rPr>
                <a:t>2</a:t>
              </a:r>
              <a:endParaRPr lang="fr-FR" sz="1600" dirty="0">
                <a:latin typeface="+mn-lt"/>
              </a:endParaRPr>
            </a:p>
          </p:txBody>
        </p:sp>
      </p:grpSp>
      <p:sp>
        <p:nvSpPr>
          <p:cNvPr id="31" name="Rectangle à coins arrondis 30"/>
          <p:cNvSpPr/>
          <p:nvPr>
            <p:custDataLst>
              <p:tags r:id="rId5"/>
            </p:custDataLst>
          </p:nvPr>
        </p:nvSpPr>
        <p:spPr bwMode="auto">
          <a:xfrm>
            <a:off x="467544" y="2492896"/>
            <a:ext cx="2016224" cy="36004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accent2"/>
              </a:buClr>
            </a:pPr>
            <a:r>
              <a:rPr lang="fr-FR" sz="1600" smtClean="0"/>
              <a:t>Dynamique</a:t>
            </a:r>
          </a:p>
          <a:p>
            <a:pPr marL="342900" lvl="0" indent="-342900" algn="ctr">
              <a:spcBef>
                <a:spcPct val="20000"/>
              </a:spcBef>
              <a:buClr>
                <a:schemeClr val="accent2"/>
              </a:buClr>
            </a:pPr>
            <a:endParaRPr lang="fr-FR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8129" name="Picture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8103" y="1770210"/>
            <a:ext cx="69913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1.66667E-6 -0.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3200" dirty="0" smtClean="0"/>
              <a:t>Modélisation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46050" y="981075"/>
            <a:ext cx="8890000" cy="503709"/>
          </a:xfrm>
        </p:spPr>
        <p:txBody>
          <a:bodyPr/>
          <a:lstStyle/>
          <a:p>
            <a:r>
              <a:rPr lang="fr-FR" dirty="0" smtClean="0"/>
              <a:t>Un modèle en plusieurs étapes</a:t>
            </a:r>
            <a:endParaRPr lang="fr-FR" dirty="0"/>
          </a:p>
        </p:txBody>
      </p:sp>
      <p:sp>
        <p:nvSpPr>
          <p:cNvPr id="12" name="Rectangle à coins arrondis 11"/>
          <p:cNvSpPr/>
          <p:nvPr>
            <p:custDataLst>
              <p:tags r:id="rId3"/>
            </p:custDataLst>
          </p:nvPr>
        </p:nvSpPr>
        <p:spPr bwMode="auto">
          <a:xfrm>
            <a:off x="467544" y="3068960"/>
            <a:ext cx="2016224" cy="36004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Clr>
                <a:schemeClr val="accent2"/>
              </a:buClr>
            </a:pPr>
            <a:r>
              <a:rPr lang="fr-FR" sz="1600" dirty="0" smtClean="0"/>
              <a:t>Thermodynamique</a:t>
            </a:r>
          </a:p>
          <a:p>
            <a:pPr marL="342900" lvl="0" indent="-342900" algn="ctr">
              <a:spcBef>
                <a:spcPct val="20000"/>
              </a:spcBef>
              <a:buClr>
                <a:schemeClr val="accent2"/>
              </a:buClr>
            </a:pPr>
            <a:endParaRPr lang="fr-FR" sz="1600" dirty="0" smtClean="0"/>
          </a:p>
          <a:p>
            <a:pPr marL="342900" lvl="0" indent="-342900" algn="ctr">
              <a:spcBef>
                <a:spcPct val="20000"/>
              </a:spcBef>
              <a:buClr>
                <a:schemeClr val="accent2"/>
              </a:buClr>
            </a:pP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4" name="Groupe 22"/>
          <p:cNvGrpSpPr/>
          <p:nvPr>
            <p:custDataLst>
              <p:tags r:id="rId4"/>
            </p:custDataLst>
          </p:nvPr>
        </p:nvGrpSpPr>
        <p:grpSpPr>
          <a:xfrm>
            <a:off x="467544" y="1916832"/>
            <a:ext cx="8136904" cy="2880320"/>
            <a:chOff x="467544" y="1916832"/>
            <a:chExt cx="8136904" cy="2880320"/>
          </a:xfrm>
        </p:grpSpPr>
        <p:sp>
          <p:nvSpPr>
            <p:cNvPr id="11" name="Rectangle à coins arrondis 10"/>
            <p:cNvSpPr/>
            <p:nvPr/>
          </p:nvSpPr>
          <p:spPr bwMode="auto">
            <a:xfrm>
              <a:off x="467544" y="2492896"/>
              <a:ext cx="2016224" cy="36004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smtClean="0"/>
                <a:t>Dynamique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dirty="0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Rectangle à coins arrondis 9"/>
            <p:cNvSpPr/>
            <p:nvPr/>
          </p:nvSpPr>
          <p:spPr bwMode="auto">
            <a:xfrm>
              <a:off x="467544" y="1916832"/>
              <a:ext cx="2016224" cy="36004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smtClean="0"/>
                <a:t>Géométrique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z="1600" dirty="0" smtClean="0"/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dirty="0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Rectangle à coins arrondis 12"/>
            <p:cNvSpPr/>
            <p:nvPr/>
          </p:nvSpPr>
          <p:spPr bwMode="auto">
            <a:xfrm>
              <a:off x="467544" y="3645024"/>
              <a:ext cx="2016224" cy="36004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err="1" smtClean="0"/>
                <a:t>Servo</a:t>
              </a:r>
              <a:r>
                <a:rPr lang="fr-FR" sz="1600" dirty="0" smtClean="0"/>
                <a:t>-distributeurs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dirty="0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5" name="Groupe 20"/>
            <p:cNvGrpSpPr/>
            <p:nvPr/>
          </p:nvGrpSpPr>
          <p:grpSpPr>
            <a:xfrm>
              <a:off x="2483768" y="2096852"/>
              <a:ext cx="6120680" cy="2700300"/>
              <a:chOff x="2483768" y="2096852"/>
              <a:chExt cx="6120680" cy="2700300"/>
            </a:xfrm>
          </p:grpSpPr>
          <p:sp>
            <p:nvSpPr>
              <p:cNvPr id="14" name="Rectangle à coins arrondis 13"/>
              <p:cNvSpPr/>
              <p:nvPr/>
            </p:nvSpPr>
            <p:spPr bwMode="auto">
              <a:xfrm>
                <a:off x="3923928" y="2348880"/>
                <a:ext cx="2016224" cy="720080"/>
              </a:xfrm>
              <a:prstGeom prst="round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lvl="0" indent="-342900" algn="ctr">
                  <a:spcBef>
                    <a:spcPct val="20000"/>
                  </a:spcBef>
                  <a:buClr>
                    <a:schemeClr val="accent2"/>
                  </a:buClr>
                </a:pPr>
                <a:r>
                  <a:rPr lang="fr-FR" sz="1600" dirty="0" smtClean="0"/>
                  <a:t>Modèle</a:t>
                </a:r>
              </a:p>
              <a:p>
                <a:pPr marL="342900" lvl="0" indent="-342900" algn="ctr">
                  <a:spcBef>
                    <a:spcPct val="20000"/>
                  </a:spcBef>
                  <a:buClr>
                    <a:schemeClr val="accent2"/>
                  </a:buClr>
                </a:pPr>
                <a:r>
                  <a:rPr lang="fr-FR" sz="1600" dirty="0" smtClean="0"/>
                  <a:t>complet</a:t>
                </a:r>
              </a:p>
              <a:p>
                <a:pPr marL="342900" lvl="0" indent="-342900" algn="ctr">
                  <a:spcBef>
                    <a:spcPct val="20000"/>
                  </a:spcBef>
                  <a:buClr>
                    <a:schemeClr val="accent2"/>
                  </a:buClr>
                </a:pPr>
                <a:endParaRPr lang="fr-FR" sz="1600" dirty="0" smtClean="0"/>
              </a:p>
              <a:p>
                <a:pPr marL="342900" lvl="0" indent="-342900" algn="ctr">
                  <a:spcBef>
                    <a:spcPct val="20000"/>
                  </a:spcBef>
                  <a:buClr>
                    <a:schemeClr val="accent2"/>
                  </a:buClr>
                </a:pPr>
                <a:endParaRPr lang="fr-FR" dirty="0" smtClean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6732240" y="2420888"/>
                <a:ext cx="1872208" cy="576064"/>
              </a:xfrm>
              <a:prstGeom prst="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Simulation</a:t>
                </a:r>
              </a:p>
            </p:txBody>
          </p:sp>
          <p:cxnSp>
            <p:nvCxnSpPr>
              <p:cNvPr id="18" name="Connecteur en angle 17"/>
              <p:cNvCxnSpPr>
                <a:stCxn id="10" idx="3"/>
                <a:endCxn id="14" idx="1"/>
              </p:cNvCxnSpPr>
              <p:nvPr/>
            </p:nvCxnSpPr>
            <p:spPr bwMode="auto">
              <a:xfrm>
                <a:off x="2483768" y="2096852"/>
                <a:ext cx="1440160" cy="612068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20" name="Connecteur en angle 19"/>
              <p:cNvCxnSpPr>
                <a:stCxn id="11" idx="3"/>
                <a:endCxn id="14" idx="1"/>
              </p:cNvCxnSpPr>
              <p:nvPr/>
            </p:nvCxnSpPr>
            <p:spPr bwMode="auto">
              <a:xfrm>
                <a:off x="2483768" y="2672916"/>
                <a:ext cx="1440160" cy="36004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22" name="Connecteur en angle 21"/>
              <p:cNvCxnSpPr>
                <a:stCxn id="12" idx="3"/>
                <a:endCxn id="14" idx="1"/>
              </p:cNvCxnSpPr>
              <p:nvPr/>
            </p:nvCxnSpPr>
            <p:spPr bwMode="auto">
              <a:xfrm flipV="1">
                <a:off x="2483768" y="2708920"/>
                <a:ext cx="1440160" cy="540060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24" name="Connecteur en angle 23"/>
              <p:cNvCxnSpPr>
                <a:stCxn id="13" idx="3"/>
                <a:endCxn id="14" idx="1"/>
              </p:cNvCxnSpPr>
              <p:nvPr/>
            </p:nvCxnSpPr>
            <p:spPr bwMode="auto">
              <a:xfrm flipV="1">
                <a:off x="2483768" y="2708920"/>
                <a:ext cx="1440160" cy="1116124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sp>
            <p:nvSpPr>
              <p:cNvPr id="25" name="Flèche vers le bas 24"/>
              <p:cNvSpPr/>
              <p:nvPr/>
            </p:nvSpPr>
            <p:spPr bwMode="auto">
              <a:xfrm>
                <a:off x="4788024" y="3140968"/>
                <a:ext cx="360040" cy="576064"/>
              </a:xfrm>
              <a:prstGeom prst="downArrow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5" name="Flèche vers le bas 34"/>
              <p:cNvSpPr/>
              <p:nvPr/>
            </p:nvSpPr>
            <p:spPr bwMode="auto">
              <a:xfrm rot="16200000">
                <a:off x="6146676" y="2433464"/>
                <a:ext cx="360040" cy="576064"/>
              </a:xfrm>
              <a:prstGeom prst="downArrow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grpSp>
            <p:nvGrpSpPr>
              <p:cNvPr id="6" name="Groupe 22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3923928" y="3573016"/>
                <a:ext cx="4680520" cy="1224136"/>
                <a:chOff x="3923928" y="3573016"/>
                <a:chExt cx="4680520" cy="1224136"/>
              </a:xfrm>
            </p:grpSpPr>
            <p:sp>
              <p:nvSpPr>
                <p:cNvPr id="15" name="Rectangle à coins arrondis 14"/>
                <p:cNvSpPr/>
                <p:nvPr/>
              </p:nvSpPr>
              <p:spPr bwMode="auto">
                <a:xfrm>
                  <a:off x="3923928" y="3825044"/>
                  <a:ext cx="2016224" cy="720080"/>
                </a:xfrm>
                <a:prstGeom prst="roundRect">
                  <a:avLst/>
                </a:prstGeom>
                <a:ln>
                  <a:headEnd type="none" w="sm" len="sm"/>
                  <a:tailEnd type="none" w="sm" len="sm"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lvl="0" indent="-342900" algn="ctr">
                    <a:spcBef>
                      <a:spcPct val="20000"/>
                    </a:spcBef>
                    <a:buClr>
                      <a:schemeClr val="accent2"/>
                    </a:buClr>
                  </a:pPr>
                  <a:r>
                    <a:rPr lang="fr-FR" sz="1600" dirty="0" smtClean="0"/>
                    <a:t>Modèle</a:t>
                  </a:r>
                </a:p>
                <a:p>
                  <a:pPr marL="342900" lvl="0" indent="-342900" algn="ctr">
                    <a:spcBef>
                      <a:spcPct val="20000"/>
                    </a:spcBef>
                    <a:buClr>
                      <a:schemeClr val="accent2"/>
                    </a:buClr>
                  </a:pPr>
                  <a:r>
                    <a:rPr lang="fr-FR" sz="1600" dirty="0" smtClean="0"/>
                    <a:t>de commande</a:t>
                  </a:r>
                </a:p>
                <a:p>
                  <a:pPr marL="342900" lvl="0" indent="-342900" algn="ctr">
                    <a:spcBef>
                      <a:spcPct val="20000"/>
                    </a:spcBef>
                    <a:buClr>
                      <a:schemeClr val="accent2"/>
                    </a:buClr>
                  </a:pPr>
                  <a:endParaRPr lang="fr-FR" sz="1600" dirty="0" smtClean="0"/>
                </a:p>
                <a:p>
                  <a:pPr marL="342900" lvl="0" indent="-342900" algn="ctr">
                    <a:spcBef>
                      <a:spcPct val="20000"/>
                    </a:spcBef>
                    <a:buClr>
                      <a:schemeClr val="accent2"/>
                    </a:buClr>
                  </a:pPr>
                  <a:endParaRPr lang="fr-FR" dirty="0" smtClean="0"/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 bwMode="auto">
                <a:xfrm>
                  <a:off x="6732240" y="3573016"/>
                  <a:ext cx="1872208" cy="1224136"/>
                </a:xfrm>
                <a:prstGeom prst="rect">
                  <a:avLst/>
                </a:prstGeom>
                <a:ln>
                  <a:headEnd type="none" w="sm" len="sm"/>
                  <a:tailEnd type="none" w="sm" len="sm"/>
                </a:ln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imes New Roman" pitchFamily="18" charset="0"/>
                    </a:rPr>
                    <a:t>Synthèse de lois de commande</a:t>
                  </a:r>
                </a:p>
              </p:txBody>
            </p:sp>
            <p:sp>
              <p:nvSpPr>
                <p:cNvPr id="36" name="Flèche vers le bas 35"/>
                <p:cNvSpPr/>
                <p:nvPr/>
              </p:nvSpPr>
              <p:spPr bwMode="auto">
                <a:xfrm rot="16200000">
                  <a:off x="6120172" y="3897052"/>
                  <a:ext cx="360040" cy="576064"/>
                </a:xfrm>
                <a:prstGeom prst="downArrow">
                  <a:avLst/>
                </a:prstGeom>
                <a:ln>
                  <a:headEnd type="none" w="sm" len="sm"/>
                  <a:tailEnd type="none" w="sm" len="sm"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27" name="Espace réservé du pied de page 3"/>
          <p:cNvSpPr>
            <a:spLocks noGrp="1"/>
          </p:cNvSpPr>
          <p:nvPr>
            <p:ph type="ftr" sz="quarter" idx="10"/>
            <p:custDataLst>
              <p:tags r:id="rId5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23" name="Espace réservé du contenu 2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07504" y="5157192"/>
            <a:ext cx="889000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accent2"/>
              </a:buClr>
            </a:pPr>
            <a:r>
              <a:rPr lang="fr-FR" sz="2000" dirty="0" smtClean="0">
                <a:latin typeface="+mj-lt"/>
              </a:rPr>
              <a:t>Objectif : Synthétiser des lois de commandes en position et raideur.</a:t>
            </a:r>
            <a:endParaRPr lang="fr-FR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3200" dirty="0" smtClean="0"/>
              <a:t>Modélisation</a:t>
            </a:r>
            <a:endParaRPr lang="fr-FR" sz="3200" dirty="0"/>
          </a:p>
        </p:txBody>
      </p:sp>
      <p:sp>
        <p:nvSpPr>
          <p:cNvPr id="25" name="Espace réservé du contenu 2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24011" y="2138401"/>
            <a:ext cx="413556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 algn="just">
              <a:spcBef>
                <a:spcPct val="20000"/>
              </a:spcBef>
              <a:buClr>
                <a:schemeClr val="accent2"/>
              </a:buClr>
            </a:pPr>
            <a:r>
              <a:rPr lang="fr-FR" sz="2000" dirty="0" smtClean="0">
                <a:latin typeface="+mj-lt"/>
              </a:rPr>
              <a:t>Hypothèses  :</a:t>
            </a:r>
          </a:p>
          <a:p>
            <a:pPr lvl="0" algn="just">
              <a:spcBef>
                <a:spcPct val="20000"/>
              </a:spcBef>
              <a:buClr>
                <a:srgbClr val="7030A0"/>
              </a:buClr>
              <a:buFont typeface="Arial" pitchFamily="34" charset="0"/>
              <a:buChar char="•"/>
            </a:pPr>
            <a:r>
              <a:rPr lang="fr-FR" sz="2000" dirty="0" smtClean="0">
                <a:latin typeface="+mj-lt"/>
              </a:rPr>
              <a:t> Gaz parfait</a:t>
            </a:r>
          </a:p>
          <a:p>
            <a:pPr lvl="0" algn="just">
              <a:spcBef>
                <a:spcPct val="20000"/>
              </a:spcBef>
              <a:buClr>
                <a:srgbClr val="7030A0"/>
              </a:buClr>
              <a:buFont typeface="Arial" pitchFamily="34" charset="0"/>
              <a:buChar char="•"/>
            </a:pPr>
            <a:r>
              <a:rPr lang="fr-FR" sz="2000" dirty="0" smtClean="0">
                <a:latin typeface="+mj-lt"/>
              </a:rPr>
              <a:t> Échange de chaleur (convection)</a:t>
            </a:r>
          </a:p>
          <a:p>
            <a:pPr lvl="0" algn="just">
              <a:spcBef>
                <a:spcPct val="20000"/>
              </a:spcBef>
              <a:buClr>
                <a:schemeClr val="accent2"/>
              </a:buClr>
            </a:pPr>
            <a:endParaRPr lang="fr-FR" sz="2000" dirty="0" smtClean="0">
              <a:latin typeface="+mj-lt"/>
            </a:endParaRPr>
          </a:p>
        </p:txBody>
      </p:sp>
      <p:pic>
        <p:nvPicPr>
          <p:cNvPr id="80897" name="Picture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421488" y="2235364"/>
            <a:ext cx="4567236" cy="996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e 35"/>
          <p:cNvGrpSpPr/>
          <p:nvPr>
            <p:custDataLst>
              <p:tags r:id="rId4"/>
            </p:custDataLst>
          </p:nvPr>
        </p:nvGrpSpPr>
        <p:grpSpPr>
          <a:xfrm>
            <a:off x="1291427" y="3562513"/>
            <a:ext cx="8413967" cy="2685887"/>
            <a:chOff x="1862927" y="3448213"/>
            <a:chExt cx="6211395" cy="1982787"/>
          </a:xfrm>
        </p:grpSpPr>
        <p:grpSp>
          <p:nvGrpSpPr>
            <p:cNvPr id="9" name="Groupe 8"/>
            <p:cNvGrpSpPr/>
            <p:nvPr>
              <p:custDataLst>
                <p:tags r:id="rId7"/>
              </p:custDataLst>
            </p:nvPr>
          </p:nvGrpSpPr>
          <p:grpSpPr>
            <a:xfrm>
              <a:off x="1862927" y="3721784"/>
              <a:ext cx="6211395" cy="1709216"/>
              <a:chOff x="4052745" y="1274013"/>
              <a:chExt cx="6455236" cy="1647835"/>
            </a:xfrm>
          </p:grpSpPr>
          <p:pic>
            <p:nvPicPr>
              <p:cNvPr id="10" name="Picture 10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7749148" y="2624469"/>
                <a:ext cx="576064" cy="249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11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4612804" y="2652668"/>
                <a:ext cx="660296" cy="269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2" name="Groupe 34"/>
              <p:cNvGrpSpPr/>
              <p:nvPr/>
            </p:nvGrpSpPr>
            <p:grpSpPr>
              <a:xfrm>
                <a:off x="4052745" y="1274013"/>
                <a:ext cx="6455236" cy="1431088"/>
                <a:chOff x="1187624" y="4382972"/>
                <a:chExt cx="7234039" cy="1784941"/>
              </a:xfrm>
            </p:grpSpPr>
            <p:pic>
              <p:nvPicPr>
                <p:cNvPr id="13" name="Picture 15"/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1763688" y="4615781"/>
                  <a:ext cx="6657975" cy="1333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4" name="Groupe 16"/>
                <p:cNvGrpSpPr/>
                <p:nvPr/>
              </p:nvGrpSpPr>
              <p:grpSpPr>
                <a:xfrm>
                  <a:off x="2233402" y="4382972"/>
                  <a:ext cx="3415881" cy="1728192"/>
                  <a:chOff x="2233402" y="4544856"/>
                  <a:chExt cx="3415881" cy="1728192"/>
                </a:xfrm>
              </p:grpSpPr>
              <p:cxnSp>
                <p:nvCxnSpPr>
                  <p:cNvPr id="33" name="Connecteur droit 32"/>
                  <p:cNvCxnSpPr/>
                  <p:nvPr/>
                </p:nvCxnSpPr>
                <p:spPr bwMode="auto">
                  <a:xfrm>
                    <a:off x="2233402" y="4544856"/>
                    <a:ext cx="0" cy="172819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sq" cmpd="sng" algn="ctr">
                    <a:solidFill>
                      <a:schemeClr val="tx1"/>
                    </a:solidFill>
                    <a:prstDash val="dashDot"/>
                    <a:round/>
                    <a:headEnd type="none" w="sm" len="sm"/>
                    <a:tailEnd type="none" w="sm" len="sm"/>
                  </a:ln>
                  <a:effectLst/>
                </p:spPr>
              </p:cxnSp>
              <p:cxnSp>
                <p:nvCxnSpPr>
                  <p:cNvPr id="34" name="Connecteur droit 33"/>
                  <p:cNvCxnSpPr/>
                  <p:nvPr/>
                </p:nvCxnSpPr>
                <p:spPr bwMode="auto">
                  <a:xfrm>
                    <a:off x="5649283" y="4544856"/>
                    <a:ext cx="0" cy="1728192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sq" cmpd="sng" algn="ctr">
                    <a:solidFill>
                      <a:schemeClr val="tx1"/>
                    </a:solidFill>
                    <a:prstDash val="dashDot"/>
                    <a:round/>
                    <a:headEnd type="none" w="sm" len="sm"/>
                    <a:tailEnd type="none" w="sm" len="sm"/>
                  </a:ln>
                  <a:effectLst/>
                </p:spPr>
              </p:cxnSp>
            </p:grpSp>
            <p:cxnSp>
              <p:nvCxnSpPr>
                <p:cNvPr id="15" name="Connecteur droit 14"/>
                <p:cNvCxnSpPr/>
                <p:nvPr/>
              </p:nvCxnSpPr>
              <p:spPr bwMode="auto">
                <a:xfrm>
                  <a:off x="3941342" y="4382972"/>
                  <a:ext cx="0" cy="1728192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chemeClr val="tx1"/>
                  </a:solidFill>
                  <a:prstDash val="dashDot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17" name="Connecteur droit avec flèche 16"/>
                <p:cNvCxnSpPr/>
                <p:nvPr/>
              </p:nvCxnSpPr>
              <p:spPr bwMode="auto">
                <a:xfrm>
                  <a:off x="3923928" y="5877272"/>
                  <a:ext cx="43204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arrow"/>
                </a:ln>
                <a:effectLst/>
              </p:spPr>
            </p:cxnSp>
            <p:grpSp>
              <p:nvGrpSpPr>
                <p:cNvPr id="18" name="Groupe 27"/>
                <p:cNvGrpSpPr/>
                <p:nvPr/>
              </p:nvGrpSpPr>
              <p:grpSpPr>
                <a:xfrm>
                  <a:off x="3995936" y="5949280"/>
                  <a:ext cx="232285" cy="218633"/>
                  <a:chOff x="3563887" y="5949280"/>
                  <a:chExt cx="232285" cy="218633"/>
                </a:xfrm>
              </p:grpSpPr>
              <p:pic>
                <p:nvPicPr>
                  <p:cNvPr id="30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20" cstate="print"/>
                  <a:srcRect/>
                  <a:stretch>
                    <a:fillRect/>
                  </a:stretch>
                </p:blipFill>
                <p:spPr bwMode="auto">
                  <a:xfrm>
                    <a:off x="3635896" y="5949280"/>
                    <a:ext cx="160276" cy="21602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31" name="Rectangle 30"/>
                  <p:cNvSpPr/>
                  <p:nvPr/>
                </p:nvSpPr>
                <p:spPr bwMode="auto">
                  <a:xfrm>
                    <a:off x="3563887" y="6122194"/>
                    <a:ext cx="87139" cy="45719"/>
                  </a:xfrm>
                  <a:prstGeom prst="rect">
                    <a:avLst/>
                  </a:prstGeom>
                  <a:ln>
                    <a:headEnd type="none" w="sm" len="sm"/>
                    <a:tailEnd type="none" w="sm" len="sm"/>
                  </a:ln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fr-FR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</p:grpSp>
            <p:pic>
              <p:nvPicPr>
                <p:cNvPr id="19" name="Picture 5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5001832" y="4725144"/>
                  <a:ext cx="290248" cy="2459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" name="Picture 6"/>
                <p:cNvPicPr>
                  <a:picLocks noChangeAspect="1" noChangeArrowheads="1"/>
                </p:cNvPicPr>
                <p:nvPr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2849348" y="4725144"/>
                  <a:ext cx="243719" cy="2636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1" name="Picture 7"/>
                <p:cNvPicPr>
                  <a:picLocks noChangeAspect="1" noChangeArrowheads="1"/>
                </p:cNvPicPr>
                <p:nvPr/>
              </p:nvPicPr>
              <p:blipFill>
                <a:blip r:embed="rId23" cstate="print"/>
                <a:srcRect/>
                <a:stretch>
                  <a:fillRect/>
                </a:stretch>
              </p:blipFill>
              <p:spPr bwMode="auto">
                <a:xfrm>
                  <a:off x="2843808" y="5373216"/>
                  <a:ext cx="254798" cy="2880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" name="Picture 8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/>
                <a:stretch>
                  <a:fillRect/>
                </a:stretch>
              </p:blipFill>
              <p:spPr bwMode="auto">
                <a:xfrm>
                  <a:off x="5015126" y="5394264"/>
                  <a:ext cx="263660" cy="2282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13"/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187624" y="5301208"/>
                  <a:ext cx="648072" cy="347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6" name="Flèche vers le bas 25"/>
                <p:cNvSpPr/>
                <p:nvPr/>
              </p:nvSpPr>
              <p:spPr bwMode="auto">
                <a:xfrm rot="10800000">
                  <a:off x="1945134" y="5366246"/>
                  <a:ext cx="216024" cy="432048"/>
                </a:xfrm>
                <a:prstGeom prst="downArrow">
                  <a:avLst/>
                </a:prstGeom>
                <a:solidFill>
                  <a:srgbClr val="FF0000"/>
                </a:solidFill>
                <a:ln w="12700" cap="sq" cmpd="sng" algn="ctr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pic>
              <p:nvPicPr>
                <p:cNvPr id="27" name="Picture 14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6084168" y="5301208"/>
                  <a:ext cx="679321" cy="3600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8" name="Flèche vers le bas 27"/>
                <p:cNvSpPr/>
                <p:nvPr/>
              </p:nvSpPr>
              <p:spPr bwMode="auto">
                <a:xfrm rot="10800000">
                  <a:off x="5757293" y="5356498"/>
                  <a:ext cx="216024" cy="432048"/>
                </a:xfrm>
                <a:prstGeom prst="downArrow">
                  <a:avLst/>
                </a:prstGeom>
                <a:solidFill>
                  <a:srgbClr val="FF0000"/>
                </a:solidFill>
                <a:ln w="12700" cap="sq" cmpd="sng" algn="ctr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 bwMode="auto">
                <a:xfrm>
                  <a:off x="6790650" y="4797151"/>
                  <a:ext cx="1597774" cy="792088"/>
                </a:xfrm>
                <a:prstGeom prst="rect">
                  <a:avLst/>
                </a:prstGeom>
                <a:solidFill>
                  <a:schemeClr val="bg1"/>
                </a:solidFill>
                <a:ln w="12700" cap="sq" cmpd="sng" algn="ctr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</p:grpSp>
        <p:pic>
          <p:nvPicPr>
            <p:cNvPr id="80898" name="Picture 2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3245148" y="4235614"/>
              <a:ext cx="257175" cy="278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899" name="Picture 3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5388273" y="3983200"/>
              <a:ext cx="257175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Forme libre 47"/>
            <p:cNvSpPr/>
            <p:nvPr>
              <p:custDataLst>
                <p:tags r:id="rId10"/>
              </p:custDataLst>
            </p:nvPr>
          </p:nvSpPr>
          <p:spPr bwMode="auto">
            <a:xfrm rot="16200000">
              <a:off x="2819699" y="3865725"/>
              <a:ext cx="508000" cy="114300"/>
            </a:xfrm>
            <a:custGeom>
              <a:avLst/>
              <a:gdLst>
                <a:gd name="connsiteX0" fmla="*/ 0 w 1520825"/>
                <a:gd name="connsiteY0" fmla="*/ 196850 h 388408"/>
                <a:gd name="connsiteX1" fmla="*/ 184150 w 1520825"/>
                <a:gd name="connsiteY1" fmla="*/ 31750 h 388408"/>
                <a:gd name="connsiteX2" fmla="*/ 403225 w 1520825"/>
                <a:gd name="connsiteY2" fmla="*/ 387350 h 388408"/>
                <a:gd name="connsiteX3" fmla="*/ 641350 w 1520825"/>
                <a:gd name="connsiteY3" fmla="*/ 25400 h 388408"/>
                <a:gd name="connsiteX4" fmla="*/ 863600 w 1520825"/>
                <a:gd name="connsiteY4" fmla="*/ 377825 h 388408"/>
                <a:gd name="connsiteX5" fmla="*/ 1133475 w 1520825"/>
                <a:gd name="connsiteY5" fmla="*/ 34925 h 388408"/>
                <a:gd name="connsiteX6" fmla="*/ 1327150 w 1520825"/>
                <a:gd name="connsiteY6" fmla="*/ 219075 h 388408"/>
                <a:gd name="connsiteX7" fmla="*/ 1520825 w 1520825"/>
                <a:gd name="connsiteY7" fmla="*/ 231775 h 38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0825" h="388408">
                  <a:moveTo>
                    <a:pt x="0" y="196850"/>
                  </a:moveTo>
                  <a:cubicBezTo>
                    <a:pt x="58473" y="98425"/>
                    <a:pt x="116946" y="0"/>
                    <a:pt x="184150" y="31750"/>
                  </a:cubicBezTo>
                  <a:cubicBezTo>
                    <a:pt x="251354" y="63500"/>
                    <a:pt x="327025" y="388408"/>
                    <a:pt x="403225" y="387350"/>
                  </a:cubicBezTo>
                  <a:cubicBezTo>
                    <a:pt x="479425" y="386292"/>
                    <a:pt x="564621" y="26987"/>
                    <a:pt x="641350" y="25400"/>
                  </a:cubicBezTo>
                  <a:cubicBezTo>
                    <a:pt x="718079" y="23813"/>
                    <a:pt x="781579" y="376238"/>
                    <a:pt x="863600" y="377825"/>
                  </a:cubicBezTo>
                  <a:cubicBezTo>
                    <a:pt x="945621" y="379412"/>
                    <a:pt x="1056217" y="61383"/>
                    <a:pt x="1133475" y="34925"/>
                  </a:cubicBezTo>
                  <a:cubicBezTo>
                    <a:pt x="1210733" y="8467"/>
                    <a:pt x="1262592" y="186267"/>
                    <a:pt x="1327150" y="219075"/>
                  </a:cubicBezTo>
                  <a:cubicBezTo>
                    <a:pt x="1391708" y="251883"/>
                    <a:pt x="1470554" y="230188"/>
                    <a:pt x="1520825" y="231775"/>
                  </a:cubicBezTo>
                </a:path>
              </a:pathLst>
            </a:custGeom>
            <a:noFill/>
            <a:ln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9" name="Forme libre 48"/>
            <p:cNvSpPr/>
            <p:nvPr>
              <p:custDataLst>
                <p:tags r:id="rId11"/>
              </p:custDataLst>
            </p:nvPr>
          </p:nvSpPr>
          <p:spPr bwMode="auto">
            <a:xfrm rot="16200000">
              <a:off x="4677074" y="3808575"/>
              <a:ext cx="508000" cy="114300"/>
            </a:xfrm>
            <a:custGeom>
              <a:avLst/>
              <a:gdLst>
                <a:gd name="connsiteX0" fmla="*/ 0 w 1520825"/>
                <a:gd name="connsiteY0" fmla="*/ 196850 h 388408"/>
                <a:gd name="connsiteX1" fmla="*/ 184150 w 1520825"/>
                <a:gd name="connsiteY1" fmla="*/ 31750 h 388408"/>
                <a:gd name="connsiteX2" fmla="*/ 403225 w 1520825"/>
                <a:gd name="connsiteY2" fmla="*/ 387350 h 388408"/>
                <a:gd name="connsiteX3" fmla="*/ 641350 w 1520825"/>
                <a:gd name="connsiteY3" fmla="*/ 25400 h 388408"/>
                <a:gd name="connsiteX4" fmla="*/ 863600 w 1520825"/>
                <a:gd name="connsiteY4" fmla="*/ 377825 h 388408"/>
                <a:gd name="connsiteX5" fmla="*/ 1133475 w 1520825"/>
                <a:gd name="connsiteY5" fmla="*/ 34925 h 388408"/>
                <a:gd name="connsiteX6" fmla="*/ 1327150 w 1520825"/>
                <a:gd name="connsiteY6" fmla="*/ 219075 h 388408"/>
                <a:gd name="connsiteX7" fmla="*/ 1520825 w 1520825"/>
                <a:gd name="connsiteY7" fmla="*/ 231775 h 38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0825" h="388408">
                  <a:moveTo>
                    <a:pt x="0" y="196850"/>
                  </a:moveTo>
                  <a:cubicBezTo>
                    <a:pt x="58473" y="98425"/>
                    <a:pt x="116946" y="0"/>
                    <a:pt x="184150" y="31750"/>
                  </a:cubicBezTo>
                  <a:cubicBezTo>
                    <a:pt x="251354" y="63500"/>
                    <a:pt x="327025" y="388408"/>
                    <a:pt x="403225" y="387350"/>
                  </a:cubicBezTo>
                  <a:cubicBezTo>
                    <a:pt x="479425" y="386292"/>
                    <a:pt x="564621" y="26987"/>
                    <a:pt x="641350" y="25400"/>
                  </a:cubicBezTo>
                  <a:cubicBezTo>
                    <a:pt x="718079" y="23813"/>
                    <a:pt x="781579" y="376238"/>
                    <a:pt x="863600" y="377825"/>
                  </a:cubicBezTo>
                  <a:cubicBezTo>
                    <a:pt x="945621" y="379412"/>
                    <a:pt x="1056217" y="61383"/>
                    <a:pt x="1133475" y="34925"/>
                  </a:cubicBezTo>
                  <a:cubicBezTo>
                    <a:pt x="1210733" y="8467"/>
                    <a:pt x="1262592" y="186267"/>
                    <a:pt x="1327150" y="219075"/>
                  </a:cubicBezTo>
                  <a:cubicBezTo>
                    <a:pt x="1391708" y="251883"/>
                    <a:pt x="1470554" y="230188"/>
                    <a:pt x="1520825" y="231775"/>
                  </a:cubicBezTo>
                </a:path>
              </a:pathLst>
            </a:custGeom>
            <a:noFill/>
            <a:ln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46081" name="Picture 1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3651548" y="3448213"/>
              <a:ext cx="387350" cy="249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2" name="Picture 2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3199111" y="3526000"/>
              <a:ext cx="401637" cy="348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3" name="Picture 3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5035848" y="3481550"/>
              <a:ext cx="407737" cy="38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" name="Espace réservé du pied de page 3"/>
          <p:cNvSpPr>
            <a:spLocks noGrp="1"/>
          </p:cNvSpPr>
          <p:nvPr>
            <p:ph type="ftr" sz="quarter" idx="10"/>
            <p:custDataLst>
              <p:tags r:id="rId5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39" name="Rectangle à coins arrondis 38"/>
          <p:cNvSpPr/>
          <p:nvPr>
            <p:custDataLst>
              <p:tags r:id="rId6"/>
            </p:custDataLst>
          </p:nvPr>
        </p:nvSpPr>
        <p:spPr bwMode="auto">
          <a:xfrm>
            <a:off x="467544" y="3068960"/>
            <a:ext cx="2016224" cy="36004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buClr>
                <a:schemeClr val="accent2"/>
              </a:buClr>
            </a:pPr>
            <a:r>
              <a:rPr lang="fr-FR" sz="1600" dirty="0" smtClean="0"/>
              <a:t>Thermodynamique</a:t>
            </a:r>
          </a:p>
          <a:p>
            <a:pPr marL="342900" lvl="0" indent="-342900" algn="ctr">
              <a:spcBef>
                <a:spcPct val="20000"/>
              </a:spcBef>
              <a:buClr>
                <a:schemeClr val="accent2"/>
              </a:buClr>
            </a:pPr>
            <a:endParaRPr lang="fr-FR" sz="1600" dirty="0" smtClean="0"/>
          </a:p>
          <a:p>
            <a:pPr marL="342900" lvl="0" indent="-342900" algn="ctr">
              <a:spcBef>
                <a:spcPct val="20000"/>
              </a:spcBef>
              <a:buClr>
                <a:schemeClr val="accent2"/>
              </a:buClr>
            </a:pP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1.66667E-6 -0.2527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3200" dirty="0" smtClean="0"/>
              <a:t>Modélisation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46050" y="981075"/>
            <a:ext cx="8890000" cy="503709"/>
          </a:xfrm>
        </p:spPr>
        <p:txBody>
          <a:bodyPr/>
          <a:lstStyle/>
          <a:p>
            <a:r>
              <a:rPr lang="fr-FR" dirty="0" smtClean="0"/>
              <a:t>Un modèle en plusieurs étapes</a:t>
            </a:r>
            <a:endParaRPr lang="fr-FR" dirty="0"/>
          </a:p>
        </p:txBody>
      </p:sp>
      <p:sp>
        <p:nvSpPr>
          <p:cNvPr id="13" name="Rectangle à coins arrondis 12"/>
          <p:cNvSpPr/>
          <p:nvPr>
            <p:custDataLst>
              <p:tags r:id="rId3"/>
            </p:custDataLst>
          </p:nvPr>
        </p:nvSpPr>
        <p:spPr bwMode="auto">
          <a:xfrm>
            <a:off x="467544" y="3645024"/>
            <a:ext cx="2016224" cy="36004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accent2"/>
              </a:buClr>
            </a:pPr>
            <a:r>
              <a:rPr lang="fr-FR" sz="1600" dirty="0" err="1" smtClean="0"/>
              <a:t>Servo</a:t>
            </a:r>
            <a:r>
              <a:rPr lang="fr-FR" sz="1600" dirty="0" smtClean="0"/>
              <a:t>-distributeurs</a:t>
            </a:r>
          </a:p>
          <a:p>
            <a:pPr marL="342900" lvl="0" indent="-342900" algn="ctr">
              <a:spcBef>
                <a:spcPct val="20000"/>
              </a:spcBef>
              <a:buClr>
                <a:schemeClr val="accent2"/>
              </a:buClr>
            </a:pP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4" name="Groupe 22"/>
          <p:cNvGrpSpPr/>
          <p:nvPr>
            <p:custDataLst>
              <p:tags r:id="rId4"/>
            </p:custDataLst>
          </p:nvPr>
        </p:nvGrpSpPr>
        <p:grpSpPr>
          <a:xfrm>
            <a:off x="467544" y="1916832"/>
            <a:ext cx="8136904" cy="2880320"/>
            <a:chOff x="467544" y="1916832"/>
            <a:chExt cx="8136904" cy="2880320"/>
          </a:xfrm>
        </p:grpSpPr>
        <p:sp>
          <p:nvSpPr>
            <p:cNvPr id="12" name="Rectangle à coins arrondis 11"/>
            <p:cNvSpPr/>
            <p:nvPr/>
          </p:nvSpPr>
          <p:spPr bwMode="auto">
            <a:xfrm>
              <a:off x="467544" y="3068960"/>
              <a:ext cx="2016224" cy="36004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smtClean="0"/>
                <a:t>Thermodynamique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dirty="0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Rectangle à coins arrondis 10"/>
            <p:cNvSpPr/>
            <p:nvPr/>
          </p:nvSpPr>
          <p:spPr bwMode="auto">
            <a:xfrm>
              <a:off x="467544" y="2492896"/>
              <a:ext cx="2016224" cy="36004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smtClean="0"/>
                <a:t>Dynamique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dirty="0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Rectangle à coins arrondis 9"/>
            <p:cNvSpPr/>
            <p:nvPr/>
          </p:nvSpPr>
          <p:spPr bwMode="auto">
            <a:xfrm>
              <a:off x="467544" y="1916832"/>
              <a:ext cx="2016224" cy="36004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smtClean="0"/>
                <a:t>Géométrique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z="1600" dirty="0" smtClean="0"/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dirty="0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5" name="Groupe 20"/>
            <p:cNvGrpSpPr/>
            <p:nvPr/>
          </p:nvGrpSpPr>
          <p:grpSpPr>
            <a:xfrm>
              <a:off x="2483768" y="2096852"/>
              <a:ext cx="6120680" cy="2700300"/>
              <a:chOff x="2483768" y="2096852"/>
              <a:chExt cx="6120680" cy="2700300"/>
            </a:xfrm>
          </p:grpSpPr>
          <p:sp>
            <p:nvSpPr>
              <p:cNvPr id="14" name="Rectangle à coins arrondis 13"/>
              <p:cNvSpPr/>
              <p:nvPr/>
            </p:nvSpPr>
            <p:spPr bwMode="auto">
              <a:xfrm>
                <a:off x="3923928" y="2348880"/>
                <a:ext cx="2016224" cy="720080"/>
              </a:xfrm>
              <a:prstGeom prst="round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lvl="0" indent="-342900" algn="ctr">
                  <a:spcBef>
                    <a:spcPct val="20000"/>
                  </a:spcBef>
                  <a:buClr>
                    <a:schemeClr val="accent2"/>
                  </a:buClr>
                </a:pPr>
                <a:r>
                  <a:rPr lang="fr-FR" sz="1600" dirty="0" smtClean="0"/>
                  <a:t>Modèle</a:t>
                </a:r>
              </a:p>
              <a:p>
                <a:pPr marL="342900" lvl="0" indent="-342900" algn="ctr">
                  <a:spcBef>
                    <a:spcPct val="20000"/>
                  </a:spcBef>
                  <a:buClr>
                    <a:schemeClr val="accent2"/>
                  </a:buClr>
                </a:pPr>
                <a:r>
                  <a:rPr lang="fr-FR" sz="1600" dirty="0" smtClean="0"/>
                  <a:t>complet</a:t>
                </a:r>
              </a:p>
              <a:p>
                <a:pPr marL="342900" lvl="0" indent="-342900" algn="ctr">
                  <a:spcBef>
                    <a:spcPct val="20000"/>
                  </a:spcBef>
                  <a:buClr>
                    <a:schemeClr val="accent2"/>
                  </a:buClr>
                </a:pPr>
                <a:endParaRPr lang="fr-FR" sz="1600" dirty="0" smtClean="0"/>
              </a:p>
              <a:p>
                <a:pPr marL="342900" lvl="0" indent="-342900" algn="ctr">
                  <a:spcBef>
                    <a:spcPct val="20000"/>
                  </a:spcBef>
                  <a:buClr>
                    <a:schemeClr val="accent2"/>
                  </a:buClr>
                </a:pPr>
                <a:endParaRPr lang="fr-FR" dirty="0" smtClean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6732240" y="2420888"/>
                <a:ext cx="1872208" cy="576064"/>
              </a:xfrm>
              <a:prstGeom prst="rect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Simulation</a:t>
                </a:r>
              </a:p>
            </p:txBody>
          </p:sp>
          <p:cxnSp>
            <p:nvCxnSpPr>
              <p:cNvPr id="18" name="Connecteur en angle 17"/>
              <p:cNvCxnSpPr>
                <a:stCxn id="10" idx="3"/>
                <a:endCxn id="14" idx="1"/>
              </p:cNvCxnSpPr>
              <p:nvPr/>
            </p:nvCxnSpPr>
            <p:spPr bwMode="auto">
              <a:xfrm>
                <a:off x="2483768" y="2096852"/>
                <a:ext cx="1440160" cy="612068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20" name="Connecteur en angle 19"/>
              <p:cNvCxnSpPr>
                <a:stCxn id="11" idx="3"/>
                <a:endCxn id="14" idx="1"/>
              </p:cNvCxnSpPr>
              <p:nvPr/>
            </p:nvCxnSpPr>
            <p:spPr bwMode="auto">
              <a:xfrm>
                <a:off x="2483768" y="2672916"/>
                <a:ext cx="1440160" cy="36004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22" name="Connecteur en angle 21"/>
              <p:cNvCxnSpPr>
                <a:stCxn id="12" idx="3"/>
                <a:endCxn id="14" idx="1"/>
              </p:cNvCxnSpPr>
              <p:nvPr/>
            </p:nvCxnSpPr>
            <p:spPr bwMode="auto">
              <a:xfrm flipV="1">
                <a:off x="2483768" y="2708920"/>
                <a:ext cx="1440160" cy="540060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24" name="Connecteur en angle 23"/>
              <p:cNvCxnSpPr>
                <a:stCxn id="13" idx="3"/>
                <a:endCxn id="14" idx="1"/>
              </p:cNvCxnSpPr>
              <p:nvPr/>
            </p:nvCxnSpPr>
            <p:spPr bwMode="auto">
              <a:xfrm flipV="1">
                <a:off x="2483768" y="2708920"/>
                <a:ext cx="1440160" cy="1116124"/>
              </a:xfrm>
              <a:prstGeom prst="bentConnector3">
                <a:avLst>
                  <a:gd name="adj1" fmla="val 50000"/>
                </a:avLst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sp>
            <p:nvSpPr>
              <p:cNvPr id="25" name="Flèche vers le bas 24"/>
              <p:cNvSpPr/>
              <p:nvPr/>
            </p:nvSpPr>
            <p:spPr bwMode="auto">
              <a:xfrm>
                <a:off x="4788024" y="3140968"/>
                <a:ext cx="360040" cy="576064"/>
              </a:xfrm>
              <a:prstGeom prst="downArrow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5" name="Flèche vers le bas 34"/>
              <p:cNvSpPr/>
              <p:nvPr/>
            </p:nvSpPr>
            <p:spPr bwMode="auto">
              <a:xfrm rot="16200000">
                <a:off x="6146676" y="2433464"/>
                <a:ext cx="360040" cy="576064"/>
              </a:xfrm>
              <a:prstGeom prst="downArrow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grpSp>
            <p:nvGrpSpPr>
              <p:cNvPr id="6" name="Groupe 22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3923928" y="3573016"/>
                <a:ext cx="4680520" cy="1224136"/>
                <a:chOff x="3923928" y="3573016"/>
                <a:chExt cx="4680520" cy="1224136"/>
              </a:xfrm>
            </p:grpSpPr>
            <p:sp>
              <p:nvSpPr>
                <p:cNvPr id="15" name="Rectangle à coins arrondis 14"/>
                <p:cNvSpPr/>
                <p:nvPr/>
              </p:nvSpPr>
              <p:spPr bwMode="auto">
                <a:xfrm>
                  <a:off x="3923928" y="3825044"/>
                  <a:ext cx="2016224" cy="720080"/>
                </a:xfrm>
                <a:prstGeom prst="roundRect">
                  <a:avLst/>
                </a:prstGeom>
                <a:ln>
                  <a:headEnd type="none" w="sm" len="sm"/>
                  <a:tailEnd type="none" w="sm" len="sm"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lvl="0" indent="-342900" algn="ctr">
                    <a:spcBef>
                      <a:spcPct val="20000"/>
                    </a:spcBef>
                    <a:buClr>
                      <a:schemeClr val="accent2"/>
                    </a:buClr>
                  </a:pPr>
                  <a:r>
                    <a:rPr lang="fr-FR" sz="1600" dirty="0" smtClean="0"/>
                    <a:t>Modèle</a:t>
                  </a:r>
                </a:p>
                <a:p>
                  <a:pPr marL="342900" lvl="0" indent="-342900" algn="ctr">
                    <a:spcBef>
                      <a:spcPct val="20000"/>
                    </a:spcBef>
                    <a:buClr>
                      <a:schemeClr val="accent2"/>
                    </a:buClr>
                  </a:pPr>
                  <a:r>
                    <a:rPr lang="fr-FR" sz="1600" dirty="0" smtClean="0"/>
                    <a:t>de commande</a:t>
                  </a:r>
                </a:p>
                <a:p>
                  <a:pPr marL="342900" lvl="0" indent="-342900" algn="ctr">
                    <a:spcBef>
                      <a:spcPct val="20000"/>
                    </a:spcBef>
                    <a:buClr>
                      <a:schemeClr val="accent2"/>
                    </a:buClr>
                  </a:pPr>
                  <a:endParaRPr lang="fr-FR" sz="1600" dirty="0" smtClean="0"/>
                </a:p>
                <a:p>
                  <a:pPr marL="342900" lvl="0" indent="-342900" algn="ctr">
                    <a:spcBef>
                      <a:spcPct val="20000"/>
                    </a:spcBef>
                    <a:buClr>
                      <a:schemeClr val="accent2"/>
                    </a:buClr>
                  </a:pPr>
                  <a:endParaRPr lang="fr-FR" dirty="0" smtClean="0"/>
                </a:p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 bwMode="auto">
                <a:xfrm>
                  <a:off x="6732240" y="3573016"/>
                  <a:ext cx="1872208" cy="1224136"/>
                </a:xfrm>
                <a:prstGeom prst="rect">
                  <a:avLst/>
                </a:prstGeom>
                <a:ln>
                  <a:headEnd type="none" w="sm" len="sm"/>
                  <a:tailEnd type="none" w="sm" len="sm"/>
                </a:ln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fr-FR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Times New Roman" pitchFamily="18" charset="0"/>
                    </a:rPr>
                    <a:t>Synthèse de lois de commande</a:t>
                  </a:r>
                </a:p>
              </p:txBody>
            </p:sp>
            <p:sp>
              <p:nvSpPr>
                <p:cNvPr id="36" name="Flèche vers le bas 35"/>
                <p:cNvSpPr/>
                <p:nvPr/>
              </p:nvSpPr>
              <p:spPr bwMode="auto">
                <a:xfrm rot="16200000">
                  <a:off x="6120172" y="3897052"/>
                  <a:ext cx="360040" cy="576064"/>
                </a:xfrm>
                <a:prstGeom prst="downArrow">
                  <a:avLst/>
                </a:prstGeom>
                <a:ln>
                  <a:headEnd type="none" w="sm" len="sm"/>
                  <a:tailEnd type="none" w="sm" len="sm"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27" name="Espace réservé du pied de page 3"/>
          <p:cNvSpPr>
            <a:spLocks noGrp="1"/>
          </p:cNvSpPr>
          <p:nvPr>
            <p:ph type="ftr" sz="quarter" idx="10"/>
            <p:custDataLst>
              <p:tags r:id="rId5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23" name="Espace réservé du contenu 2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07504" y="5157192"/>
            <a:ext cx="889000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accent2"/>
              </a:buClr>
            </a:pPr>
            <a:r>
              <a:rPr lang="fr-FR" sz="2000" dirty="0" smtClean="0">
                <a:latin typeface="+mj-lt"/>
              </a:rPr>
              <a:t>Objectif : Synthétiser des lois de commandes en position et raideur.</a:t>
            </a:r>
            <a:endParaRPr lang="fr-FR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3200" dirty="0" smtClean="0"/>
              <a:t>Modélisation</a:t>
            </a:r>
            <a:endParaRPr lang="fr-FR" sz="3200" dirty="0"/>
          </a:p>
        </p:txBody>
      </p:sp>
      <p:pic>
        <p:nvPicPr>
          <p:cNvPr id="17" name="Image 16" descr="caractservo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4365" y="3352958"/>
            <a:ext cx="3835709" cy="3111641"/>
          </a:xfrm>
          <a:prstGeom prst="rect">
            <a:avLst/>
          </a:prstGeom>
        </p:spPr>
      </p:pic>
      <p:pic>
        <p:nvPicPr>
          <p:cNvPr id="18" name="Image 17" descr="20140123_154716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213392" y="1629238"/>
            <a:ext cx="4059943" cy="2283718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69444" y="2903819"/>
            <a:ext cx="19145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pied de page 3"/>
          <p:cNvSpPr>
            <a:spLocks noGrp="1"/>
          </p:cNvSpPr>
          <p:nvPr>
            <p:ph type="ftr" sz="quarter" idx="10"/>
            <p:custDataLst>
              <p:tags r:id="rId5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11" name="Rectangle à coins arrondis 10"/>
          <p:cNvSpPr/>
          <p:nvPr>
            <p:custDataLst>
              <p:tags r:id="rId6"/>
            </p:custDataLst>
          </p:nvPr>
        </p:nvSpPr>
        <p:spPr bwMode="auto">
          <a:xfrm>
            <a:off x="467544" y="3645024"/>
            <a:ext cx="2016224" cy="36004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accent2"/>
              </a:buClr>
            </a:pPr>
            <a:r>
              <a:rPr lang="fr-FR" sz="1600" dirty="0" err="1" smtClean="0"/>
              <a:t>Servo</a:t>
            </a:r>
            <a:r>
              <a:rPr lang="fr-FR" sz="1600" dirty="0" smtClean="0"/>
              <a:t>-distributeurs</a:t>
            </a:r>
          </a:p>
          <a:p>
            <a:pPr marL="342900" lvl="0" indent="-342900" algn="ctr">
              <a:spcBef>
                <a:spcPct val="20000"/>
              </a:spcBef>
              <a:buClr>
                <a:schemeClr val="accent2"/>
              </a:buClr>
            </a:pPr>
            <a:endParaRPr lang="fr-FR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Flèche à angle droit 11"/>
          <p:cNvSpPr/>
          <p:nvPr>
            <p:custDataLst>
              <p:tags r:id="rId7"/>
            </p:custDataLst>
          </p:nvPr>
        </p:nvSpPr>
        <p:spPr bwMode="auto">
          <a:xfrm rot="5400000">
            <a:off x="2538344" y="3298575"/>
            <a:ext cx="1769081" cy="3233892"/>
          </a:xfrm>
          <a:prstGeom prst="bentUpArrow">
            <a:avLst>
              <a:gd name="adj1" fmla="val 15955"/>
              <a:gd name="adj2" fmla="val 17731"/>
              <a:gd name="adj3" fmla="val 18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mtClean="0">
              <a:latin typeface="Times New Roman" pitchFamily="18" charset="0"/>
            </a:endParaRPr>
          </a:p>
        </p:txBody>
      </p:sp>
      <p:sp>
        <p:nvSpPr>
          <p:cNvPr id="13" name="ZoneTexte 12"/>
          <p:cNvSpPr txBox="1"/>
          <p:nvPr>
            <p:custDataLst>
              <p:tags r:id="rId8"/>
            </p:custDataLst>
          </p:nvPr>
        </p:nvSpPr>
        <p:spPr>
          <a:xfrm>
            <a:off x="2177694" y="4163582"/>
            <a:ext cx="2327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latin typeface="+mj-lt"/>
              </a:rPr>
              <a:t>Caractérisation statique expérimentale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1.66667E-6 -0.3564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3200" dirty="0" smtClean="0"/>
              <a:t>Modélisation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46050" y="981075"/>
            <a:ext cx="8890000" cy="503709"/>
          </a:xfrm>
        </p:spPr>
        <p:txBody>
          <a:bodyPr/>
          <a:lstStyle/>
          <a:p>
            <a:r>
              <a:rPr lang="fr-FR" dirty="0" smtClean="0"/>
              <a:t>Un modèle en plusieurs étapes</a:t>
            </a:r>
            <a:endParaRPr lang="fr-FR" dirty="0"/>
          </a:p>
        </p:txBody>
      </p:sp>
      <p:grpSp>
        <p:nvGrpSpPr>
          <p:cNvPr id="4" name="Groupe 20"/>
          <p:cNvGrpSpPr/>
          <p:nvPr>
            <p:custDataLst>
              <p:tags r:id="rId3"/>
            </p:custDataLst>
          </p:nvPr>
        </p:nvGrpSpPr>
        <p:grpSpPr>
          <a:xfrm>
            <a:off x="467544" y="1916832"/>
            <a:ext cx="8136904" cy="2088232"/>
            <a:chOff x="467544" y="1916832"/>
            <a:chExt cx="8136904" cy="2088232"/>
          </a:xfrm>
        </p:grpSpPr>
        <p:sp>
          <p:nvSpPr>
            <p:cNvPr id="11" name="Rectangle à coins arrondis 10"/>
            <p:cNvSpPr/>
            <p:nvPr/>
          </p:nvSpPr>
          <p:spPr bwMode="auto">
            <a:xfrm>
              <a:off x="467544" y="2492896"/>
              <a:ext cx="2016224" cy="36004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smtClean="0"/>
                <a:t>Dynamique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dirty="0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Rectangle à coins arrondis 9"/>
            <p:cNvSpPr/>
            <p:nvPr/>
          </p:nvSpPr>
          <p:spPr bwMode="auto">
            <a:xfrm>
              <a:off x="467544" y="1916832"/>
              <a:ext cx="2016224" cy="36004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smtClean="0"/>
                <a:t>Géométrique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z="1600" dirty="0" smtClean="0"/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dirty="0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Rectangle à coins arrondis 11"/>
            <p:cNvSpPr/>
            <p:nvPr/>
          </p:nvSpPr>
          <p:spPr bwMode="auto">
            <a:xfrm>
              <a:off x="467544" y="3068960"/>
              <a:ext cx="2016224" cy="36004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smtClean="0"/>
                <a:t>Thermodynamique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z="1600" dirty="0" smtClean="0"/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dirty="0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Rectangle à coins arrondis 12"/>
            <p:cNvSpPr/>
            <p:nvPr/>
          </p:nvSpPr>
          <p:spPr bwMode="auto">
            <a:xfrm>
              <a:off x="467544" y="3645024"/>
              <a:ext cx="2016224" cy="36004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err="1" smtClean="0"/>
                <a:t>Servo</a:t>
              </a:r>
              <a:r>
                <a:rPr lang="fr-FR" sz="1600" dirty="0" smtClean="0"/>
                <a:t>-distributeurs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dirty="0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Rectangle à coins arrondis 13"/>
            <p:cNvSpPr/>
            <p:nvPr/>
          </p:nvSpPr>
          <p:spPr bwMode="auto">
            <a:xfrm>
              <a:off x="3923928" y="2348880"/>
              <a:ext cx="2016224" cy="72008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smtClean="0"/>
                <a:t>Modèle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smtClean="0"/>
                <a:t>complet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z="1600" dirty="0" smtClean="0"/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dirty="0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732240" y="2420888"/>
              <a:ext cx="1872208" cy="576064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</a:rPr>
                <a:t>Simulation</a:t>
              </a:r>
            </a:p>
          </p:txBody>
        </p:sp>
        <p:cxnSp>
          <p:nvCxnSpPr>
            <p:cNvPr id="18" name="Connecteur en angle 17"/>
            <p:cNvCxnSpPr>
              <a:stCxn id="10" idx="3"/>
              <a:endCxn id="14" idx="1"/>
            </p:cNvCxnSpPr>
            <p:nvPr/>
          </p:nvCxnSpPr>
          <p:spPr bwMode="auto">
            <a:xfrm>
              <a:off x="2483768" y="2096852"/>
              <a:ext cx="1440160" cy="612068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0" name="Connecteur en angle 19"/>
            <p:cNvCxnSpPr>
              <a:stCxn id="11" idx="3"/>
              <a:endCxn id="14" idx="1"/>
            </p:cNvCxnSpPr>
            <p:nvPr/>
          </p:nvCxnSpPr>
          <p:spPr bwMode="auto">
            <a:xfrm>
              <a:off x="2483768" y="2672916"/>
              <a:ext cx="1440160" cy="36004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2" name="Connecteur en angle 21"/>
            <p:cNvCxnSpPr>
              <a:stCxn id="12" idx="3"/>
              <a:endCxn id="14" idx="1"/>
            </p:cNvCxnSpPr>
            <p:nvPr/>
          </p:nvCxnSpPr>
          <p:spPr bwMode="auto">
            <a:xfrm flipV="1">
              <a:off x="2483768" y="2708920"/>
              <a:ext cx="1440160" cy="540060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4" name="Connecteur en angle 23"/>
            <p:cNvCxnSpPr>
              <a:stCxn id="13" idx="3"/>
              <a:endCxn id="14" idx="1"/>
            </p:cNvCxnSpPr>
            <p:nvPr/>
          </p:nvCxnSpPr>
          <p:spPr bwMode="auto">
            <a:xfrm flipV="1">
              <a:off x="2483768" y="2708920"/>
              <a:ext cx="1440160" cy="1116124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25" name="Flèche vers le bas 24"/>
            <p:cNvSpPr/>
            <p:nvPr/>
          </p:nvSpPr>
          <p:spPr bwMode="auto">
            <a:xfrm>
              <a:off x="4788024" y="3140968"/>
              <a:ext cx="360040" cy="576064"/>
            </a:xfrm>
            <a:prstGeom prst="downArrow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5" name="Flèche vers le bas 34"/>
            <p:cNvSpPr/>
            <p:nvPr/>
          </p:nvSpPr>
          <p:spPr bwMode="auto">
            <a:xfrm rot="16200000">
              <a:off x="6146676" y="2433464"/>
              <a:ext cx="360040" cy="576064"/>
            </a:xfrm>
            <a:prstGeom prst="downArrow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5" name="Groupe 22"/>
          <p:cNvGrpSpPr/>
          <p:nvPr>
            <p:custDataLst>
              <p:tags r:id="rId4"/>
            </p:custDataLst>
          </p:nvPr>
        </p:nvGrpSpPr>
        <p:grpSpPr>
          <a:xfrm>
            <a:off x="3923928" y="3573016"/>
            <a:ext cx="4680520" cy="1224136"/>
            <a:chOff x="3923928" y="3573016"/>
            <a:chExt cx="4680520" cy="1224136"/>
          </a:xfrm>
        </p:grpSpPr>
        <p:sp>
          <p:nvSpPr>
            <p:cNvPr id="15" name="Rectangle à coins arrondis 14"/>
            <p:cNvSpPr/>
            <p:nvPr/>
          </p:nvSpPr>
          <p:spPr bwMode="auto">
            <a:xfrm>
              <a:off x="3923928" y="3825044"/>
              <a:ext cx="2016224" cy="72008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smtClean="0"/>
                <a:t>Modèle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smtClean="0"/>
                <a:t>de commande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z="1600" dirty="0" smtClean="0"/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dirty="0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6732240" y="3573016"/>
              <a:ext cx="1872208" cy="1224136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</a:rPr>
                <a:t>Synthèse de lois de commande</a:t>
              </a:r>
            </a:p>
          </p:txBody>
        </p:sp>
        <p:sp>
          <p:nvSpPr>
            <p:cNvPr id="36" name="Flèche vers le bas 35"/>
            <p:cNvSpPr/>
            <p:nvPr/>
          </p:nvSpPr>
          <p:spPr bwMode="auto">
            <a:xfrm rot="16200000">
              <a:off x="6120172" y="3897052"/>
              <a:ext cx="360040" cy="576064"/>
            </a:xfrm>
            <a:prstGeom prst="downArrow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3" name="Espace réservé du pied de page 3"/>
          <p:cNvSpPr>
            <a:spLocks noGrp="1"/>
          </p:cNvSpPr>
          <p:nvPr>
            <p:ph type="ftr" sz="quarter" idx="10"/>
            <p:custDataLst>
              <p:tags r:id="rId5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27" name="Espace réservé du contenu 2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07504" y="5157192"/>
            <a:ext cx="889000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accent2"/>
              </a:buClr>
            </a:pPr>
            <a:r>
              <a:rPr lang="fr-FR" sz="2000" dirty="0" smtClean="0">
                <a:latin typeface="+mj-lt"/>
              </a:rPr>
              <a:t>Objectif : Synthétiser des lois de commandes en position et raideur.</a:t>
            </a:r>
            <a:endParaRPr lang="fr-FR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-0.20087 -0.3097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" y="-1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3200" dirty="0" smtClean="0"/>
              <a:t>Modélisation</a:t>
            </a:r>
            <a:endParaRPr lang="fr-FR" sz="3200" dirty="0"/>
          </a:p>
        </p:txBody>
      </p:sp>
      <p:grpSp>
        <p:nvGrpSpPr>
          <p:cNvPr id="4" name="Groupe 22"/>
          <p:cNvGrpSpPr/>
          <p:nvPr>
            <p:custDataLst>
              <p:tags r:id="rId2"/>
            </p:custDataLst>
          </p:nvPr>
        </p:nvGrpSpPr>
        <p:grpSpPr>
          <a:xfrm>
            <a:off x="2062825" y="1430727"/>
            <a:ext cx="4680520" cy="1224136"/>
            <a:chOff x="3923928" y="3573016"/>
            <a:chExt cx="4680520" cy="1224136"/>
          </a:xfrm>
        </p:grpSpPr>
        <p:sp>
          <p:nvSpPr>
            <p:cNvPr id="15" name="Rectangle à coins arrondis 14"/>
            <p:cNvSpPr/>
            <p:nvPr/>
          </p:nvSpPr>
          <p:spPr bwMode="auto">
            <a:xfrm>
              <a:off x="3923928" y="3825044"/>
              <a:ext cx="2016224" cy="720080"/>
            </a:xfrm>
            <a:prstGeom prst="round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smtClean="0"/>
                <a:t>Modèle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r>
                <a:rPr lang="fr-FR" sz="1600" dirty="0" smtClean="0"/>
                <a:t>de commande</a:t>
              </a:r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sz="1600" dirty="0" smtClean="0"/>
            </a:p>
            <a:p>
              <a:pPr marL="342900" lvl="0" indent="-342900" algn="ctr">
                <a:spcBef>
                  <a:spcPct val="20000"/>
                </a:spcBef>
                <a:buClr>
                  <a:schemeClr val="accent2"/>
                </a:buClr>
              </a:pPr>
              <a:endParaRPr lang="fr-FR" dirty="0" smtClean="0"/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6732240" y="3573016"/>
              <a:ext cx="1872208" cy="1224136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</a:rPr>
                <a:t>Synthèse de lois de commande</a:t>
              </a:r>
            </a:p>
          </p:txBody>
        </p:sp>
        <p:sp>
          <p:nvSpPr>
            <p:cNvPr id="36" name="Flèche vers le bas 35"/>
            <p:cNvSpPr/>
            <p:nvPr/>
          </p:nvSpPr>
          <p:spPr bwMode="auto">
            <a:xfrm rot="16200000">
              <a:off x="6120172" y="3897052"/>
              <a:ext cx="360040" cy="576064"/>
            </a:xfrm>
            <a:prstGeom prst="downArrow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1" name="ZoneTexte 20"/>
          <p:cNvSpPr txBox="1"/>
          <p:nvPr>
            <p:custDataLst>
              <p:tags r:id="rId3"/>
            </p:custDataLst>
          </p:nvPr>
        </p:nvSpPr>
        <p:spPr>
          <a:xfrm>
            <a:off x="141412" y="2924944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+mj-lt"/>
              </a:rPr>
              <a:t>Synthèse obtenue par </a:t>
            </a:r>
            <a:r>
              <a:rPr lang="fr-FR" sz="2000" b="1" dirty="0" err="1" smtClean="0">
                <a:latin typeface="+mj-lt"/>
              </a:rPr>
              <a:t>backstepping</a:t>
            </a:r>
            <a:r>
              <a:rPr lang="fr-FR" sz="2000" dirty="0" smtClean="0">
                <a:latin typeface="+mj-lt"/>
              </a:rPr>
              <a:t> et </a:t>
            </a:r>
            <a:r>
              <a:rPr lang="fr-FR" sz="2000" b="1" dirty="0" smtClean="0">
                <a:latin typeface="+mj-lt"/>
              </a:rPr>
              <a:t>la transformée A-T</a:t>
            </a:r>
            <a:r>
              <a:rPr lang="fr-FR" sz="2000" dirty="0" smtClean="0">
                <a:latin typeface="+mj-lt"/>
              </a:rPr>
              <a:t> [</a:t>
            </a:r>
            <a:r>
              <a:rPr lang="fr-FR" sz="2000" dirty="0" err="1" smtClean="0">
                <a:latin typeface="+mj-lt"/>
              </a:rPr>
              <a:t>Abry</a:t>
            </a:r>
            <a:r>
              <a:rPr lang="fr-FR" sz="2000" dirty="0" smtClean="0">
                <a:latin typeface="+mj-lt"/>
              </a:rPr>
              <a:t> 2015b]</a:t>
            </a:r>
            <a:endParaRPr lang="fr-FR" sz="2000" dirty="0">
              <a:latin typeface="+mj-lt"/>
            </a:endParaRPr>
          </a:p>
        </p:txBody>
      </p:sp>
      <p:sp>
        <p:nvSpPr>
          <p:cNvPr id="17" name="Espace réservé du pied de page 3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19" name="Espace réservé du contenu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44463" y="3517000"/>
            <a:ext cx="8923337" cy="238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kumimoji="1" lang="fr-FR" sz="2000" kern="0" dirty="0" smtClean="0">
                <a:latin typeface="+mn-lt"/>
              </a:rPr>
              <a:t>Une commande non linéaire dont les gains sont </a:t>
            </a:r>
            <a:r>
              <a:rPr kumimoji="1" lang="fr-FR" sz="2000" b="1" kern="0" dirty="0" smtClean="0">
                <a:latin typeface="+mn-lt"/>
              </a:rPr>
              <a:t>simples à régler</a:t>
            </a:r>
          </a:p>
          <a:p>
            <a:pPr marL="800100" lvl="1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Ä"/>
              <a:defRPr/>
            </a:pPr>
            <a:r>
              <a:rPr kumimoji="1" lang="fr-FR" sz="2000" kern="0" dirty="0" smtClean="0">
                <a:latin typeface="+mn-lt"/>
              </a:rPr>
              <a:t>Les </a:t>
            </a:r>
            <a:r>
              <a:rPr kumimoji="1" lang="fr-FR" sz="2000" b="1" kern="0" dirty="0" smtClean="0">
                <a:latin typeface="+mn-lt"/>
              </a:rPr>
              <a:t>gains de commande</a:t>
            </a:r>
            <a:r>
              <a:rPr kumimoji="1" lang="fr-FR" sz="2000" kern="0" dirty="0" smtClean="0">
                <a:latin typeface="+mn-lt"/>
              </a:rPr>
              <a:t> dépendent directement de la </a:t>
            </a:r>
            <a:r>
              <a:rPr kumimoji="1" lang="fr-FR" sz="2000" b="1" kern="0" dirty="0" smtClean="0">
                <a:latin typeface="+mn-lt"/>
              </a:rPr>
              <a:t>raideur</a:t>
            </a:r>
            <a:r>
              <a:rPr kumimoji="1" lang="fr-FR" sz="2000" kern="0" dirty="0" smtClean="0">
                <a:latin typeface="+mn-lt"/>
              </a:rPr>
              <a:t> et de l’</a:t>
            </a:r>
            <a:r>
              <a:rPr kumimoji="1" lang="fr-FR" sz="2000" b="1" kern="0" dirty="0" smtClean="0">
                <a:latin typeface="+mn-lt"/>
              </a:rPr>
              <a:t>amortissement</a:t>
            </a:r>
            <a:r>
              <a:rPr kumimoji="1" lang="fr-FR" sz="2000" kern="0" dirty="0" smtClean="0">
                <a:latin typeface="+mn-lt"/>
              </a:rPr>
              <a:t> désirés</a:t>
            </a:r>
          </a:p>
          <a:p>
            <a:pPr marL="800100" lvl="1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Ä"/>
              <a:defRPr/>
            </a:pPr>
            <a:r>
              <a:rPr kumimoji="1" lang="fr-FR" sz="2000" kern="0" dirty="0" smtClean="0">
                <a:latin typeface="+mn-lt"/>
              </a:rPr>
              <a:t>C</a:t>
            </a:r>
            <a:r>
              <a:rPr kumimoji="1" lang="fr-FR" sz="2000" kern="0" baseline="-25000" dirty="0" smtClean="0">
                <a:latin typeface="+mn-lt"/>
              </a:rPr>
              <a:t>1</a:t>
            </a:r>
            <a:r>
              <a:rPr kumimoji="1" lang="fr-FR" sz="2000" kern="0" dirty="0" smtClean="0">
                <a:latin typeface="+mn-lt"/>
              </a:rPr>
              <a:t>=f</a:t>
            </a:r>
            <a:r>
              <a:rPr kumimoji="1" lang="fr-FR" sz="2000" kern="0" baseline="-25000" dirty="0" smtClean="0">
                <a:latin typeface="+mn-lt"/>
              </a:rPr>
              <a:t>1</a:t>
            </a:r>
            <a:r>
              <a:rPr kumimoji="1" lang="fr-FR" sz="2000" kern="0" dirty="0" smtClean="0">
                <a:latin typeface="+mn-lt"/>
              </a:rPr>
              <a:t>(</a:t>
            </a:r>
            <a:r>
              <a:rPr kumimoji="1" lang="fr-FR" sz="2000" kern="0" dirty="0" err="1" smtClean="0">
                <a:latin typeface="+mn-lt"/>
              </a:rPr>
              <a:t>K</a:t>
            </a:r>
            <a:r>
              <a:rPr kumimoji="1" lang="fr-FR" sz="2000" kern="0" baseline="-25000" dirty="0" err="1" smtClean="0">
                <a:latin typeface="+mn-lt"/>
              </a:rPr>
              <a:t>cl</a:t>
            </a:r>
            <a:r>
              <a:rPr kumimoji="1" lang="fr-FR" sz="2000" kern="0" dirty="0" err="1" smtClean="0">
                <a:latin typeface="+mn-lt"/>
              </a:rPr>
              <a:t>,B</a:t>
            </a:r>
            <a:r>
              <a:rPr kumimoji="1" lang="fr-FR" sz="2000" kern="0" baseline="-25000" dirty="0" err="1" smtClean="0">
                <a:latin typeface="+mn-lt"/>
              </a:rPr>
              <a:t>cl</a:t>
            </a:r>
            <a:r>
              <a:rPr kumimoji="1" lang="fr-FR" sz="2000" kern="0" dirty="0" smtClean="0">
                <a:latin typeface="+mn-lt"/>
              </a:rPr>
              <a:t>) C</a:t>
            </a:r>
            <a:r>
              <a:rPr kumimoji="1" lang="fr-FR" sz="2000" kern="0" baseline="-25000" dirty="0" smtClean="0">
                <a:latin typeface="+mn-lt"/>
              </a:rPr>
              <a:t>2</a:t>
            </a:r>
            <a:r>
              <a:rPr kumimoji="1" lang="fr-FR" sz="2000" kern="0" dirty="0" smtClean="0">
                <a:latin typeface="+mn-lt"/>
              </a:rPr>
              <a:t>=f</a:t>
            </a:r>
            <a:r>
              <a:rPr kumimoji="1" lang="fr-FR" sz="2000" kern="0" baseline="-25000" dirty="0" smtClean="0">
                <a:latin typeface="+mn-lt"/>
              </a:rPr>
              <a:t>2</a:t>
            </a:r>
            <a:r>
              <a:rPr kumimoji="1" lang="fr-FR" sz="2000" kern="0" dirty="0" smtClean="0">
                <a:latin typeface="+mn-lt"/>
              </a:rPr>
              <a:t>(</a:t>
            </a:r>
            <a:r>
              <a:rPr kumimoji="1" lang="fr-FR" sz="2000" kern="0" dirty="0" err="1" smtClean="0">
                <a:latin typeface="+mn-lt"/>
              </a:rPr>
              <a:t>K</a:t>
            </a:r>
            <a:r>
              <a:rPr kumimoji="1" lang="fr-FR" sz="2000" kern="0" baseline="-25000" dirty="0" err="1" smtClean="0">
                <a:latin typeface="+mn-lt"/>
              </a:rPr>
              <a:t>cl</a:t>
            </a:r>
            <a:r>
              <a:rPr kumimoji="1" lang="fr-FR" sz="2000" kern="0" dirty="0" err="1" smtClean="0">
                <a:latin typeface="+mn-lt"/>
              </a:rPr>
              <a:t>,B</a:t>
            </a:r>
            <a:r>
              <a:rPr kumimoji="1" lang="fr-FR" sz="2000" kern="0" baseline="-25000" dirty="0" err="1" smtClean="0">
                <a:latin typeface="+mn-lt"/>
              </a:rPr>
              <a:t>cl</a:t>
            </a:r>
            <a:r>
              <a:rPr kumimoji="1" lang="fr-FR" sz="2000" kern="0" dirty="0" smtClean="0">
                <a:latin typeface="+mn-lt"/>
              </a:rPr>
              <a:t>)              extension de la méthode pour 2DDL</a:t>
            </a:r>
            <a:endParaRPr kumimoji="1" lang="fr-FR" sz="2000" b="1" kern="0" baseline="-250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kumimoji="1" lang="fr-FR" sz="2000" kern="0" dirty="0" smtClean="0">
                <a:latin typeface="+mn-lt"/>
              </a:rPr>
              <a:t>Une forme strict feedback du modèle est nécessaire</a:t>
            </a:r>
          </a:p>
          <a:p>
            <a:pPr marL="800100" lvl="1" indent="-342900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Ä"/>
              <a:defRPr/>
            </a:pPr>
            <a:r>
              <a:rPr kumimoji="1" lang="fr-FR" sz="2000" kern="0" dirty="0" smtClean="0">
                <a:solidFill>
                  <a:srgbClr val="580A39"/>
                </a:solidFill>
                <a:latin typeface="Arial"/>
              </a:rPr>
              <a:t>Simplification de modèle</a:t>
            </a:r>
            <a:endParaRPr kumimoji="1" lang="fr-FR" sz="2000" kern="0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endParaRPr kumimoji="1" lang="fr-FR" sz="2000" kern="0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endParaRPr kumimoji="1" lang="fr-FR" sz="2000" kern="0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defRPr/>
            </a:pPr>
            <a:endParaRPr kumimoji="1" lang="fr-FR" sz="2000" kern="0" dirty="0" smtClean="0">
              <a:latin typeface="+mn-lt"/>
            </a:endParaRPr>
          </a:p>
        </p:txBody>
      </p:sp>
      <p:sp>
        <p:nvSpPr>
          <p:cNvPr id="20" name="ZoneTexte 19"/>
          <p:cNvSpPr txBox="1"/>
          <p:nvPr>
            <p:custDataLst>
              <p:tags r:id="rId6"/>
            </p:custDataLst>
          </p:nvPr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fr-FR"/>
          </a:p>
        </p:txBody>
      </p:sp>
      <p:sp>
        <p:nvSpPr>
          <p:cNvPr id="22" name="Flèche vers le bas 21"/>
          <p:cNvSpPr/>
          <p:nvPr/>
        </p:nvSpPr>
        <p:spPr bwMode="auto">
          <a:xfrm rot="16200000">
            <a:off x="4268594" y="4491762"/>
            <a:ext cx="360040" cy="576064"/>
          </a:xfrm>
          <a:prstGeom prst="downArrow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3200" dirty="0" smtClean="0"/>
              <a:t>Modélisation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46050" y="981075"/>
            <a:ext cx="8890000" cy="503709"/>
          </a:xfrm>
        </p:spPr>
        <p:txBody>
          <a:bodyPr/>
          <a:lstStyle/>
          <a:p>
            <a:pPr lvl="0">
              <a:defRPr/>
            </a:pPr>
            <a:r>
              <a:rPr lang="fr-FR" dirty="0" smtClean="0"/>
              <a:t>Simplification du modèle dynamique</a:t>
            </a:r>
          </a:p>
        </p:txBody>
      </p:sp>
      <p:sp>
        <p:nvSpPr>
          <p:cNvPr id="37" name="Flèche droite 36"/>
          <p:cNvSpPr/>
          <p:nvPr>
            <p:custDataLst>
              <p:tags r:id="rId3"/>
            </p:custDataLst>
          </p:nvPr>
        </p:nvSpPr>
        <p:spPr bwMode="auto">
          <a:xfrm rot="4943023">
            <a:off x="1210805" y="2429473"/>
            <a:ext cx="846800" cy="475488"/>
          </a:xfrm>
          <a:prstGeom prst="rightArrow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Ellipse 39"/>
          <p:cNvSpPr/>
          <p:nvPr>
            <p:custDataLst>
              <p:tags r:id="rId4"/>
            </p:custDataLst>
          </p:nvPr>
        </p:nvSpPr>
        <p:spPr bwMode="auto">
          <a:xfrm>
            <a:off x="1080897" y="1400997"/>
            <a:ext cx="776478" cy="788610"/>
          </a:xfrm>
          <a:prstGeom prst="ellipse">
            <a:avLst/>
          </a:prstGeom>
          <a:noFill/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Ellipse 40"/>
          <p:cNvSpPr/>
          <p:nvPr>
            <p:custDataLst>
              <p:tags r:id="rId5"/>
            </p:custDataLst>
          </p:nvPr>
        </p:nvSpPr>
        <p:spPr bwMode="auto">
          <a:xfrm>
            <a:off x="2928747" y="1480947"/>
            <a:ext cx="585216" cy="594360"/>
          </a:xfrm>
          <a:prstGeom prst="ellipse">
            <a:avLst/>
          </a:prstGeom>
          <a:noFill/>
          <a:ln>
            <a:solidFill>
              <a:srgbClr val="7030A0"/>
            </a:solidFill>
            <a:headEnd type="none" w="sm" len="sm"/>
            <a:tailEnd type="none" w="sm" len="sm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8" name="Flèche droite 57"/>
          <p:cNvSpPr/>
          <p:nvPr>
            <p:custDataLst>
              <p:tags r:id="rId6"/>
            </p:custDataLst>
          </p:nvPr>
        </p:nvSpPr>
        <p:spPr bwMode="auto">
          <a:xfrm rot="1258950">
            <a:off x="3446408" y="2065967"/>
            <a:ext cx="851660" cy="475488"/>
          </a:xfrm>
          <a:prstGeom prst="rightArrow">
            <a:avLst/>
          </a:prstGeom>
          <a:solidFill>
            <a:schemeClr val="tx1">
              <a:lumMod val="90000"/>
              <a:lumOff val="10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9" name="Espace réservé du pied de page 3"/>
          <p:cNvSpPr>
            <a:spLocks noGrp="1"/>
          </p:cNvSpPr>
          <p:nvPr>
            <p:ph type="ftr" sz="quarter" idx="10"/>
            <p:custDataLst>
              <p:tags r:id="rId7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grpSp>
        <p:nvGrpSpPr>
          <p:cNvPr id="83" name="Groupe 82"/>
          <p:cNvGrpSpPr/>
          <p:nvPr>
            <p:custDataLst>
              <p:tags r:id="rId8"/>
            </p:custDataLst>
          </p:nvPr>
        </p:nvGrpSpPr>
        <p:grpSpPr>
          <a:xfrm>
            <a:off x="3934857" y="2914616"/>
            <a:ext cx="4745072" cy="3314734"/>
            <a:chOff x="116881" y="2888433"/>
            <a:chExt cx="5103191" cy="3564903"/>
          </a:xfrm>
        </p:grpSpPr>
        <p:grpSp>
          <p:nvGrpSpPr>
            <p:cNvPr id="84" name="Groupe 63"/>
            <p:cNvGrpSpPr/>
            <p:nvPr/>
          </p:nvGrpSpPr>
          <p:grpSpPr>
            <a:xfrm>
              <a:off x="251520" y="3284985"/>
              <a:ext cx="4968552" cy="3168351"/>
              <a:chOff x="323528" y="3212977"/>
              <a:chExt cx="4968552" cy="3168351"/>
            </a:xfrm>
          </p:grpSpPr>
          <p:grpSp>
            <p:nvGrpSpPr>
              <p:cNvPr id="92" name="Groupe 62"/>
              <p:cNvGrpSpPr/>
              <p:nvPr/>
            </p:nvGrpSpPr>
            <p:grpSpPr>
              <a:xfrm>
                <a:off x="323528" y="3250238"/>
                <a:ext cx="4968552" cy="3131090"/>
                <a:chOff x="323528" y="3250238"/>
                <a:chExt cx="4968552" cy="3131090"/>
              </a:xfrm>
            </p:grpSpPr>
            <p:pic>
              <p:nvPicPr>
                <p:cNvPr id="99" name="Picture 2" descr="C:\Users\nherzig\Pictures\EMBC\CADfblanc.bmp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323528" y="3250238"/>
                  <a:ext cx="4968552" cy="3131090"/>
                </a:xfrm>
                <a:prstGeom prst="rect">
                  <a:avLst/>
                </a:prstGeom>
                <a:noFill/>
              </p:spPr>
            </p:pic>
            <p:sp>
              <p:nvSpPr>
                <p:cNvPr id="100" name="Flèche gauche 99"/>
                <p:cNvSpPr/>
                <p:nvPr/>
              </p:nvSpPr>
              <p:spPr bwMode="auto">
                <a:xfrm rot="10800000">
                  <a:off x="2537369" y="5015568"/>
                  <a:ext cx="285081" cy="159121"/>
                </a:xfrm>
                <a:prstGeom prst="leftArrow">
                  <a:avLst/>
                </a:prstGeom>
                <a:solidFill>
                  <a:srgbClr val="0000FF"/>
                </a:solidFill>
                <a:ln w="12700" cap="sq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101" name="ZoneTexte 100"/>
                <p:cNvSpPr txBox="1"/>
                <p:nvPr/>
              </p:nvSpPr>
              <p:spPr>
                <a:xfrm>
                  <a:off x="2843808" y="4941168"/>
                  <a:ext cx="2232248" cy="3310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 smtClean="0">
                      <a:solidFill>
                        <a:srgbClr val="0000FF"/>
                      </a:solidFill>
                      <a:latin typeface="+mn-lt"/>
                    </a:rPr>
                    <a:t>Efforts</a:t>
                  </a:r>
                  <a:r>
                    <a:rPr lang="fr-FR" sz="1400" dirty="0" smtClean="0">
                      <a:solidFill>
                        <a:srgbClr val="00B0F0"/>
                      </a:solidFill>
                      <a:latin typeface="+mn-lt"/>
                    </a:rPr>
                    <a:t> </a:t>
                  </a:r>
                  <a:r>
                    <a:rPr lang="fr-FR" sz="1400" dirty="0" smtClean="0">
                      <a:solidFill>
                        <a:srgbClr val="0000FF"/>
                      </a:solidFill>
                      <a:latin typeface="+mn-lt"/>
                    </a:rPr>
                    <a:t>pneumatiques</a:t>
                  </a:r>
                  <a:endParaRPr lang="fr-FR" sz="1400" dirty="0">
                    <a:solidFill>
                      <a:srgbClr val="0000FF"/>
                    </a:solidFill>
                    <a:latin typeface="+mn-lt"/>
                  </a:endParaRPr>
                </a:p>
              </p:txBody>
            </p:sp>
            <p:sp>
              <p:nvSpPr>
                <p:cNvPr id="102" name="ZoneTexte 101"/>
                <p:cNvSpPr txBox="1"/>
                <p:nvPr/>
              </p:nvSpPr>
              <p:spPr>
                <a:xfrm>
                  <a:off x="2843808" y="5301208"/>
                  <a:ext cx="2088232" cy="3310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 smtClean="0">
                      <a:solidFill>
                        <a:srgbClr val="FF0000"/>
                      </a:solidFill>
                      <a:latin typeface="+mn-lt"/>
                    </a:rPr>
                    <a:t>Efforts de frottement</a:t>
                  </a:r>
                  <a:endParaRPr lang="fr-FR" sz="1400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sp>
              <p:nvSpPr>
                <p:cNvPr id="103" name="ZoneTexte 102"/>
                <p:cNvSpPr txBox="1"/>
                <p:nvPr/>
              </p:nvSpPr>
              <p:spPr>
                <a:xfrm>
                  <a:off x="2843808" y="5661248"/>
                  <a:ext cx="1944217" cy="3310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 smtClean="0">
                      <a:solidFill>
                        <a:srgbClr val="009900"/>
                      </a:solidFill>
                      <a:latin typeface="+mn-lt"/>
                    </a:rPr>
                    <a:t>Efforts utilisateurs</a:t>
                  </a:r>
                  <a:endParaRPr lang="fr-FR" sz="1400" dirty="0">
                    <a:solidFill>
                      <a:srgbClr val="009900"/>
                    </a:solidFill>
                    <a:latin typeface="+mn-lt"/>
                  </a:endParaRPr>
                </a:p>
              </p:txBody>
            </p:sp>
            <p:sp>
              <p:nvSpPr>
                <p:cNvPr id="104" name="ZoneTexte 103"/>
                <p:cNvSpPr txBox="1"/>
                <p:nvPr/>
              </p:nvSpPr>
              <p:spPr>
                <a:xfrm>
                  <a:off x="2843808" y="6021288"/>
                  <a:ext cx="151216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 smtClean="0">
                      <a:solidFill>
                        <a:srgbClr val="7030A0"/>
                      </a:solidFill>
                      <a:latin typeface="+mn-lt"/>
                    </a:rPr>
                    <a:t>Poids</a:t>
                  </a:r>
                </a:p>
              </p:txBody>
            </p:sp>
            <p:sp>
              <p:nvSpPr>
                <p:cNvPr id="105" name="Flèche gauche 104"/>
                <p:cNvSpPr/>
                <p:nvPr/>
              </p:nvSpPr>
              <p:spPr bwMode="auto">
                <a:xfrm rot="10800000">
                  <a:off x="2537369" y="5391806"/>
                  <a:ext cx="285081" cy="159121"/>
                </a:xfrm>
                <a:prstGeom prst="leftArrow">
                  <a:avLst/>
                </a:prstGeom>
                <a:solidFill>
                  <a:srgbClr val="FF0000"/>
                </a:solidFill>
                <a:ln w="12700" cap="sq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106" name="Flèche gauche 105"/>
                <p:cNvSpPr/>
                <p:nvPr/>
              </p:nvSpPr>
              <p:spPr bwMode="auto">
                <a:xfrm rot="10800000">
                  <a:off x="2537369" y="5739468"/>
                  <a:ext cx="285081" cy="159121"/>
                </a:xfrm>
                <a:prstGeom prst="leftArrow">
                  <a:avLst/>
                </a:prstGeom>
                <a:solidFill>
                  <a:srgbClr val="009900"/>
                </a:solidFill>
                <a:ln w="12700" cap="sq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107" name="Flèche gauche 106"/>
                <p:cNvSpPr/>
                <p:nvPr/>
              </p:nvSpPr>
              <p:spPr bwMode="auto">
                <a:xfrm rot="10800000">
                  <a:off x="2537369" y="6096655"/>
                  <a:ext cx="285081" cy="159121"/>
                </a:xfrm>
                <a:prstGeom prst="leftArrow">
                  <a:avLst/>
                </a:prstGeom>
                <a:solidFill>
                  <a:srgbClr val="7030A0"/>
                </a:solidFill>
                <a:ln w="12700" cap="sq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endParaRPr>
                </a:p>
              </p:txBody>
            </p:sp>
          </p:grpSp>
          <p:sp>
            <p:nvSpPr>
              <p:cNvPr id="93" name="Flèche gauche 92"/>
              <p:cNvSpPr/>
              <p:nvPr/>
            </p:nvSpPr>
            <p:spPr bwMode="auto">
              <a:xfrm rot="13866076">
                <a:off x="3679855" y="3926014"/>
                <a:ext cx="403877" cy="169710"/>
              </a:xfrm>
              <a:prstGeom prst="leftArrow">
                <a:avLst/>
              </a:prstGeom>
              <a:solidFill>
                <a:srgbClr val="009900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94" name="Flèche gauche 93"/>
              <p:cNvSpPr/>
              <p:nvPr/>
            </p:nvSpPr>
            <p:spPr bwMode="auto">
              <a:xfrm rot="11026901">
                <a:off x="3709555" y="3724926"/>
                <a:ext cx="391879" cy="167466"/>
              </a:xfrm>
              <a:prstGeom prst="leftArrow">
                <a:avLst/>
              </a:prstGeom>
              <a:solidFill>
                <a:srgbClr val="0000FF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95" name="Flèche gauche 94"/>
              <p:cNvSpPr/>
              <p:nvPr/>
            </p:nvSpPr>
            <p:spPr bwMode="auto">
              <a:xfrm rot="226901">
                <a:off x="3470337" y="3699395"/>
                <a:ext cx="236926" cy="177106"/>
              </a:xfrm>
              <a:prstGeom prst="leftArrow">
                <a:avLst/>
              </a:prstGeom>
              <a:solidFill>
                <a:srgbClr val="FF0000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96" name="Flèche gauche 95"/>
              <p:cNvSpPr/>
              <p:nvPr/>
            </p:nvSpPr>
            <p:spPr bwMode="auto">
              <a:xfrm rot="16200000">
                <a:off x="684701" y="3616254"/>
                <a:ext cx="188580" cy="210246"/>
              </a:xfrm>
              <a:prstGeom prst="leftArrow">
                <a:avLst/>
              </a:prstGeom>
              <a:solidFill>
                <a:srgbClr val="FF0000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97" name="Flèche gauche 96"/>
              <p:cNvSpPr/>
              <p:nvPr/>
            </p:nvSpPr>
            <p:spPr bwMode="auto">
              <a:xfrm rot="5400000">
                <a:off x="572483" y="3314749"/>
                <a:ext cx="403877" cy="200334"/>
              </a:xfrm>
              <a:prstGeom prst="leftArrow">
                <a:avLst/>
              </a:prstGeom>
              <a:solidFill>
                <a:srgbClr val="0000FF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98" name="Flèche gauche 97"/>
              <p:cNvSpPr/>
              <p:nvPr/>
            </p:nvSpPr>
            <p:spPr bwMode="auto">
              <a:xfrm rot="16200000">
                <a:off x="3552056" y="3996649"/>
                <a:ext cx="282714" cy="163076"/>
              </a:xfrm>
              <a:prstGeom prst="leftArrow">
                <a:avLst/>
              </a:prstGeom>
              <a:solidFill>
                <a:srgbClr val="7030A0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</p:txBody>
          </p:sp>
        </p:grpSp>
        <p:cxnSp>
          <p:nvCxnSpPr>
            <p:cNvPr id="85" name="Connecteur droit avec flèche 84"/>
            <p:cNvCxnSpPr/>
            <p:nvPr/>
          </p:nvCxnSpPr>
          <p:spPr bwMode="auto">
            <a:xfrm flipH="1">
              <a:off x="467544" y="3682093"/>
              <a:ext cx="22313" cy="75501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Connecteur droit avec flèche 86"/>
            <p:cNvCxnSpPr/>
            <p:nvPr/>
          </p:nvCxnSpPr>
          <p:spPr bwMode="auto">
            <a:xfrm flipH="1" flipV="1">
              <a:off x="3347865" y="3284985"/>
              <a:ext cx="407706" cy="2971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ZoneTexte 87"/>
            <p:cNvSpPr txBox="1"/>
            <p:nvPr/>
          </p:nvSpPr>
          <p:spPr>
            <a:xfrm>
              <a:off x="116881" y="3839304"/>
              <a:ext cx="3626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+mn-lt"/>
                </a:rPr>
                <a:t>y</a:t>
              </a:r>
              <a:r>
                <a:rPr lang="fr-FR" sz="1600" baseline="-25000" dirty="0" smtClean="0">
                  <a:latin typeface="+mn-lt"/>
                </a:rPr>
                <a:t>1</a:t>
              </a:r>
              <a:endParaRPr lang="fr-FR" sz="1600" dirty="0">
                <a:latin typeface="+mn-lt"/>
              </a:endParaRPr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3394472" y="2888433"/>
              <a:ext cx="3626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+mn-lt"/>
                </a:rPr>
                <a:t>y</a:t>
              </a:r>
              <a:r>
                <a:rPr lang="fr-FR" sz="1600" baseline="-25000" dirty="0" smtClean="0">
                  <a:latin typeface="+mn-lt"/>
                </a:rPr>
                <a:t>2</a:t>
              </a:r>
              <a:endParaRPr lang="fr-FR" sz="1600" dirty="0">
                <a:latin typeface="+mn-lt"/>
              </a:endParaRPr>
            </a:p>
          </p:txBody>
        </p:sp>
      </p:grpSp>
      <p:pic>
        <p:nvPicPr>
          <p:cNvPr id="38913" name="Picture 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6858" y="4878578"/>
            <a:ext cx="2424445" cy="107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75" y="2143457"/>
            <a:ext cx="2393577" cy="89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ZoneTexte 42"/>
          <p:cNvSpPr txBox="1"/>
          <p:nvPr>
            <p:custDataLst>
              <p:tags r:id="rId11"/>
            </p:custDataLst>
          </p:nvPr>
        </p:nvSpPr>
        <p:spPr>
          <a:xfrm>
            <a:off x="404026" y="3070424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chemeClr val="accent2"/>
                </a:solidFill>
                <a:latin typeface="+mj-lt"/>
              </a:rPr>
              <a:t>Effets d’inertie et centrifuges négligés pour le vérin horizontal</a:t>
            </a:r>
          </a:p>
        </p:txBody>
      </p:sp>
      <p:sp>
        <p:nvSpPr>
          <p:cNvPr id="44" name="ZoneTexte 43"/>
          <p:cNvSpPr txBox="1"/>
          <p:nvPr>
            <p:custDataLst>
              <p:tags r:id="rId12"/>
            </p:custDataLst>
          </p:nvPr>
        </p:nvSpPr>
        <p:spPr>
          <a:xfrm>
            <a:off x="4125431" y="1964631"/>
            <a:ext cx="1733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7030A0"/>
                </a:solidFill>
                <a:latin typeface="+mj-lt"/>
              </a:rPr>
              <a:t>Effet de pesanteur négligé pour le vérin horizontal</a:t>
            </a:r>
          </a:p>
        </p:txBody>
      </p:sp>
      <p:sp>
        <p:nvSpPr>
          <p:cNvPr id="45" name="Flèche droite 44"/>
          <p:cNvSpPr/>
          <p:nvPr>
            <p:custDataLst>
              <p:tags r:id="rId13"/>
            </p:custDataLst>
          </p:nvPr>
        </p:nvSpPr>
        <p:spPr bwMode="auto">
          <a:xfrm rot="4943023">
            <a:off x="1412823" y="4174993"/>
            <a:ext cx="846800" cy="475488"/>
          </a:xfrm>
          <a:prstGeom prst="rightArrow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6" name="Flèche droite 45"/>
          <p:cNvSpPr/>
          <p:nvPr>
            <p:custDataLst>
              <p:tags r:id="rId14"/>
            </p:custDataLst>
          </p:nvPr>
        </p:nvSpPr>
        <p:spPr bwMode="auto">
          <a:xfrm>
            <a:off x="5840504" y="2353047"/>
            <a:ext cx="851660" cy="475488"/>
          </a:xfrm>
          <a:prstGeom prst="rightArrow">
            <a:avLst/>
          </a:prstGeom>
          <a:solidFill>
            <a:schemeClr val="tx1">
              <a:lumMod val="90000"/>
              <a:lumOff val="10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33" y="1578384"/>
            <a:ext cx="4901609" cy="44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3200" dirty="0" smtClean="0"/>
              <a:t>Modélisation</a:t>
            </a:r>
            <a:endParaRPr lang="fr-FR" sz="3200" dirty="0"/>
          </a:p>
        </p:txBody>
      </p:sp>
      <p:sp>
        <p:nvSpPr>
          <p:cNvPr id="7" name="ZoneTexte 6"/>
          <p:cNvSpPr txBox="1"/>
          <p:nvPr>
            <p:custDataLst>
              <p:tags r:id="rId2"/>
            </p:custDataLst>
          </p:nvPr>
        </p:nvSpPr>
        <p:spPr>
          <a:xfrm>
            <a:off x="5111552" y="301981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latin typeface="+mj-lt"/>
              </a:rPr>
              <a:t>Transformée A-T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089928" y="3410686"/>
            <a:ext cx="2075696" cy="66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e 36"/>
          <p:cNvGrpSpPr/>
          <p:nvPr>
            <p:custDataLst>
              <p:tags r:id="rId4"/>
            </p:custDataLst>
          </p:nvPr>
        </p:nvGrpSpPr>
        <p:grpSpPr>
          <a:xfrm>
            <a:off x="4313426" y="1262583"/>
            <a:ext cx="4497198" cy="1647835"/>
            <a:chOff x="4566791" y="1274013"/>
            <a:chExt cx="4497198" cy="1647835"/>
          </a:xfrm>
        </p:grpSpPr>
        <p:pic>
          <p:nvPicPr>
            <p:cNvPr id="19" name="Picture 1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7749148" y="2624469"/>
              <a:ext cx="576064" cy="249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1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612804" y="2652668"/>
              <a:ext cx="660296" cy="269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e 34"/>
            <p:cNvGrpSpPr/>
            <p:nvPr/>
          </p:nvGrpSpPr>
          <p:grpSpPr>
            <a:xfrm>
              <a:off x="4566791" y="1274013"/>
              <a:ext cx="4497198" cy="1431088"/>
              <a:chOff x="1763688" y="4382972"/>
              <a:chExt cx="5039771" cy="1784941"/>
            </a:xfrm>
          </p:grpSpPr>
          <p:pic>
            <p:nvPicPr>
              <p:cNvPr id="10" name="Picture 15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 r="24305"/>
              <a:stretch>
                <a:fillRect/>
              </a:stretch>
            </p:blipFill>
            <p:spPr bwMode="auto">
              <a:xfrm>
                <a:off x="1763688" y="4615780"/>
                <a:ext cx="5039771" cy="1333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1" name="Groupe 16"/>
              <p:cNvGrpSpPr/>
              <p:nvPr/>
            </p:nvGrpSpPr>
            <p:grpSpPr>
              <a:xfrm>
                <a:off x="2233402" y="4382972"/>
                <a:ext cx="3415881" cy="1728192"/>
                <a:chOff x="2233402" y="4544856"/>
                <a:chExt cx="3415881" cy="1728192"/>
              </a:xfrm>
            </p:grpSpPr>
            <p:cxnSp>
              <p:nvCxnSpPr>
                <p:cNvPr id="28" name="Connecteur droit 27"/>
                <p:cNvCxnSpPr/>
                <p:nvPr/>
              </p:nvCxnSpPr>
              <p:spPr bwMode="auto">
                <a:xfrm>
                  <a:off x="2233402" y="4544856"/>
                  <a:ext cx="0" cy="1728192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chemeClr val="tx1"/>
                  </a:solidFill>
                  <a:prstDash val="dashDot"/>
                  <a:round/>
                  <a:headEnd type="none" w="sm" len="sm"/>
                  <a:tailEnd type="none" w="sm" len="sm"/>
                </a:ln>
                <a:effectLst/>
              </p:spPr>
            </p:cxnSp>
            <p:cxnSp>
              <p:nvCxnSpPr>
                <p:cNvPr id="29" name="Connecteur droit 28"/>
                <p:cNvCxnSpPr/>
                <p:nvPr/>
              </p:nvCxnSpPr>
              <p:spPr bwMode="auto">
                <a:xfrm>
                  <a:off x="5649283" y="4544856"/>
                  <a:ext cx="0" cy="1728192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chemeClr val="tx1"/>
                  </a:solidFill>
                  <a:prstDash val="dashDot"/>
                  <a:round/>
                  <a:headEnd type="none" w="sm" len="sm"/>
                  <a:tailEnd type="none" w="sm" len="sm"/>
                </a:ln>
                <a:effectLst/>
              </p:spPr>
            </p:cxnSp>
          </p:grpSp>
          <p:cxnSp>
            <p:nvCxnSpPr>
              <p:cNvPr id="12" name="Connecteur droit 11"/>
              <p:cNvCxnSpPr/>
              <p:nvPr/>
            </p:nvCxnSpPr>
            <p:spPr bwMode="auto">
              <a:xfrm>
                <a:off x="3941342" y="4382972"/>
                <a:ext cx="0" cy="1728192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dashDot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3" name="Connecteur droit avec flèche 12"/>
              <p:cNvCxnSpPr/>
              <p:nvPr/>
            </p:nvCxnSpPr>
            <p:spPr bwMode="auto">
              <a:xfrm>
                <a:off x="3923928" y="5877272"/>
                <a:ext cx="432048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grpSp>
            <p:nvGrpSpPr>
              <p:cNvPr id="14" name="Groupe 27"/>
              <p:cNvGrpSpPr/>
              <p:nvPr/>
            </p:nvGrpSpPr>
            <p:grpSpPr>
              <a:xfrm>
                <a:off x="3995936" y="5949280"/>
                <a:ext cx="232285" cy="218633"/>
                <a:chOff x="3563887" y="5949280"/>
                <a:chExt cx="232285" cy="218633"/>
              </a:xfrm>
            </p:grpSpPr>
            <p:pic>
              <p:nvPicPr>
                <p:cNvPr id="26" name="Picture 3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3635896" y="5949280"/>
                  <a:ext cx="160276" cy="2160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" name="Rectangle 26"/>
                <p:cNvSpPr/>
                <p:nvPr/>
              </p:nvSpPr>
              <p:spPr bwMode="auto">
                <a:xfrm>
                  <a:off x="3563887" y="6122194"/>
                  <a:ext cx="87139" cy="45719"/>
                </a:xfrm>
                <a:prstGeom prst="rect">
                  <a:avLst/>
                </a:prstGeom>
                <a:ln>
                  <a:headEnd type="none" w="sm" len="sm"/>
                  <a:tailEnd type="none" w="sm" len="sm"/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5001832" y="4725144"/>
                <a:ext cx="290248" cy="245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6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2849348" y="4725144"/>
                <a:ext cx="243719" cy="2636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7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2843808" y="5373216"/>
                <a:ext cx="254798" cy="2880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8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5015126" y="5394264"/>
                <a:ext cx="263660" cy="228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13"/>
              <p:cNvPicPr>
                <a:picLocks noChangeAspect="1" noChangeArrowheads="1"/>
              </p:cNvPicPr>
              <p:nvPr/>
            </p:nvPicPr>
            <p:blipFill>
              <a:blip r:embed="rId2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263579" y="5706084"/>
                <a:ext cx="648072" cy="347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Flèche vers le bas 21"/>
              <p:cNvSpPr/>
              <p:nvPr/>
            </p:nvSpPr>
            <p:spPr bwMode="auto">
              <a:xfrm rot="10800000">
                <a:off x="1945134" y="5366246"/>
                <a:ext cx="216024" cy="432048"/>
              </a:xfrm>
              <a:prstGeom prst="downArrow">
                <a:avLst/>
              </a:prstGeom>
              <a:solidFill>
                <a:srgbClr val="FF0000"/>
              </a:solidFill>
              <a:ln w="12700" cap="sq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pic>
            <p:nvPicPr>
              <p:cNvPr id="23" name="Picture 14"/>
              <p:cNvPicPr>
                <a:picLocks noChangeAspect="1" noChangeArrowheads="1"/>
              </p:cNvPicPr>
              <p:nvPr/>
            </p:nvPicPr>
            <p:blipFill>
              <a:blip r:embed="rId2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104662" y="5699775"/>
                <a:ext cx="679321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Flèche vers le bas 23"/>
              <p:cNvSpPr/>
              <p:nvPr/>
            </p:nvSpPr>
            <p:spPr bwMode="auto">
              <a:xfrm rot="10800000">
                <a:off x="5757293" y="5356498"/>
                <a:ext cx="216024" cy="432048"/>
              </a:xfrm>
              <a:prstGeom prst="downArrow">
                <a:avLst/>
              </a:prstGeom>
              <a:solidFill>
                <a:srgbClr val="FF0000"/>
              </a:solidFill>
              <a:ln w="12700" cap="sq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sp>
        <p:nvSpPr>
          <p:cNvPr id="30" name="Espace réservé du contenu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4613" y="955676"/>
            <a:ext cx="8890000" cy="51733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Ä"/>
              <a:tabLst/>
              <a:defRPr/>
            </a:pPr>
            <a:r>
              <a:rPr kumimoji="1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Simplification du modèle thermodynamique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1800" b="0" i="0" u="none" strike="noStrike" kern="0" cap="none" spc="0" normalizeH="0" baseline="0" noProof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1800" b="0" i="0" u="none" strike="noStrike" kern="0" cap="none" spc="0" normalizeH="0" baseline="0" noProof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Espace réservé du contenu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97473" y="1547644"/>
            <a:ext cx="4337367" cy="121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tabLst/>
              <a:defRPr/>
            </a:pPr>
            <a:r>
              <a:rPr kumimoji="1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Hypothèses supplémentaires 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Comportement </a:t>
            </a:r>
            <a:r>
              <a:rPr kumimoji="1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polytropique</a:t>
            </a:r>
            <a:endParaRPr kumimoji="1" lang="fr-FR" sz="18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fr-FR" sz="1800" kern="0" baseline="0" dirty="0" smtClean="0">
                <a:latin typeface="+mn-lt"/>
              </a:rPr>
              <a:t>Variations de température négligées</a:t>
            </a:r>
            <a:endParaRPr kumimoji="1" 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Flèche à angle droit 35"/>
          <p:cNvSpPr/>
          <p:nvPr>
            <p:custDataLst>
              <p:tags r:id="rId7"/>
            </p:custDataLst>
          </p:nvPr>
        </p:nvSpPr>
        <p:spPr bwMode="auto">
          <a:xfrm rot="10800000" flipH="1">
            <a:off x="4122420" y="3528060"/>
            <a:ext cx="1173480" cy="1584960"/>
          </a:xfrm>
          <a:prstGeom prst="bentUpArrow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6870" name="Picture 6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74321" y="2947035"/>
            <a:ext cx="3381996" cy="132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117533" y="5167313"/>
            <a:ext cx="5043487" cy="121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8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42913" y="4360545"/>
            <a:ext cx="1187767" cy="46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9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853566" y="4338640"/>
            <a:ext cx="1285874" cy="48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10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013202" y="4131658"/>
            <a:ext cx="2229149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11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6261001" y="4681538"/>
            <a:ext cx="1733550" cy="36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Accolade fermante 43"/>
          <p:cNvSpPr/>
          <p:nvPr>
            <p:custDataLst>
              <p:tags r:id="rId14"/>
            </p:custDataLst>
          </p:nvPr>
        </p:nvSpPr>
        <p:spPr bwMode="auto">
          <a:xfrm rot="10800000">
            <a:off x="5205805" y="3001067"/>
            <a:ext cx="478715" cy="2005272"/>
          </a:xfrm>
          <a:prstGeom prst="rightBrace">
            <a:avLst/>
          </a:prstGeom>
          <a:noFill/>
          <a:ln w="571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Espace réservé du pied de page 3"/>
          <p:cNvSpPr>
            <a:spLocks noGrp="1"/>
          </p:cNvSpPr>
          <p:nvPr>
            <p:ph type="ftr" sz="quarter" idx="10"/>
            <p:custDataLst>
              <p:tags r:id="rId15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46050" y="981075"/>
            <a:ext cx="8890000" cy="503709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Ä"/>
              <a:tabLst/>
              <a:defRPr/>
            </a:pPr>
            <a:r>
              <a:rPr kumimoji="1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Les autres travaux sur des simulateurs d’accouchement :</a:t>
            </a:r>
            <a:endParaRPr kumimoji="1" lang="fr-FR" sz="1800" b="0" i="0" u="none" strike="noStrike" kern="0" cap="none" spc="0" normalizeH="0" baseline="0" noProof="0" dirty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6" name="Groupe 9"/>
          <p:cNvGrpSpPr/>
          <p:nvPr>
            <p:custDataLst>
              <p:tags r:id="rId2"/>
            </p:custDataLst>
          </p:nvPr>
        </p:nvGrpSpPr>
        <p:grpSpPr>
          <a:xfrm>
            <a:off x="1151620" y="1566665"/>
            <a:ext cx="2448272" cy="2160239"/>
            <a:chOff x="611561" y="1556792"/>
            <a:chExt cx="2736304" cy="2468016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11561" y="1556792"/>
              <a:ext cx="2736304" cy="216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ZoneTexte 18"/>
            <p:cNvSpPr txBox="1"/>
            <p:nvPr/>
          </p:nvSpPr>
          <p:spPr>
            <a:xfrm>
              <a:off x="1043608" y="3673181"/>
              <a:ext cx="1944216" cy="35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 smtClean="0">
                  <a:latin typeface="+mj-lt"/>
                </a:rPr>
                <a:t>Lapeer</a:t>
              </a:r>
              <a:r>
                <a:rPr lang="fr-FR" sz="1400" dirty="0" smtClean="0">
                  <a:latin typeface="+mj-lt"/>
                </a:rPr>
                <a:t> et al. 2004</a:t>
              </a:r>
              <a:endParaRPr lang="fr-FR" sz="1400" dirty="0">
                <a:latin typeface="+mj-lt"/>
              </a:endParaRPr>
            </a:p>
          </p:txBody>
        </p:sp>
      </p:grpSp>
      <p:grpSp>
        <p:nvGrpSpPr>
          <p:cNvPr id="7" name="Groupe 21"/>
          <p:cNvGrpSpPr/>
          <p:nvPr>
            <p:custDataLst>
              <p:tags r:id="rId3"/>
            </p:custDataLst>
          </p:nvPr>
        </p:nvGrpSpPr>
        <p:grpSpPr>
          <a:xfrm>
            <a:off x="5361960" y="1484784"/>
            <a:ext cx="2812568" cy="2376264"/>
            <a:chOff x="5148064" y="1484784"/>
            <a:chExt cx="2812568" cy="2376264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148064" y="1484784"/>
              <a:ext cx="2812568" cy="2096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ZoneTexte 16"/>
            <p:cNvSpPr txBox="1"/>
            <p:nvPr/>
          </p:nvSpPr>
          <p:spPr>
            <a:xfrm>
              <a:off x="5582240" y="3553271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latin typeface="+mj-lt"/>
                </a:rPr>
                <a:t>Kim et al. 2005</a:t>
              </a:r>
              <a:endParaRPr lang="fr-FR" sz="1400" dirty="0">
                <a:latin typeface="+mj-lt"/>
              </a:endParaRPr>
            </a:p>
          </p:txBody>
        </p:sp>
      </p:grpSp>
      <p:grpSp>
        <p:nvGrpSpPr>
          <p:cNvPr id="8" name="Groupe 18"/>
          <p:cNvGrpSpPr/>
          <p:nvPr>
            <p:custDataLst>
              <p:tags r:id="rId4"/>
            </p:custDataLst>
          </p:nvPr>
        </p:nvGrpSpPr>
        <p:grpSpPr>
          <a:xfrm>
            <a:off x="5004048" y="3944104"/>
            <a:ext cx="3528392" cy="2293208"/>
            <a:chOff x="3923928" y="4149080"/>
            <a:chExt cx="3528392" cy="2293208"/>
          </a:xfrm>
        </p:grpSpPr>
        <p:grpSp>
          <p:nvGrpSpPr>
            <p:cNvPr id="12" name="Groupe 15"/>
            <p:cNvGrpSpPr/>
            <p:nvPr/>
          </p:nvGrpSpPr>
          <p:grpSpPr>
            <a:xfrm>
              <a:off x="3923928" y="4149080"/>
              <a:ext cx="3528392" cy="2016225"/>
              <a:chOff x="2123728" y="3717031"/>
              <a:chExt cx="4312905" cy="2291278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2123728" y="3717032"/>
                <a:ext cx="2653853" cy="2291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4716016" y="3717031"/>
                <a:ext cx="1720617" cy="2290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ZoneTexte 12"/>
            <p:cNvSpPr txBox="1"/>
            <p:nvPr/>
          </p:nvSpPr>
          <p:spPr>
            <a:xfrm>
              <a:off x="4716016" y="6134511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latin typeface="+mj-lt"/>
                </a:rPr>
                <a:t>Abate et al. 2010</a:t>
              </a:r>
              <a:endParaRPr lang="fr-FR" sz="1400" dirty="0">
                <a:latin typeface="+mj-lt"/>
              </a:endParaRPr>
            </a:p>
          </p:txBody>
        </p:sp>
      </p:grpSp>
      <p:grpSp>
        <p:nvGrpSpPr>
          <p:cNvPr id="9" name="Groupe 20"/>
          <p:cNvGrpSpPr/>
          <p:nvPr>
            <p:custDataLst>
              <p:tags r:id="rId5"/>
            </p:custDataLst>
          </p:nvPr>
        </p:nvGrpSpPr>
        <p:grpSpPr>
          <a:xfrm>
            <a:off x="967835" y="3999524"/>
            <a:ext cx="2815843" cy="2311113"/>
            <a:chOff x="683568" y="3844460"/>
            <a:chExt cx="2815843" cy="2311113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683568" y="3844460"/>
              <a:ext cx="2815843" cy="204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ZoneTexte 10"/>
            <p:cNvSpPr txBox="1"/>
            <p:nvPr/>
          </p:nvSpPr>
          <p:spPr>
            <a:xfrm>
              <a:off x="1119381" y="5847796"/>
              <a:ext cx="19442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 smtClean="0">
                  <a:latin typeface="+mj-lt"/>
                </a:rPr>
                <a:t>Riener</a:t>
              </a:r>
              <a:r>
                <a:rPr lang="fr-FR" sz="1400" dirty="0" smtClean="0">
                  <a:latin typeface="+mj-lt"/>
                </a:rPr>
                <a:t> et al. 2007</a:t>
              </a:r>
              <a:endParaRPr lang="fr-FR" sz="1400" dirty="0">
                <a:latin typeface="+mj-lt"/>
              </a:endParaRPr>
            </a:p>
          </p:txBody>
        </p:sp>
      </p:grpSp>
      <p:sp>
        <p:nvSpPr>
          <p:cNvPr id="20" name="Titre 2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042988" y="0"/>
            <a:ext cx="79216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kumimoji="1" lang="en-US" sz="3200" b="1" kern="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Un </a:t>
            </a:r>
            <a:r>
              <a:rPr kumimoji="1" lang="en-US" sz="3200" b="1" kern="0" dirty="0" err="1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simulateur</a:t>
            </a:r>
            <a:r>
              <a:rPr kumimoji="1" lang="en-US" sz="3200" b="1" kern="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kumimoji="1" lang="en-US" sz="3200" b="1" kern="0" dirty="0" err="1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d’accouchement</a:t>
            </a:r>
            <a:r>
              <a:rPr kumimoji="1" lang="en-US" sz="3200" b="1" kern="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?</a:t>
            </a:r>
          </a:p>
        </p:txBody>
      </p:sp>
      <p:sp>
        <p:nvSpPr>
          <p:cNvPr id="22" name="Espace réservé du pied de pag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4005263" y="6561138"/>
            <a:ext cx="441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Laboratoire Ampère – UMR CNRS 5005	         Nicolas </a:t>
            </a:r>
            <a:r>
              <a:rPr kumimoji="0" lang="fr-FR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Herzig</a:t>
            </a:r>
            <a:endParaRPr kumimoji="0" lang="fr-FR" sz="12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TEXTE 4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925030" y="3935702"/>
            <a:ext cx="7410893" cy="217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1800" kern="0" dirty="0" smtClean="0">
                <a:latin typeface="+mj-lt"/>
              </a:rPr>
              <a:t>Simulateur en réalité augmenté</a:t>
            </a:r>
          </a:p>
          <a:p>
            <a:pPr marL="342900" lvl="0" indent="-342900" algn="ctr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1800" kern="0" dirty="0" smtClean="0">
                <a:latin typeface="+mj-lt"/>
              </a:rPr>
              <a:t>Pas de retour </a:t>
            </a:r>
            <a:r>
              <a:rPr kumimoji="1" lang="fr-FR" sz="1800" kern="0" dirty="0" err="1" smtClean="0">
                <a:latin typeface="+mj-lt"/>
              </a:rPr>
              <a:t>haptique</a:t>
            </a:r>
            <a:endParaRPr kumimoji="1" lang="fr-FR" sz="1800" kern="0" dirty="0" smtClean="0">
              <a:latin typeface="+mj-lt"/>
            </a:endParaRPr>
          </a:p>
        </p:txBody>
      </p:sp>
      <p:sp>
        <p:nvSpPr>
          <p:cNvPr id="24" name="tEXTE 3"/>
          <p:cNvSpPr txBox="1">
            <a:spLocks/>
          </p:cNvSpPr>
          <p:nvPr>
            <p:custDataLst>
              <p:tags r:id="rId9"/>
            </p:custDataLst>
          </p:nvPr>
        </p:nvSpPr>
        <p:spPr bwMode="auto">
          <a:xfrm>
            <a:off x="637939" y="3935702"/>
            <a:ext cx="7410893" cy="217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1800" kern="0" dirty="0" smtClean="0">
                <a:latin typeface="+mj-lt"/>
              </a:rPr>
              <a:t>Simulateur bio-inspiré</a:t>
            </a:r>
          </a:p>
          <a:p>
            <a:pPr marL="342900" lvl="0" indent="-342900" algn="ctr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1800" kern="0" dirty="0" smtClean="0">
                <a:latin typeface="+mj-lt"/>
              </a:rPr>
              <a:t>Essais non répétables</a:t>
            </a:r>
          </a:p>
        </p:txBody>
      </p:sp>
      <p:sp>
        <p:nvSpPr>
          <p:cNvPr id="25" name="TEXTE 2"/>
          <p:cNvSpPr txBox="1">
            <a:spLocks/>
          </p:cNvSpPr>
          <p:nvPr>
            <p:custDataLst>
              <p:tags r:id="rId10"/>
            </p:custDataLst>
          </p:nvPr>
        </p:nvSpPr>
        <p:spPr bwMode="auto">
          <a:xfrm>
            <a:off x="988828" y="3935702"/>
            <a:ext cx="7410893" cy="217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1800" kern="0" dirty="0" smtClean="0">
                <a:latin typeface="+mj-lt"/>
              </a:rPr>
              <a:t>Simulateur instrumenté à actionnement électromécanique</a:t>
            </a:r>
          </a:p>
          <a:p>
            <a:pPr marL="342900" lvl="0" indent="-342900" algn="ctr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1800" kern="0" dirty="0" smtClean="0">
                <a:latin typeface="+mj-lt"/>
              </a:rPr>
              <a:t>Robots industriels non adaptés à une utilisation comme interface </a:t>
            </a:r>
            <a:r>
              <a:rPr kumimoji="1" lang="fr-FR" sz="1800" kern="0" dirty="0" err="1" smtClean="0">
                <a:latin typeface="+mj-lt"/>
              </a:rPr>
              <a:t>haptique</a:t>
            </a:r>
            <a:endParaRPr kumimoji="1" lang="fr-FR" sz="1800" kern="0" dirty="0" smtClean="0">
              <a:latin typeface="+mj-lt"/>
            </a:endParaRPr>
          </a:p>
        </p:txBody>
      </p:sp>
      <p:sp>
        <p:nvSpPr>
          <p:cNvPr id="26" name="TEXTE 1"/>
          <p:cNvSpPr txBox="1">
            <a:spLocks/>
          </p:cNvSpPr>
          <p:nvPr>
            <p:custDataLst>
              <p:tags r:id="rId11"/>
            </p:custDataLst>
          </p:nvPr>
        </p:nvSpPr>
        <p:spPr bwMode="auto">
          <a:xfrm>
            <a:off x="988828" y="3935702"/>
            <a:ext cx="7410893" cy="217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1800" kern="0" dirty="0" smtClean="0">
                <a:latin typeface="+mj-lt"/>
              </a:rPr>
              <a:t>Simulateur en réalité virtuelle avec interface </a:t>
            </a:r>
            <a:r>
              <a:rPr kumimoji="1" lang="fr-FR" sz="1800" kern="0" dirty="0" err="1" smtClean="0">
                <a:latin typeface="+mj-lt"/>
              </a:rPr>
              <a:t>haptique</a:t>
            </a:r>
            <a:endParaRPr kumimoji="1" lang="fr-FR" sz="1800" kern="0" dirty="0" smtClean="0">
              <a:latin typeface="+mj-lt"/>
            </a:endParaRPr>
          </a:p>
          <a:p>
            <a:pPr marL="342900" lvl="0" indent="-342900" algn="ctr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1800" kern="0" dirty="0" smtClean="0">
                <a:latin typeface="+mj-lt"/>
              </a:rPr>
              <a:t>Pas adapté à l’apprentissage de gestes avec instruments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-0.00139 L -0.24774 -0.00139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24184 -0.34421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-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23263 -0.345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" y="-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/>
      <p:bldP spid="24" grpId="0"/>
      <p:bldP spid="24" grpId="1"/>
      <p:bldP spid="25" grpId="0"/>
      <p:bldP spid="25" grpId="1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3200" dirty="0" smtClean="0"/>
              <a:t>Modélisation</a:t>
            </a:r>
            <a:endParaRPr lang="fr-FR" sz="3200" dirty="0"/>
          </a:p>
        </p:txBody>
      </p:sp>
      <p:pic>
        <p:nvPicPr>
          <p:cNvPr id="33797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8103" y="4541811"/>
            <a:ext cx="4474833" cy="122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" name="Groupe 54"/>
          <p:cNvGrpSpPr/>
          <p:nvPr>
            <p:custDataLst>
              <p:tags r:id="rId3"/>
            </p:custDataLst>
          </p:nvPr>
        </p:nvGrpSpPr>
        <p:grpSpPr>
          <a:xfrm>
            <a:off x="899216" y="4490059"/>
            <a:ext cx="6845752" cy="1590100"/>
            <a:chOff x="899216" y="4490059"/>
            <a:chExt cx="6845752" cy="1590100"/>
          </a:xfrm>
        </p:grpSpPr>
        <p:sp>
          <p:nvSpPr>
            <p:cNvPr id="44" name="Flèche à angle droit 43"/>
            <p:cNvSpPr/>
            <p:nvPr/>
          </p:nvSpPr>
          <p:spPr bwMode="auto">
            <a:xfrm rot="5400000">
              <a:off x="2576253" y="4359336"/>
              <a:ext cx="950624" cy="1212069"/>
            </a:xfrm>
            <a:prstGeom prst="bentUpArrow">
              <a:avLst/>
            </a:prstGeom>
            <a:solidFill>
              <a:schemeClr val="tx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45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 l="85492" t="44805" r="2249" b="27908"/>
            <a:stretch>
              <a:fillRect/>
            </a:stretch>
          </p:blipFill>
          <p:spPr bwMode="auto">
            <a:xfrm>
              <a:off x="3811524" y="4846320"/>
              <a:ext cx="548576" cy="335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Flèche droite 45"/>
            <p:cNvSpPr/>
            <p:nvPr/>
          </p:nvSpPr>
          <p:spPr bwMode="auto">
            <a:xfrm>
              <a:off x="4702168" y="4956408"/>
              <a:ext cx="2091824" cy="447696"/>
            </a:xfrm>
            <a:prstGeom prst="rightArrow">
              <a:avLst/>
            </a:prstGeom>
            <a:solidFill>
              <a:schemeClr val="tx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8" name="ZoneTexte 47"/>
            <p:cNvSpPr txBox="1"/>
            <p:nvPr>
              <p:custDataLst>
                <p:tags r:id="rId8"/>
              </p:custDataLst>
            </p:nvPr>
          </p:nvSpPr>
          <p:spPr>
            <a:xfrm>
              <a:off x="3712520" y="5433828"/>
              <a:ext cx="403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 smtClean="0">
                  <a:latin typeface="+mj-lt"/>
                </a:rPr>
                <a:t>Algorithme de sélection</a:t>
              </a:r>
            </a:p>
            <a:p>
              <a:pPr algn="ctr"/>
              <a:r>
                <a:rPr lang="fr-FR" sz="1800" dirty="0" smtClean="0">
                  <a:latin typeface="+mj-lt"/>
                </a:rPr>
                <a:t> de tension</a:t>
              </a:r>
            </a:p>
          </p:txBody>
        </p:sp>
        <p:sp>
          <p:nvSpPr>
            <p:cNvPr id="49" name="ZoneTexte 48"/>
            <p:cNvSpPr txBox="1"/>
            <p:nvPr>
              <p:custDataLst>
                <p:tags r:id="rId9"/>
              </p:custDataLst>
            </p:nvPr>
          </p:nvSpPr>
          <p:spPr>
            <a:xfrm>
              <a:off x="899216" y="5415540"/>
              <a:ext cx="4032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 err="1" smtClean="0">
                  <a:latin typeface="+mj-lt"/>
                </a:rPr>
                <a:t>Backstepping</a:t>
              </a:r>
              <a:endParaRPr lang="fr-FR" sz="1800" dirty="0" smtClean="0">
                <a:latin typeface="+mj-lt"/>
              </a:endParaRPr>
            </a:p>
          </p:txBody>
        </p:sp>
        <p:pic>
          <p:nvPicPr>
            <p:cNvPr id="62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 l="85492" r="2249" b="74420"/>
            <a:stretch>
              <a:fillRect/>
            </a:stretch>
          </p:blipFill>
          <p:spPr bwMode="auto">
            <a:xfrm>
              <a:off x="3819144" y="5179724"/>
              <a:ext cx="548576" cy="314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" name="Espace réservé du contenu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74613" y="908051"/>
            <a:ext cx="8890000" cy="51733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Ä"/>
              <a:tabLst/>
              <a:defRPr/>
            </a:pPr>
            <a:r>
              <a:rPr kumimoji="1" lang="fr-FR" sz="2400" b="0" i="0" u="none" strike="noStrike" kern="0" cap="none" spc="0" normalizeH="0" baseline="0" dirty="0" smtClean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Modèle de commande [</a:t>
            </a:r>
            <a:r>
              <a:rPr kumimoji="1" lang="fr-FR" sz="2400" b="0" i="0" u="none" strike="noStrike" kern="0" cap="none" spc="0" normalizeH="0" baseline="0" dirty="0" err="1" smtClean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Herzig</a:t>
            </a:r>
            <a:r>
              <a:rPr kumimoji="1" lang="fr-FR" sz="2400" b="0" i="0" u="none" strike="noStrike" kern="0" cap="none" spc="0" normalizeH="0" baseline="0" dirty="0" smtClean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2015]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9" name="Groupe 38"/>
          <p:cNvGrpSpPr/>
          <p:nvPr>
            <p:custDataLst>
              <p:tags r:id="rId5"/>
            </p:custDataLst>
          </p:nvPr>
        </p:nvGrpSpPr>
        <p:grpSpPr>
          <a:xfrm>
            <a:off x="1299104" y="1487990"/>
            <a:ext cx="5049309" cy="2882337"/>
            <a:chOff x="1299104" y="1487990"/>
            <a:chExt cx="5049309" cy="2882337"/>
          </a:xfrm>
        </p:grpSpPr>
        <p:cxnSp>
          <p:nvCxnSpPr>
            <p:cNvPr id="12" name="Connecteur droit 11"/>
            <p:cNvCxnSpPr/>
            <p:nvPr/>
          </p:nvCxnSpPr>
          <p:spPr bwMode="auto">
            <a:xfrm flipV="1">
              <a:off x="1966397" y="1552575"/>
              <a:ext cx="0" cy="1876425"/>
            </a:xfrm>
            <a:prstGeom prst="line">
              <a:avLst/>
            </a:prstGeom>
            <a:solidFill>
              <a:schemeClr val="accent1"/>
            </a:solidFill>
            <a:ln w="57150" cap="sq" cmpd="sng" algn="ctr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3" name="Connecteur droit 12"/>
            <p:cNvCxnSpPr/>
            <p:nvPr/>
          </p:nvCxnSpPr>
          <p:spPr bwMode="auto">
            <a:xfrm>
              <a:off x="1976438" y="1546690"/>
              <a:ext cx="847725" cy="0"/>
            </a:xfrm>
            <a:prstGeom prst="line">
              <a:avLst/>
            </a:prstGeom>
            <a:solidFill>
              <a:schemeClr val="accent1"/>
            </a:solidFill>
            <a:ln w="57150" cap="sq" cmpd="sng" algn="ctr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5" name="Connecteur droit 14"/>
            <p:cNvCxnSpPr/>
            <p:nvPr/>
          </p:nvCxnSpPr>
          <p:spPr bwMode="auto">
            <a:xfrm flipV="1">
              <a:off x="1991554" y="3429558"/>
              <a:ext cx="2642359" cy="1"/>
            </a:xfrm>
            <a:prstGeom prst="line">
              <a:avLst/>
            </a:prstGeom>
            <a:solidFill>
              <a:schemeClr val="accent1"/>
            </a:solidFill>
            <a:ln w="57150" cap="sq" cmpd="sng" algn="ctr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6" name="Connecteur droit 15"/>
            <p:cNvCxnSpPr/>
            <p:nvPr/>
          </p:nvCxnSpPr>
          <p:spPr bwMode="auto">
            <a:xfrm flipV="1">
              <a:off x="4635584" y="2852739"/>
              <a:ext cx="0" cy="576261"/>
            </a:xfrm>
            <a:prstGeom prst="line">
              <a:avLst/>
            </a:prstGeom>
            <a:solidFill>
              <a:schemeClr val="accent1"/>
            </a:solidFill>
            <a:ln w="57150" cap="sq" cmpd="sng" algn="ctr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4" name="Connecteur droit 13"/>
            <p:cNvCxnSpPr/>
            <p:nvPr/>
          </p:nvCxnSpPr>
          <p:spPr bwMode="auto">
            <a:xfrm>
              <a:off x="2843213" y="1562100"/>
              <a:ext cx="1781175" cy="1271588"/>
            </a:xfrm>
            <a:prstGeom prst="line">
              <a:avLst/>
            </a:prstGeom>
            <a:solidFill>
              <a:schemeClr val="accent1"/>
            </a:solidFill>
            <a:ln w="57150" cap="sq" cmpd="sng" algn="ctr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2" name="Connecteur droit 31"/>
            <p:cNvCxnSpPr/>
            <p:nvPr/>
          </p:nvCxnSpPr>
          <p:spPr bwMode="auto">
            <a:xfrm flipV="1">
              <a:off x="4765156" y="2019300"/>
              <a:ext cx="0" cy="1412875"/>
            </a:xfrm>
            <a:prstGeom prst="line">
              <a:avLst/>
            </a:prstGeom>
            <a:solidFill>
              <a:schemeClr val="accent1"/>
            </a:solidFill>
            <a:ln w="57150" cap="sq" cmpd="sng" algn="ctr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3" name="Connecteur droit 32"/>
            <p:cNvCxnSpPr/>
            <p:nvPr/>
          </p:nvCxnSpPr>
          <p:spPr bwMode="auto">
            <a:xfrm>
              <a:off x="4781550" y="2016592"/>
              <a:ext cx="952500" cy="0"/>
            </a:xfrm>
            <a:prstGeom prst="line">
              <a:avLst/>
            </a:prstGeom>
            <a:solidFill>
              <a:schemeClr val="accent1"/>
            </a:solidFill>
            <a:ln w="57150" cap="sq" cmpd="sng" algn="ctr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4" name="Connecteur droit 33"/>
            <p:cNvCxnSpPr/>
            <p:nvPr/>
          </p:nvCxnSpPr>
          <p:spPr bwMode="auto">
            <a:xfrm flipV="1">
              <a:off x="4823654" y="3432738"/>
              <a:ext cx="1524759" cy="1"/>
            </a:xfrm>
            <a:prstGeom prst="line">
              <a:avLst/>
            </a:prstGeom>
            <a:solidFill>
              <a:schemeClr val="accent1"/>
            </a:solidFill>
            <a:ln w="57150" cap="sq" cmpd="sng" algn="ctr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6" name="Connecteur droit 35"/>
            <p:cNvCxnSpPr/>
            <p:nvPr/>
          </p:nvCxnSpPr>
          <p:spPr bwMode="auto">
            <a:xfrm>
              <a:off x="5732171" y="2012390"/>
              <a:ext cx="606717" cy="1407284"/>
            </a:xfrm>
            <a:prstGeom prst="line">
              <a:avLst/>
            </a:prstGeom>
            <a:solidFill>
              <a:schemeClr val="accent1"/>
            </a:solidFill>
            <a:ln w="57150" cap="sq" cmpd="sng" algn="ctr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pic>
          <p:nvPicPr>
            <p:cNvPr id="33796" name="Picture 4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299104" y="1487990"/>
              <a:ext cx="4711171" cy="2882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Espace réservé du pied de page 3"/>
          <p:cNvSpPr>
            <a:spLocks noGrp="1"/>
          </p:cNvSpPr>
          <p:nvPr>
            <p:ph type="ftr" sz="quarter" idx="10"/>
            <p:custDataLst>
              <p:tags r:id="rId6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77063" y="4904423"/>
            <a:ext cx="460057" cy="59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pied de page 3"/>
          <p:cNvSpPr>
            <a:spLocks noGrp="1"/>
          </p:cNvSpPr>
          <p:nvPr>
            <p:ph type="ftr" sz="quarter" idx="10"/>
            <p:custDataLst>
              <p:tags r:id="rId1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26" name="Titr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42988" y="0"/>
            <a:ext cx="7921625" cy="692150"/>
          </a:xfrm>
        </p:spPr>
        <p:txBody>
          <a:bodyPr/>
          <a:lstStyle/>
          <a:p>
            <a:r>
              <a:rPr lang="fr-FR" sz="3200" dirty="0" smtClean="0"/>
              <a:t>Deux contrôleurs non linéaires</a:t>
            </a:r>
            <a:endParaRPr lang="fr-FR" dirty="0"/>
          </a:p>
        </p:txBody>
      </p:sp>
      <p:cxnSp>
        <p:nvCxnSpPr>
          <p:cNvPr id="30" name="Connecteur droit 29"/>
          <p:cNvCxnSpPr/>
          <p:nvPr>
            <p:custDataLst>
              <p:tags r:id="rId3"/>
            </p:custDataLst>
          </p:nvPr>
        </p:nvCxnSpPr>
        <p:spPr bwMode="auto">
          <a:xfrm>
            <a:off x="4550287" y="1508937"/>
            <a:ext cx="0" cy="4139388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Espace réservé du contenu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8767" y="2644286"/>
            <a:ext cx="4448802" cy="254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kumimoji="1" lang="fr-FR" sz="1800" kern="0" dirty="0" smtClean="0">
                <a:latin typeface="+mn-lt"/>
              </a:rPr>
              <a:t>Synthèse par </a:t>
            </a:r>
            <a:r>
              <a:rPr kumimoji="1" lang="fr-FR" sz="1800" kern="0" dirty="0" err="1" smtClean="0">
                <a:latin typeface="+mn-lt"/>
              </a:rPr>
              <a:t>backstepping</a:t>
            </a:r>
            <a:r>
              <a:rPr kumimoji="1" lang="fr-FR" sz="1800" kern="0" dirty="0" smtClean="0">
                <a:latin typeface="+mn-lt"/>
              </a:rPr>
              <a:t> à partir d’une consigne de position</a:t>
            </a:r>
          </a:p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kumimoji="1" lang="fr-FR" sz="1800" kern="0" dirty="0" smtClean="0">
                <a:latin typeface="+mn-lt"/>
              </a:rPr>
              <a:t>Réglage des gains à partir des raideurs et amortissements désirés</a:t>
            </a:r>
          </a:p>
          <a:p>
            <a:pPr marL="800100" lvl="1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Ä"/>
              <a:defRPr/>
            </a:pPr>
            <a:r>
              <a:rPr kumimoji="1" lang="fr-FR" sz="1800" kern="0" dirty="0" smtClean="0">
                <a:latin typeface="+mn-lt"/>
              </a:rPr>
              <a:t>Conversion raideur cartésienne en raideur articulaire</a:t>
            </a:r>
          </a:p>
          <a:p>
            <a:pPr marL="800100" lvl="1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Ä"/>
              <a:defRPr/>
            </a:pPr>
            <a:r>
              <a:rPr kumimoji="1" lang="fr-FR" sz="1600" kern="0" dirty="0" smtClean="0">
                <a:latin typeface="+mn-lt"/>
              </a:rPr>
              <a:t>C</a:t>
            </a:r>
            <a:r>
              <a:rPr kumimoji="1" lang="fr-FR" sz="1600" kern="0" baseline="-25000" dirty="0" smtClean="0">
                <a:latin typeface="+mn-lt"/>
              </a:rPr>
              <a:t>1</a:t>
            </a:r>
            <a:r>
              <a:rPr kumimoji="1" lang="fr-FR" sz="1600" kern="0" dirty="0" smtClean="0">
                <a:latin typeface="+mn-lt"/>
              </a:rPr>
              <a:t>=f</a:t>
            </a:r>
            <a:r>
              <a:rPr kumimoji="1" lang="fr-FR" sz="1600" kern="0" baseline="-25000" dirty="0" smtClean="0">
                <a:latin typeface="+mn-lt"/>
              </a:rPr>
              <a:t>1</a:t>
            </a:r>
            <a:r>
              <a:rPr kumimoji="1" lang="fr-FR" sz="1600" kern="0" dirty="0" smtClean="0">
                <a:latin typeface="+mn-lt"/>
              </a:rPr>
              <a:t>(K</a:t>
            </a:r>
            <a:r>
              <a:rPr kumimoji="1" lang="fr-FR" sz="1600" kern="0" baseline="-25000" dirty="0" smtClean="0">
                <a:latin typeface="+mn-lt"/>
              </a:rPr>
              <a:t>cl2</a:t>
            </a:r>
            <a:r>
              <a:rPr kumimoji="1" lang="fr-FR" sz="1600" kern="0" dirty="0" smtClean="0">
                <a:latin typeface="+mn-lt"/>
              </a:rPr>
              <a:t>,B</a:t>
            </a:r>
            <a:r>
              <a:rPr kumimoji="1" lang="fr-FR" sz="1600" kern="0" baseline="-25000" dirty="0" smtClean="0">
                <a:latin typeface="+mn-lt"/>
              </a:rPr>
              <a:t>cl2</a:t>
            </a:r>
            <a:r>
              <a:rPr kumimoji="1" lang="fr-FR" sz="1600" kern="0" dirty="0" smtClean="0">
                <a:latin typeface="+mn-lt"/>
              </a:rPr>
              <a:t>) C</a:t>
            </a:r>
            <a:r>
              <a:rPr kumimoji="1" lang="fr-FR" sz="1600" kern="0" baseline="-25000" dirty="0" smtClean="0">
                <a:latin typeface="+mn-lt"/>
              </a:rPr>
              <a:t>2</a:t>
            </a:r>
            <a:r>
              <a:rPr kumimoji="1" lang="fr-FR" sz="1600" kern="0" dirty="0" smtClean="0">
                <a:latin typeface="+mn-lt"/>
              </a:rPr>
              <a:t>=f</a:t>
            </a:r>
            <a:r>
              <a:rPr kumimoji="1" lang="fr-FR" sz="1600" kern="0" baseline="-25000" dirty="0" smtClean="0">
                <a:latin typeface="+mn-lt"/>
              </a:rPr>
              <a:t>2</a:t>
            </a:r>
            <a:r>
              <a:rPr kumimoji="1" lang="fr-FR" sz="1600" kern="0" dirty="0" smtClean="0">
                <a:latin typeface="+mn-lt"/>
              </a:rPr>
              <a:t>(K</a:t>
            </a:r>
            <a:r>
              <a:rPr kumimoji="1" lang="fr-FR" sz="1600" kern="0" baseline="-25000" dirty="0" smtClean="0">
                <a:latin typeface="+mn-lt"/>
              </a:rPr>
              <a:t>cl2</a:t>
            </a:r>
            <a:r>
              <a:rPr kumimoji="1" lang="fr-FR" sz="1600" kern="0" dirty="0" smtClean="0">
                <a:latin typeface="+mn-lt"/>
              </a:rPr>
              <a:t>,B</a:t>
            </a:r>
            <a:r>
              <a:rPr kumimoji="1" lang="fr-FR" sz="1600" kern="0" baseline="-25000" dirty="0" smtClean="0">
                <a:latin typeface="+mn-lt"/>
              </a:rPr>
              <a:t>cl2</a:t>
            </a:r>
            <a:r>
              <a:rPr kumimoji="1" lang="fr-FR" sz="1600" kern="0" dirty="0" smtClean="0">
                <a:latin typeface="+mn-lt"/>
              </a:rPr>
              <a:t>)</a:t>
            </a:r>
          </a:p>
          <a:p>
            <a:pPr marL="800100" lvl="1" indent="-342900">
              <a:spcBef>
                <a:spcPct val="20000"/>
              </a:spcBef>
              <a:buClr>
                <a:srgbClr val="92D050"/>
              </a:buClr>
              <a:defRPr/>
            </a:pPr>
            <a:r>
              <a:rPr kumimoji="1" lang="fr-FR" sz="1600" kern="0" dirty="0" smtClean="0">
                <a:solidFill>
                  <a:srgbClr val="580A39"/>
                </a:solidFill>
                <a:latin typeface="Arial"/>
              </a:rPr>
              <a:t>C</a:t>
            </a:r>
            <a:r>
              <a:rPr kumimoji="1" lang="fr-FR" sz="1600" kern="0" baseline="-25000" dirty="0" smtClean="0">
                <a:solidFill>
                  <a:srgbClr val="580A39"/>
                </a:solidFill>
                <a:latin typeface="Arial"/>
              </a:rPr>
              <a:t>5</a:t>
            </a:r>
            <a:r>
              <a:rPr kumimoji="1" lang="fr-FR" sz="1600" kern="0" dirty="0" smtClean="0">
                <a:solidFill>
                  <a:srgbClr val="580A39"/>
                </a:solidFill>
                <a:latin typeface="Arial"/>
              </a:rPr>
              <a:t>=f</a:t>
            </a:r>
            <a:r>
              <a:rPr kumimoji="1" lang="fr-FR" sz="1600" kern="0" baseline="-25000" dirty="0" smtClean="0">
                <a:solidFill>
                  <a:srgbClr val="580A39"/>
                </a:solidFill>
                <a:latin typeface="Arial"/>
              </a:rPr>
              <a:t>5</a:t>
            </a:r>
            <a:r>
              <a:rPr kumimoji="1" lang="fr-FR" sz="1600" kern="0" dirty="0" smtClean="0">
                <a:solidFill>
                  <a:srgbClr val="580A39"/>
                </a:solidFill>
                <a:latin typeface="Arial"/>
              </a:rPr>
              <a:t>(K</a:t>
            </a:r>
            <a:r>
              <a:rPr kumimoji="1" lang="fr-FR" sz="1600" kern="0" baseline="-25000" dirty="0" smtClean="0">
                <a:solidFill>
                  <a:srgbClr val="580A39"/>
                </a:solidFill>
                <a:latin typeface="Arial"/>
              </a:rPr>
              <a:t>cl1</a:t>
            </a:r>
            <a:r>
              <a:rPr kumimoji="1" lang="fr-FR" sz="1600" kern="0" dirty="0" smtClean="0">
                <a:solidFill>
                  <a:srgbClr val="580A39"/>
                </a:solidFill>
                <a:latin typeface="Arial"/>
              </a:rPr>
              <a:t>,B</a:t>
            </a:r>
            <a:r>
              <a:rPr kumimoji="1" lang="fr-FR" sz="1600" kern="0" baseline="-25000" dirty="0" smtClean="0">
                <a:solidFill>
                  <a:srgbClr val="580A39"/>
                </a:solidFill>
                <a:latin typeface="Arial"/>
              </a:rPr>
              <a:t>cl1</a:t>
            </a:r>
            <a:r>
              <a:rPr kumimoji="1" lang="fr-FR" sz="1600" kern="0" dirty="0" smtClean="0">
                <a:solidFill>
                  <a:srgbClr val="580A39"/>
                </a:solidFill>
                <a:latin typeface="Arial"/>
              </a:rPr>
              <a:t>,y</a:t>
            </a:r>
            <a:r>
              <a:rPr kumimoji="1" lang="fr-FR" sz="1600" kern="0" baseline="-25000" dirty="0" smtClean="0">
                <a:solidFill>
                  <a:srgbClr val="580A39"/>
                </a:solidFill>
                <a:latin typeface="Arial"/>
              </a:rPr>
              <a:t>1</a:t>
            </a:r>
            <a:r>
              <a:rPr kumimoji="1" lang="fr-FR" sz="1600" kern="0" dirty="0" smtClean="0">
                <a:solidFill>
                  <a:srgbClr val="580A39"/>
                </a:solidFill>
                <a:latin typeface="Arial"/>
              </a:rPr>
              <a:t>,y</a:t>
            </a:r>
            <a:r>
              <a:rPr kumimoji="1" lang="fr-FR" sz="1600" kern="0" baseline="-25000" dirty="0" smtClean="0">
                <a:solidFill>
                  <a:srgbClr val="580A39"/>
                </a:solidFill>
                <a:latin typeface="Arial"/>
              </a:rPr>
              <a:t>2</a:t>
            </a:r>
            <a:r>
              <a:rPr kumimoji="1" lang="fr-FR" sz="1600" kern="0" dirty="0" smtClean="0">
                <a:solidFill>
                  <a:srgbClr val="580A39"/>
                </a:solidFill>
                <a:latin typeface="Arial"/>
              </a:rPr>
              <a:t>) C</a:t>
            </a:r>
            <a:r>
              <a:rPr kumimoji="1" lang="fr-FR" sz="1600" kern="0" baseline="-25000" dirty="0" smtClean="0">
                <a:solidFill>
                  <a:srgbClr val="580A39"/>
                </a:solidFill>
                <a:latin typeface="Arial"/>
              </a:rPr>
              <a:t>6</a:t>
            </a:r>
            <a:r>
              <a:rPr kumimoji="1" lang="fr-FR" sz="1600" kern="0" dirty="0" smtClean="0">
                <a:solidFill>
                  <a:srgbClr val="580A39"/>
                </a:solidFill>
                <a:latin typeface="Arial"/>
              </a:rPr>
              <a:t>=f</a:t>
            </a:r>
            <a:r>
              <a:rPr kumimoji="1" lang="fr-FR" sz="1600" kern="0" baseline="-25000" dirty="0" smtClean="0">
                <a:solidFill>
                  <a:srgbClr val="580A39"/>
                </a:solidFill>
                <a:latin typeface="Arial"/>
              </a:rPr>
              <a:t>6</a:t>
            </a:r>
            <a:r>
              <a:rPr kumimoji="1" lang="fr-FR" sz="1600" kern="0" dirty="0" smtClean="0">
                <a:solidFill>
                  <a:srgbClr val="580A39"/>
                </a:solidFill>
                <a:latin typeface="Arial"/>
              </a:rPr>
              <a:t>(K</a:t>
            </a:r>
            <a:r>
              <a:rPr kumimoji="1" lang="fr-FR" sz="1600" kern="0" baseline="-25000" dirty="0" smtClean="0">
                <a:solidFill>
                  <a:srgbClr val="580A39"/>
                </a:solidFill>
                <a:latin typeface="Arial"/>
              </a:rPr>
              <a:t>cl1</a:t>
            </a:r>
            <a:r>
              <a:rPr kumimoji="1" lang="fr-FR" sz="1600" kern="0" dirty="0" smtClean="0">
                <a:solidFill>
                  <a:srgbClr val="580A39"/>
                </a:solidFill>
                <a:latin typeface="Arial"/>
              </a:rPr>
              <a:t>,B</a:t>
            </a:r>
            <a:r>
              <a:rPr kumimoji="1" lang="fr-FR" sz="1600" kern="0" baseline="-25000" dirty="0" smtClean="0">
                <a:solidFill>
                  <a:srgbClr val="580A39"/>
                </a:solidFill>
                <a:latin typeface="Arial"/>
              </a:rPr>
              <a:t>cl1</a:t>
            </a:r>
            <a:r>
              <a:rPr kumimoji="1" lang="fr-FR" sz="1600" kern="0" dirty="0" smtClean="0">
                <a:solidFill>
                  <a:srgbClr val="580A39"/>
                </a:solidFill>
                <a:latin typeface="Arial"/>
              </a:rPr>
              <a:t>,y</a:t>
            </a:r>
            <a:r>
              <a:rPr kumimoji="1" lang="fr-FR" sz="1600" kern="0" baseline="-25000" dirty="0" smtClean="0">
                <a:solidFill>
                  <a:srgbClr val="580A39"/>
                </a:solidFill>
                <a:latin typeface="Arial"/>
              </a:rPr>
              <a:t>1</a:t>
            </a:r>
            <a:r>
              <a:rPr kumimoji="1" lang="fr-FR" sz="1600" kern="0" dirty="0" smtClean="0">
                <a:solidFill>
                  <a:srgbClr val="580A39"/>
                </a:solidFill>
                <a:latin typeface="Arial"/>
              </a:rPr>
              <a:t>,y</a:t>
            </a:r>
            <a:r>
              <a:rPr kumimoji="1" lang="fr-FR" sz="1600" kern="0" baseline="-25000" dirty="0" smtClean="0">
                <a:solidFill>
                  <a:srgbClr val="580A39"/>
                </a:solidFill>
                <a:latin typeface="Arial"/>
              </a:rPr>
              <a:t>2</a:t>
            </a:r>
            <a:r>
              <a:rPr kumimoji="1" lang="fr-FR" sz="1600" kern="0" dirty="0" smtClean="0">
                <a:solidFill>
                  <a:srgbClr val="580A39"/>
                </a:solidFill>
                <a:latin typeface="Arial"/>
              </a:rPr>
              <a:t>)</a:t>
            </a:r>
            <a:endParaRPr kumimoji="1" lang="fr-FR" sz="1800" kern="0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endParaRPr kumimoji="1" lang="fr-FR" sz="1800" kern="0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defRPr/>
            </a:pPr>
            <a:endParaRPr kumimoji="1" lang="fr-FR" sz="2000" kern="0" dirty="0" smtClean="0">
              <a:latin typeface="+mn-lt"/>
            </a:endParaRPr>
          </a:p>
        </p:txBody>
      </p:sp>
      <p:sp>
        <p:nvSpPr>
          <p:cNvPr id="37" name="Espace réservé du contenu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4663299" y="2644286"/>
            <a:ext cx="4448802" cy="229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kumimoji="1" lang="fr-FR" sz="1800" kern="0" dirty="0" smtClean="0">
                <a:latin typeface="+mn-lt"/>
              </a:rPr>
              <a:t>Une boucle interne en effort une boucle externe en impédance</a:t>
            </a:r>
          </a:p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kumimoji="1" lang="fr-FR" sz="1800" kern="0" dirty="0" smtClean="0">
                <a:latin typeface="+mn-lt"/>
              </a:rPr>
              <a:t>Réglage des gains</a:t>
            </a:r>
          </a:p>
          <a:p>
            <a:pPr marL="800100" lvl="1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Ä"/>
              <a:defRPr/>
            </a:pPr>
            <a:r>
              <a:rPr kumimoji="1" lang="fr-FR" sz="1800" kern="0" dirty="0" smtClean="0">
                <a:latin typeface="+mn-lt"/>
              </a:rPr>
              <a:t>La raideur et l’amortissement sont réglés avec la boucle externe</a:t>
            </a:r>
          </a:p>
          <a:p>
            <a:pPr marL="800100" lvl="1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Ä"/>
              <a:defRPr/>
            </a:pPr>
            <a:r>
              <a:rPr kumimoji="1" lang="fr-FR" sz="1800" kern="0" dirty="0" smtClean="0">
                <a:latin typeface="+mn-lt"/>
              </a:rPr>
              <a:t>Réglage des gains de la boucle interne de manière empirique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defRPr/>
            </a:pPr>
            <a:endParaRPr kumimoji="1" lang="fr-FR" sz="2000" kern="0" dirty="0" smtClean="0">
              <a:latin typeface="+mn-lt"/>
            </a:endParaRPr>
          </a:p>
        </p:txBody>
      </p:sp>
      <p:sp>
        <p:nvSpPr>
          <p:cNvPr id="38" name="Espace réservé du contenu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48767" y="1719235"/>
            <a:ext cx="4448802" cy="73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tx1"/>
              </a:buClr>
              <a:defRPr/>
            </a:pPr>
            <a:r>
              <a:rPr kumimoji="1" lang="fr-FR" sz="2000" kern="0" dirty="0" smtClean="0">
                <a:latin typeface="+mn-lt"/>
              </a:rPr>
              <a:t>Contrôleur en position avec réglage de raideur</a:t>
            </a:r>
          </a:p>
        </p:txBody>
      </p:sp>
      <p:sp>
        <p:nvSpPr>
          <p:cNvPr id="40" name="Espace réservé du contenu 1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4644008" y="1719235"/>
            <a:ext cx="4448802" cy="73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spcBef>
                <a:spcPct val="20000"/>
              </a:spcBef>
              <a:buClr>
                <a:schemeClr val="tx1"/>
              </a:buClr>
              <a:defRPr/>
            </a:pPr>
            <a:r>
              <a:rPr kumimoji="1" lang="fr-FR" sz="2000" kern="0" dirty="0" smtClean="0">
                <a:latin typeface="+mn-lt"/>
              </a:rPr>
              <a:t>Contrôleur en impédance avec boucle interne en effort</a:t>
            </a:r>
          </a:p>
        </p:txBody>
      </p:sp>
      <p:sp>
        <p:nvSpPr>
          <p:cNvPr id="41" name="Espace réservé du contenu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74613" y="908051"/>
            <a:ext cx="8890000" cy="51733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Ä"/>
              <a:tabLst/>
              <a:defRPr/>
            </a:pPr>
            <a:r>
              <a:rPr kumimoji="1" lang="fr-FR" kern="0" dirty="0" smtClean="0">
                <a:solidFill>
                  <a:srgbClr val="FF5200"/>
                </a:solidFill>
                <a:latin typeface="+mn-lt"/>
              </a:rPr>
              <a:t>Des méthodes de réglage différentes</a:t>
            </a:r>
            <a:endParaRPr kumimoji="1" lang="fr-FR" sz="2400" b="0" i="0" u="none" strike="noStrike" kern="0" cap="none" spc="0" normalizeH="0" baseline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3200" dirty="0" smtClean="0"/>
              <a:t>Deux contrôleurs non linéaires</a:t>
            </a:r>
            <a:endParaRPr lang="fr-FR" dirty="0"/>
          </a:p>
        </p:txBody>
      </p:sp>
      <p:sp>
        <p:nvSpPr>
          <p:cNvPr id="23" name="Espace réservé du pied de page 3"/>
          <p:cNvSpPr>
            <a:spLocks noGrp="1"/>
          </p:cNvSpPr>
          <p:nvPr>
            <p:ph type="ftr" sz="quarter" idx="10"/>
            <p:custDataLst>
              <p:tags r:id="rId2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21" name="Espace réservé du contenu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4613" y="908051"/>
            <a:ext cx="8890000" cy="517338"/>
          </a:xfrm>
        </p:spPr>
        <p:txBody>
          <a:bodyPr/>
          <a:lstStyle/>
          <a:p>
            <a:r>
              <a:rPr lang="fr-FR" sz="2400" dirty="0" smtClean="0"/>
              <a:t>Commande en position avec réglage de raideur</a:t>
            </a:r>
          </a:p>
          <a:p>
            <a:pPr>
              <a:buNone/>
            </a:pPr>
            <a:endParaRPr lang="fr-FR" sz="2400" dirty="0" smtClean="0"/>
          </a:p>
          <a:p>
            <a:pPr>
              <a:buNone/>
            </a:pPr>
            <a:endParaRPr lang="fr-FR" sz="2400" dirty="0" smtClean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" y="1519237"/>
            <a:ext cx="9041829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3200" dirty="0" smtClean="0"/>
              <a:t>Deux contrôleurs non linéaires</a:t>
            </a:r>
            <a:endParaRPr lang="fr-FR" dirty="0"/>
          </a:p>
        </p:txBody>
      </p:sp>
      <p:sp>
        <p:nvSpPr>
          <p:cNvPr id="23" name="Espace réservé du pied de page 3"/>
          <p:cNvSpPr>
            <a:spLocks noGrp="1"/>
          </p:cNvSpPr>
          <p:nvPr>
            <p:ph type="ftr" sz="quarter" idx="10"/>
            <p:custDataLst>
              <p:tags r:id="rId2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21" name="Espace réservé du contenu 1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4613" y="908051"/>
            <a:ext cx="8890000" cy="517338"/>
          </a:xfrm>
        </p:spPr>
        <p:txBody>
          <a:bodyPr/>
          <a:lstStyle/>
          <a:p>
            <a:r>
              <a:rPr lang="fr-FR" sz="2400" dirty="0" smtClean="0"/>
              <a:t>Commande en impédance avec boucle interne en effort</a:t>
            </a:r>
          </a:p>
          <a:p>
            <a:pPr>
              <a:buNone/>
            </a:pPr>
            <a:endParaRPr lang="fr-FR" sz="2400" dirty="0" smtClean="0"/>
          </a:p>
          <a:p>
            <a:pPr>
              <a:buNone/>
            </a:pPr>
            <a:endParaRPr lang="fr-FR" sz="2400" dirty="0" smtClean="0"/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1781174"/>
            <a:ext cx="9155789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 162" descr="color_trajc1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7" cstate="print"/>
          <a:srcRect b="2263"/>
          <a:stretch>
            <a:fillRect/>
          </a:stretch>
        </p:blipFill>
        <p:spPr>
          <a:xfrm>
            <a:off x="895821" y="3669121"/>
            <a:ext cx="3838104" cy="2812642"/>
          </a:xfrm>
          <a:prstGeom prst="rect">
            <a:avLst/>
          </a:prstGeom>
        </p:spPr>
      </p:pic>
      <p:pic>
        <p:nvPicPr>
          <p:cNvPr id="164" name="Image 163" descr="color_trajc2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8" cstate="print"/>
          <a:srcRect b="2263"/>
          <a:stretch>
            <a:fillRect/>
          </a:stretch>
        </p:blipFill>
        <p:spPr>
          <a:xfrm>
            <a:off x="895821" y="3669121"/>
            <a:ext cx="3838104" cy="2812642"/>
          </a:xfrm>
          <a:prstGeom prst="rect">
            <a:avLst/>
          </a:prstGeom>
        </p:spPr>
      </p:pic>
      <p:pic>
        <p:nvPicPr>
          <p:cNvPr id="165" name="Image 164" descr="color_trajc3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9" cstate="print"/>
          <a:srcRect b="2263"/>
          <a:stretch>
            <a:fillRect/>
          </a:stretch>
        </p:blipFill>
        <p:spPr>
          <a:xfrm>
            <a:off x="895821" y="3669121"/>
            <a:ext cx="3838104" cy="2812642"/>
          </a:xfrm>
          <a:prstGeom prst="rect">
            <a:avLst/>
          </a:prstGeom>
        </p:spPr>
      </p:pic>
      <p:pic>
        <p:nvPicPr>
          <p:cNvPr id="166" name="Image 165" descr="color_trajc4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0" cstate="print"/>
          <a:srcRect b="2098"/>
          <a:stretch>
            <a:fillRect/>
          </a:stretch>
        </p:blipFill>
        <p:spPr>
          <a:xfrm>
            <a:off x="895821" y="3669121"/>
            <a:ext cx="3838104" cy="2817404"/>
          </a:xfrm>
          <a:prstGeom prst="rect">
            <a:avLst/>
          </a:prstGeom>
        </p:spPr>
      </p:pic>
      <p:pic>
        <p:nvPicPr>
          <p:cNvPr id="167" name="Image 166" descr="color_trajc5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61" cstate="print"/>
          <a:srcRect b="2263"/>
          <a:stretch>
            <a:fillRect/>
          </a:stretch>
        </p:blipFill>
        <p:spPr>
          <a:xfrm>
            <a:off x="895821" y="3669121"/>
            <a:ext cx="3838104" cy="2812642"/>
          </a:xfrm>
          <a:prstGeom prst="rect">
            <a:avLst/>
          </a:prstGeom>
        </p:spPr>
      </p:pic>
      <p:pic>
        <p:nvPicPr>
          <p:cNvPr id="168" name="Image 167" descr="color_trajc6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2" cstate="print"/>
          <a:srcRect b="2098"/>
          <a:stretch>
            <a:fillRect/>
          </a:stretch>
        </p:blipFill>
        <p:spPr>
          <a:xfrm>
            <a:off x="895821" y="3669121"/>
            <a:ext cx="3838104" cy="2817404"/>
          </a:xfrm>
          <a:prstGeom prst="rect">
            <a:avLst/>
          </a:prstGeom>
        </p:spPr>
      </p:pic>
      <p:pic>
        <p:nvPicPr>
          <p:cNvPr id="143" name="Image 142" descr="color_traj2d1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3" cstate="print"/>
          <a:stretch>
            <a:fillRect/>
          </a:stretch>
        </p:blipFill>
        <p:spPr>
          <a:xfrm>
            <a:off x="4772494" y="3707221"/>
            <a:ext cx="3694065" cy="2769779"/>
          </a:xfrm>
          <a:prstGeom prst="rect">
            <a:avLst/>
          </a:prstGeom>
        </p:spPr>
      </p:pic>
      <p:pic>
        <p:nvPicPr>
          <p:cNvPr id="144" name="Image 143" descr="color_traj2d2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64" cstate="print"/>
          <a:stretch>
            <a:fillRect/>
          </a:stretch>
        </p:blipFill>
        <p:spPr>
          <a:xfrm>
            <a:off x="4772494" y="3707221"/>
            <a:ext cx="3694065" cy="2769779"/>
          </a:xfrm>
          <a:prstGeom prst="rect">
            <a:avLst/>
          </a:prstGeom>
        </p:spPr>
      </p:pic>
      <p:pic>
        <p:nvPicPr>
          <p:cNvPr id="145" name="Image 144" descr="color_traj2d3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65" cstate="print"/>
          <a:stretch>
            <a:fillRect/>
          </a:stretch>
        </p:blipFill>
        <p:spPr>
          <a:xfrm>
            <a:off x="4772494" y="3707221"/>
            <a:ext cx="3694065" cy="2769779"/>
          </a:xfrm>
          <a:prstGeom prst="rect">
            <a:avLst/>
          </a:prstGeom>
        </p:spPr>
      </p:pic>
      <p:pic>
        <p:nvPicPr>
          <p:cNvPr id="152" name="Image 151" descr="color_traj2d5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66" cstate="print"/>
          <a:stretch>
            <a:fillRect/>
          </a:stretch>
        </p:blipFill>
        <p:spPr>
          <a:xfrm>
            <a:off x="4772494" y="3707221"/>
            <a:ext cx="3694065" cy="2769779"/>
          </a:xfrm>
          <a:prstGeom prst="rect">
            <a:avLst/>
          </a:prstGeom>
        </p:spPr>
      </p:pic>
      <p:pic>
        <p:nvPicPr>
          <p:cNvPr id="153" name="Image 152" descr="color_traj2d4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67" cstate="print"/>
          <a:stretch>
            <a:fillRect/>
          </a:stretch>
        </p:blipFill>
        <p:spPr>
          <a:xfrm>
            <a:off x="4772494" y="3707221"/>
            <a:ext cx="3694065" cy="2769779"/>
          </a:xfrm>
          <a:prstGeom prst="rect">
            <a:avLst/>
          </a:prstGeom>
        </p:spPr>
      </p:pic>
      <p:pic>
        <p:nvPicPr>
          <p:cNvPr id="162" name="Image 161" descr="color_traj2d6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68" cstate="print"/>
          <a:stretch>
            <a:fillRect/>
          </a:stretch>
        </p:blipFill>
        <p:spPr>
          <a:xfrm>
            <a:off x="4772494" y="3707221"/>
            <a:ext cx="3694065" cy="2769779"/>
          </a:xfrm>
          <a:prstGeom prst="rect">
            <a:avLst/>
          </a:prstGeom>
        </p:spPr>
      </p:pic>
      <p:pic>
        <p:nvPicPr>
          <p:cNvPr id="131" name="Image 130" descr="color_kclfperturb4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69" cstate="print"/>
          <a:stretch>
            <a:fillRect/>
          </a:stretch>
        </p:blipFill>
        <p:spPr>
          <a:xfrm>
            <a:off x="2734144" y="849720"/>
            <a:ext cx="4057181" cy="3042041"/>
          </a:xfrm>
          <a:prstGeom prst="rect">
            <a:avLst/>
          </a:prstGeom>
        </p:spPr>
      </p:pic>
      <p:pic>
        <p:nvPicPr>
          <p:cNvPr id="132" name="Image 131" descr="color_kclfperturb5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70" cstate="print"/>
          <a:stretch>
            <a:fillRect/>
          </a:stretch>
        </p:blipFill>
        <p:spPr>
          <a:xfrm>
            <a:off x="2734144" y="849720"/>
            <a:ext cx="4057181" cy="3042041"/>
          </a:xfrm>
          <a:prstGeom prst="rect">
            <a:avLst/>
          </a:prstGeom>
        </p:spPr>
      </p:pic>
      <p:pic>
        <p:nvPicPr>
          <p:cNvPr id="133" name="Image 132" descr="color_kclfperturb6.pn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71" cstate="print"/>
          <a:stretch>
            <a:fillRect/>
          </a:stretch>
        </p:blipFill>
        <p:spPr>
          <a:xfrm>
            <a:off x="2734144" y="849720"/>
            <a:ext cx="4057181" cy="3042041"/>
          </a:xfrm>
          <a:prstGeom prst="rect">
            <a:avLst/>
          </a:prstGeom>
        </p:spPr>
      </p:pic>
      <p:pic>
        <p:nvPicPr>
          <p:cNvPr id="134" name="Image 133" descr="color_kclfperturb1.png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72" cstate="print"/>
          <a:stretch>
            <a:fillRect/>
          </a:stretch>
        </p:blipFill>
        <p:spPr>
          <a:xfrm>
            <a:off x="2734144" y="849720"/>
            <a:ext cx="4057181" cy="3042041"/>
          </a:xfrm>
          <a:prstGeom prst="rect">
            <a:avLst/>
          </a:prstGeom>
        </p:spPr>
      </p:pic>
      <p:pic>
        <p:nvPicPr>
          <p:cNvPr id="135" name="Image 134" descr="color_kclfperturb2.png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73" cstate="print"/>
          <a:stretch>
            <a:fillRect/>
          </a:stretch>
        </p:blipFill>
        <p:spPr>
          <a:xfrm>
            <a:off x="2734144" y="849720"/>
            <a:ext cx="4057181" cy="3042041"/>
          </a:xfrm>
          <a:prstGeom prst="rect">
            <a:avLst/>
          </a:prstGeom>
        </p:spPr>
      </p:pic>
      <p:pic>
        <p:nvPicPr>
          <p:cNvPr id="136" name="Image 135" descr="color_kclfperturb3.png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74" cstate="print"/>
          <a:stretch>
            <a:fillRect/>
          </a:stretch>
        </p:blipFill>
        <p:spPr>
          <a:xfrm>
            <a:off x="2734144" y="849720"/>
            <a:ext cx="4057181" cy="3042041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/>
        <p:txBody>
          <a:bodyPr/>
          <a:lstStyle/>
          <a:p>
            <a:r>
              <a:rPr lang="fr-FR" sz="3200" dirty="0" smtClean="0"/>
              <a:t>Résultats de simulation</a:t>
            </a:r>
            <a:endParaRPr lang="fr-FR" dirty="0"/>
          </a:p>
        </p:txBody>
      </p:sp>
      <p:cxnSp>
        <p:nvCxnSpPr>
          <p:cNvPr id="19" name="Connecteur droit 18"/>
          <p:cNvCxnSpPr/>
          <p:nvPr>
            <p:custDataLst>
              <p:tags r:id="rId21"/>
            </p:custDataLst>
          </p:nvPr>
        </p:nvCxnSpPr>
        <p:spPr bwMode="auto">
          <a:xfrm>
            <a:off x="4046788" y="916785"/>
            <a:ext cx="12700" cy="27876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bg1">
                <a:lumMod val="50000"/>
              </a:schemeClr>
            </a:solidFill>
            <a:prstDash val="lgDashDot"/>
            <a:round/>
            <a:headEnd type="none" w="sm" len="sm"/>
            <a:tailEnd type="none" w="sm" len="sm"/>
          </a:ln>
          <a:effectLst/>
        </p:spPr>
      </p:cxnSp>
      <p:cxnSp>
        <p:nvCxnSpPr>
          <p:cNvPr id="22" name="Connecteur droit 21"/>
          <p:cNvCxnSpPr/>
          <p:nvPr>
            <p:custDataLst>
              <p:tags r:id="rId22"/>
            </p:custDataLst>
          </p:nvPr>
        </p:nvCxnSpPr>
        <p:spPr bwMode="auto">
          <a:xfrm>
            <a:off x="3656263" y="916785"/>
            <a:ext cx="12700" cy="27876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bg1">
                <a:lumMod val="50000"/>
              </a:schemeClr>
            </a:solidFill>
            <a:prstDash val="lgDashDot"/>
            <a:round/>
            <a:headEnd type="none" w="sm" len="sm"/>
            <a:tailEnd type="none" w="sm" len="sm"/>
          </a:ln>
          <a:effectLst/>
        </p:spPr>
      </p:cxnSp>
      <p:cxnSp>
        <p:nvCxnSpPr>
          <p:cNvPr id="23" name="Connecteur droit 22"/>
          <p:cNvCxnSpPr/>
          <p:nvPr>
            <p:custDataLst>
              <p:tags r:id="rId23"/>
            </p:custDataLst>
          </p:nvPr>
        </p:nvCxnSpPr>
        <p:spPr bwMode="auto">
          <a:xfrm>
            <a:off x="4813553" y="916785"/>
            <a:ext cx="12700" cy="27876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bg1">
                <a:lumMod val="50000"/>
              </a:schemeClr>
            </a:solidFill>
            <a:prstDash val="lgDashDot"/>
            <a:round/>
            <a:headEnd type="none" w="sm" len="sm"/>
            <a:tailEnd type="none" w="sm" len="sm"/>
          </a:ln>
          <a:effectLst/>
        </p:spPr>
      </p:cxnSp>
      <p:cxnSp>
        <p:nvCxnSpPr>
          <p:cNvPr id="24" name="Connecteur droit 23"/>
          <p:cNvCxnSpPr/>
          <p:nvPr>
            <p:custDataLst>
              <p:tags r:id="rId24"/>
            </p:custDataLst>
          </p:nvPr>
        </p:nvCxnSpPr>
        <p:spPr bwMode="auto">
          <a:xfrm>
            <a:off x="4446840" y="916785"/>
            <a:ext cx="12700" cy="27876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bg1">
                <a:lumMod val="50000"/>
              </a:schemeClr>
            </a:solidFill>
            <a:prstDash val="lgDashDot"/>
            <a:round/>
            <a:headEnd type="none" w="sm" len="sm"/>
            <a:tailEnd type="none" w="sm" len="sm"/>
          </a:ln>
          <a:effectLst/>
        </p:spPr>
      </p:cxnSp>
      <p:cxnSp>
        <p:nvCxnSpPr>
          <p:cNvPr id="25" name="Connecteur droit 24"/>
          <p:cNvCxnSpPr/>
          <p:nvPr>
            <p:custDataLst>
              <p:tags r:id="rId25"/>
            </p:custDataLst>
          </p:nvPr>
        </p:nvCxnSpPr>
        <p:spPr bwMode="auto">
          <a:xfrm>
            <a:off x="5618420" y="916785"/>
            <a:ext cx="12700" cy="27876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bg1">
                <a:lumMod val="50000"/>
              </a:schemeClr>
            </a:solidFill>
            <a:prstDash val="lgDashDot"/>
            <a:round/>
            <a:headEnd type="none" w="sm" len="sm"/>
            <a:tailEnd type="none" w="sm" len="sm"/>
          </a:ln>
          <a:effectLst/>
        </p:spPr>
      </p:cxnSp>
      <p:cxnSp>
        <p:nvCxnSpPr>
          <p:cNvPr id="26" name="Connecteur droit 25"/>
          <p:cNvCxnSpPr/>
          <p:nvPr>
            <p:custDataLst>
              <p:tags r:id="rId26"/>
            </p:custDataLst>
          </p:nvPr>
        </p:nvCxnSpPr>
        <p:spPr bwMode="auto">
          <a:xfrm>
            <a:off x="5227892" y="916785"/>
            <a:ext cx="12700" cy="27876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bg1">
                <a:lumMod val="50000"/>
              </a:schemeClr>
            </a:solidFill>
            <a:prstDash val="lgDashDot"/>
            <a:round/>
            <a:headEnd type="none" w="sm" len="sm"/>
            <a:tailEnd type="none" w="sm" len="sm"/>
          </a:ln>
          <a:effectLst/>
        </p:spPr>
      </p:cxnSp>
      <p:cxnSp>
        <p:nvCxnSpPr>
          <p:cNvPr id="27" name="Connecteur droit 26"/>
          <p:cNvCxnSpPr/>
          <p:nvPr>
            <p:custDataLst>
              <p:tags r:id="rId27"/>
            </p:custDataLst>
          </p:nvPr>
        </p:nvCxnSpPr>
        <p:spPr bwMode="auto">
          <a:xfrm>
            <a:off x="5966076" y="916785"/>
            <a:ext cx="4762" cy="223834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bg1">
                <a:lumMod val="50000"/>
              </a:schemeClr>
            </a:solidFill>
            <a:prstDash val="lgDashDot"/>
            <a:round/>
            <a:headEnd type="none" w="sm" len="sm"/>
            <a:tailEnd type="none" w="sm" len="sm"/>
          </a:ln>
          <a:effectLst/>
        </p:spPr>
      </p:cxnSp>
      <p:cxnSp>
        <p:nvCxnSpPr>
          <p:cNvPr id="30" name="Connecteur droit 29"/>
          <p:cNvCxnSpPr/>
          <p:nvPr>
            <p:custDataLst>
              <p:tags r:id="rId28"/>
            </p:custDataLst>
          </p:nvPr>
        </p:nvCxnSpPr>
        <p:spPr bwMode="auto">
          <a:xfrm>
            <a:off x="6023232" y="1454947"/>
            <a:ext cx="9524" cy="1083466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bg1">
                <a:lumMod val="50000"/>
              </a:schemeClr>
            </a:solidFill>
            <a:prstDash val="lgDashDot"/>
            <a:round/>
            <a:headEnd type="none" w="sm" len="sm"/>
            <a:tailEnd type="none" w="sm" len="sm"/>
          </a:ln>
          <a:effectLst/>
        </p:spPr>
      </p:cxnSp>
      <p:cxnSp>
        <p:nvCxnSpPr>
          <p:cNvPr id="32" name="Connecteur droit 31"/>
          <p:cNvCxnSpPr/>
          <p:nvPr>
            <p:custDataLst>
              <p:tags r:id="rId29"/>
            </p:custDataLst>
          </p:nvPr>
        </p:nvCxnSpPr>
        <p:spPr bwMode="auto">
          <a:xfrm>
            <a:off x="5989889" y="2855122"/>
            <a:ext cx="9524" cy="883441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bg1">
                <a:lumMod val="50000"/>
              </a:schemeClr>
            </a:solidFill>
            <a:prstDash val="lgDashDot"/>
            <a:round/>
            <a:headEnd type="none" w="sm" len="sm"/>
            <a:tailEnd type="none" w="sm" len="sm"/>
          </a:ln>
          <a:effectLst/>
        </p:spPr>
      </p:cxnSp>
      <p:grpSp>
        <p:nvGrpSpPr>
          <p:cNvPr id="10" name="Groupe 33"/>
          <p:cNvGrpSpPr/>
          <p:nvPr>
            <p:custDataLst>
              <p:tags r:id="rId30"/>
            </p:custDataLst>
          </p:nvPr>
        </p:nvGrpSpPr>
        <p:grpSpPr>
          <a:xfrm>
            <a:off x="3305180" y="1510708"/>
            <a:ext cx="279258" cy="261610"/>
            <a:chOff x="1191971" y="1489270"/>
            <a:chExt cx="279258" cy="261610"/>
          </a:xfrm>
        </p:grpSpPr>
        <p:sp>
          <p:nvSpPr>
            <p:cNvPr id="11" name="Ellipse 10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0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13" name="Groupe 34"/>
          <p:cNvGrpSpPr/>
          <p:nvPr>
            <p:custDataLst>
              <p:tags r:id="rId31"/>
            </p:custDataLst>
          </p:nvPr>
        </p:nvGrpSpPr>
        <p:grpSpPr>
          <a:xfrm>
            <a:off x="3699108" y="1510708"/>
            <a:ext cx="279258" cy="261610"/>
            <a:chOff x="1191971" y="1489270"/>
            <a:chExt cx="279258" cy="261610"/>
          </a:xfrm>
        </p:grpSpPr>
        <p:sp>
          <p:nvSpPr>
            <p:cNvPr id="36" name="Ellipse 35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1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14" name="Groupe 38"/>
          <p:cNvGrpSpPr/>
          <p:nvPr>
            <p:custDataLst>
              <p:tags r:id="rId32"/>
            </p:custDataLst>
          </p:nvPr>
        </p:nvGrpSpPr>
        <p:grpSpPr>
          <a:xfrm>
            <a:off x="4093036" y="1510708"/>
            <a:ext cx="279258" cy="261610"/>
            <a:chOff x="1191971" y="1489270"/>
            <a:chExt cx="279258" cy="261610"/>
          </a:xfrm>
        </p:grpSpPr>
        <p:sp>
          <p:nvSpPr>
            <p:cNvPr id="40" name="Ellipse 39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2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15" name="Groupe 41"/>
          <p:cNvGrpSpPr/>
          <p:nvPr>
            <p:custDataLst>
              <p:tags r:id="rId33"/>
            </p:custDataLst>
          </p:nvPr>
        </p:nvGrpSpPr>
        <p:grpSpPr>
          <a:xfrm>
            <a:off x="4486964" y="1510708"/>
            <a:ext cx="279258" cy="261610"/>
            <a:chOff x="1191971" y="1489270"/>
            <a:chExt cx="279258" cy="261610"/>
          </a:xfrm>
        </p:grpSpPr>
        <p:sp>
          <p:nvSpPr>
            <p:cNvPr id="43" name="Ellipse 42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3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16" name="Groupe 44"/>
          <p:cNvGrpSpPr/>
          <p:nvPr>
            <p:custDataLst>
              <p:tags r:id="rId34"/>
            </p:custDataLst>
          </p:nvPr>
        </p:nvGrpSpPr>
        <p:grpSpPr>
          <a:xfrm>
            <a:off x="4880892" y="1510708"/>
            <a:ext cx="279258" cy="261610"/>
            <a:chOff x="1191971" y="1489270"/>
            <a:chExt cx="279258" cy="261610"/>
          </a:xfrm>
        </p:grpSpPr>
        <p:sp>
          <p:nvSpPr>
            <p:cNvPr id="46" name="Ellipse 45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0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17" name="Groupe 47"/>
          <p:cNvGrpSpPr/>
          <p:nvPr>
            <p:custDataLst>
              <p:tags r:id="rId35"/>
            </p:custDataLst>
          </p:nvPr>
        </p:nvGrpSpPr>
        <p:grpSpPr>
          <a:xfrm>
            <a:off x="5274820" y="1510708"/>
            <a:ext cx="279258" cy="261610"/>
            <a:chOff x="1191971" y="1489270"/>
            <a:chExt cx="279258" cy="261610"/>
          </a:xfrm>
        </p:grpSpPr>
        <p:sp>
          <p:nvSpPr>
            <p:cNvPr id="49" name="Ellipse 48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4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18" name="Groupe 50"/>
          <p:cNvGrpSpPr/>
          <p:nvPr>
            <p:custDataLst>
              <p:tags r:id="rId36"/>
            </p:custDataLst>
          </p:nvPr>
        </p:nvGrpSpPr>
        <p:grpSpPr>
          <a:xfrm>
            <a:off x="5668748" y="1510708"/>
            <a:ext cx="279258" cy="261610"/>
            <a:chOff x="1191971" y="1489270"/>
            <a:chExt cx="279258" cy="261610"/>
          </a:xfrm>
        </p:grpSpPr>
        <p:sp>
          <p:nvSpPr>
            <p:cNvPr id="52" name="Ellipse 51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5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20" name="Groupe 53"/>
          <p:cNvGrpSpPr/>
          <p:nvPr>
            <p:custDataLst>
              <p:tags r:id="rId37"/>
            </p:custDataLst>
          </p:nvPr>
        </p:nvGrpSpPr>
        <p:grpSpPr>
          <a:xfrm>
            <a:off x="6062678" y="1510708"/>
            <a:ext cx="279258" cy="261610"/>
            <a:chOff x="1191971" y="1489270"/>
            <a:chExt cx="279258" cy="261610"/>
          </a:xfrm>
        </p:grpSpPr>
        <p:sp>
          <p:nvSpPr>
            <p:cNvPr id="55" name="Ellipse 54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6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28" name="Groupe 82"/>
          <p:cNvGrpSpPr/>
          <p:nvPr>
            <p:custDataLst>
              <p:tags r:id="rId38"/>
            </p:custDataLst>
          </p:nvPr>
        </p:nvGrpSpPr>
        <p:grpSpPr>
          <a:xfrm>
            <a:off x="3305180" y="2915654"/>
            <a:ext cx="279258" cy="261610"/>
            <a:chOff x="1191971" y="1489270"/>
            <a:chExt cx="279258" cy="261610"/>
          </a:xfrm>
        </p:grpSpPr>
        <p:sp>
          <p:nvSpPr>
            <p:cNvPr id="105" name="Ellipse 104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6" name="ZoneTexte 105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0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29" name="Groupe 83"/>
          <p:cNvGrpSpPr/>
          <p:nvPr>
            <p:custDataLst>
              <p:tags r:id="rId39"/>
            </p:custDataLst>
          </p:nvPr>
        </p:nvGrpSpPr>
        <p:grpSpPr>
          <a:xfrm>
            <a:off x="3699108" y="2915654"/>
            <a:ext cx="279258" cy="261610"/>
            <a:chOff x="1191971" y="1489270"/>
            <a:chExt cx="279258" cy="261610"/>
          </a:xfrm>
        </p:grpSpPr>
        <p:sp>
          <p:nvSpPr>
            <p:cNvPr id="103" name="Ellipse 102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4" name="ZoneTexte 103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1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31" name="Groupe 84"/>
          <p:cNvGrpSpPr/>
          <p:nvPr>
            <p:custDataLst>
              <p:tags r:id="rId40"/>
            </p:custDataLst>
          </p:nvPr>
        </p:nvGrpSpPr>
        <p:grpSpPr>
          <a:xfrm>
            <a:off x="4093036" y="2915654"/>
            <a:ext cx="279258" cy="261610"/>
            <a:chOff x="1191971" y="1489270"/>
            <a:chExt cx="279258" cy="261610"/>
          </a:xfrm>
        </p:grpSpPr>
        <p:sp>
          <p:nvSpPr>
            <p:cNvPr id="101" name="Ellipse 100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2" name="ZoneTexte 101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2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33" name="Groupe 85"/>
          <p:cNvGrpSpPr/>
          <p:nvPr>
            <p:custDataLst>
              <p:tags r:id="rId41"/>
            </p:custDataLst>
          </p:nvPr>
        </p:nvGrpSpPr>
        <p:grpSpPr>
          <a:xfrm>
            <a:off x="4486964" y="2915654"/>
            <a:ext cx="279258" cy="261610"/>
            <a:chOff x="1191971" y="1489270"/>
            <a:chExt cx="279258" cy="261610"/>
          </a:xfrm>
        </p:grpSpPr>
        <p:sp>
          <p:nvSpPr>
            <p:cNvPr id="99" name="Ellipse 98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00" name="ZoneTexte 99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3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34" name="Groupe 86"/>
          <p:cNvGrpSpPr/>
          <p:nvPr>
            <p:custDataLst>
              <p:tags r:id="rId42"/>
            </p:custDataLst>
          </p:nvPr>
        </p:nvGrpSpPr>
        <p:grpSpPr>
          <a:xfrm>
            <a:off x="4880892" y="2915654"/>
            <a:ext cx="279258" cy="261610"/>
            <a:chOff x="1191971" y="1489270"/>
            <a:chExt cx="279258" cy="261610"/>
          </a:xfrm>
        </p:grpSpPr>
        <p:sp>
          <p:nvSpPr>
            <p:cNvPr id="97" name="Ellipse 96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8" name="ZoneTexte 97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0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35" name="Groupe 87"/>
          <p:cNvGrpSpPr/>
          <p:nvPr>
            <p:custDataLst>
              <p:tags r:id="rId43"/>
            </p:custDataLst>
          </p:nvPr>
        </p:nvGrpSpPr>
        <p:grpSpPr>
          <a:xfrm>
            <a:off x="5274820" y="2915654"/>
            <a:ext cx="279258" cy="261610"/>
            <a:chOff x="1191971" y="1489270"/>
            <a:chExt cx="279258" cy="261610"/>
          </a:xfrm>
        </p:grpSpPr>
        <p:sp>
          <p:nvSpPr>
            <p:cNvPr id="95" name="Ellipse 94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4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38" name="Groupe 88"/>
          <p:cNvGrpSpPr/>
          <p:nvPr>
            <p:custDataLst>
              <p:tags r:id="rId44"/>
            </p:custDataLst>
          </p:nvPr>
        </p:nvGrpSpPr>
        <p:grpSpPr>
          <a:xfrm>
            <a:off x="5668748" y="2915654"/>
            <a:ext cx="279258" cy="261610"/>
            <a:chOff x="1191971" y="1489270"/>
            <a:chExt cx="279258" cy="261610"/>
          </a:xfrm>
        </p:grpSpPr>
        <p:sp>
          <p:nvSpPr>
            <p:cNvPr id="93" name="Ellipse 92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4" name="ZoneTexte 93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5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39" name="Groupe 89"/>
          <p:cNvGrpSpPr/>
          <p:nvPr>
            <p:custDataLst>
              <p:tags r:id="rId45"/>
            </p:custDataLst>
          </p:nvPr>
        </p:nvGrpSpPr>
        <p:grpSpPr>
          <a:xfrm>
            <a:off x="6062678" y="2915654"/>
            <a:ext cx="279258" cy="261610"/>
            <a:chOff x="1191971" y="1489270"/>
            <a:chExt cx="279258" cy="261610"/>
          </a:xfrm>
        </p:grpSpPr>
        <p:sp>
          <p:nvSpPr>
            <p:cNvPr id="91" name="Ellipse 90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2" name="ZoneTexte 91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6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42" name="Groupe 137"/>
          <p:cNvGrpSpPr/>
          <p:nvPr>
            <p:custDataLst>
              <p:tags r:id="rId46"/>
            </p:custDataLst>
          </p:nvPr>
        </p:nvGrpSpPr>
        <p:grpSpPr>
          <a:xfrm>
            <a:off x="5878952" y="4275348"/>
            <a:ext cx="279258" cy="261610"/>
            <a:chOff x="1191971" y="1489270"/>
            <a:chExt cx="279258" cy="261610"/>
          </a:xfrm>
        </p:grpSpPr>
        <p:sp>
          <p:nvSpPr>
            <p:cNvPr id="160" name="Ellipse 159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61" name="ZoneTexte 160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0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45" name="Groupe 138"/>
          <p:cNvGrpSpPr/>
          <p:nvPr>
            <p:custDataLst>
              <p:tags r:id="rId47"/>
            </p:custDataLst>
          </p:nvPr>
        </p:nvGrpSpPr>
        <p:grpSpPr>
          <a:xfrm>
            <a:off x="7124345" y="4303923"/>
            <a:ext cx="279258" cy="261610"/>
            <a:chOff x="1191971" y="1489270"/>
            <a:chExt cx="279258" cy="261610"/>
          </a:xfrm>
        </p:grpSpPr>
        <p:sp>
          <p:nvSpPr>
            <p:cNvPr id="158" name="Ellipse 157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59" name="ZoneTexte 158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1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48" name="Groupe 139"/>
          <p:cNvGrpSpPr/>
          <p:nvPr>
            <p:custDataLst>
              <p:tags r:id="rId48"/>
            </p:custDataLst>
          </p:nvPr>
        </p:nvGrpSpPr>
        <p:grpSpPr>
          <a:xfrm>
            <a:off x="7191020" y="5406439"/>
            <a:ext cx="279258" cy="261610"/>
            <a:chOff x="1191971" y="1489270"/>
            <a:chExt cx="279258" cy="261610"/>
          </a:xfrm>
        </p:grpSpPr>
        <p:sp>
          <p:nvSpPr>
            <p:cNvPr id="156" name="Ellipse 155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57" name="ZoneTexte 156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2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51" name="Groupe 140"/>
          <p:cNvGrpSpPr/>
          <p:nvPr>
            <p:custDataLst>
              <p:tags r:id="rId49"/>
            </p:custDataLst>
          </p:nvPr>
        </p:nvGrpSpPr>
        <p:grpSpPr>
          <a:xfrm>
            <a:off x="5983727" y="5520739"/>
            <a:ext cx="279258" cy="261610"/>
            <a:chOff x="1191971" y="1489270"/>
            <a:chExt cx="279258" cy="261610"/>
          </a:xfrm>
        </p:grpSpPr>
        <p:sp>
          <p:nvSpPr>
            <p:cNvPr id="154" name="Ellipse 153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55" name="ZoneTexte 154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3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54" name="Groupe 142"/>
          <p:cNvGrpSpPr/>
          <p:nvPr>
            <p:custDataLst>
              <p:tags r:id="rId50"/>
            </p:custDataLst>
          </p:nvPr>
        </p:nvGrpSpPr>
        <p:grpSpPr>
          <a:xfrm>
            <a:off x="6460994" y="4294398"/>
            <a:ext cx="279258" cy="261610"/>
            <a:chOff x="1191971" y="1489270"/>
            <a:chExt cx="279258" cy="261610"/>
          </a:xfrm>
        </p:grpSpPr>
        <p:sp>
          <p:nvSpPr>
            <p:cNvPr id="150" name="Ellipse 149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51" name="ZoneTexte 150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4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57" name="Groupe 143"/>
          <p:cNvGrpSpPr/>
          <p:nvPr>
            <p:custDataLst>
              <p:tags r:id="rId51"/>
            </p:custDataLst>
          </p:nvPr>
        </p:nvGrpSpPr>
        <p:grpSpPr>
          <a:xfrm>
            <a:off x="6527669" y="4896853"/>
            <a:ext cx="279258" cy="261610"/>
            <a:chOff x="1191971" y="1489270"/>
            <a:chExt cx="279258" cy="261610"/>
          </a:xfrm>
        </p:grpSpPr>
        <p:sp>
          <p:nvSpPr>
            <p:cNvPr id="148" name="Ellipse 147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49" name="ZoneTexte 148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5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58" name="Groupe 144"/>
          <p:cNvGrpSpPr/>
          <p:nvPr>
            <p:custDataLst>
              <p:tags r:id="rId52"/>
            </p:custDataLst>
          </p:nvPr>
        </p:nvGrpSpPr>
        <p:grpSpPr>
          <a:xfrm>
            <a:off x="5859902" y="4896853"/>
            <a:ext cx="279258" cy="261610"/>
            <a:chOff x="1191971" y="1489270"/>
            <a:chExt cx="279258" cy="261610"/>
          </a:xfrm>
        </p:grpSpPr>
        <p:sp>
          <p:nvSpPr>
            <p:cNvPr id="146" name="Ellipse 145"/>
            <p:cNvSpPr/>
            <p:nvPr/>
          </p:nvSpPr>
          <p:spPr bwMode="auto">
            <a:xfrm>
              <a:off x="1241580" y="1531339"/>
              <a:ext cx="180041" cy="177472"/>
            </a:xfrm>
            <a:prstGeom prst="ellipse">
              <a:avLst/>
            </a:prstGeom>
            <a:solidFill>
              <a:schemeClr val="bg1"/>
            </a:solidFill>
            <a:ln w="12700" cap="sq" cmpd="sng" algn="ctr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 smtClean="0"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147" name="ZoneTexte 146"/>
            <p:cNvSpPr txBox="1"/>
            <p:nvPr/>
          </p:nvSpPr>
          <p:spPr>
            <a:xfrm>
              <a:off x="1191971" y="1489270"/>
              <a:ext cx="2792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smtClean="0">
                  <a:solidFill>
                    <a:schemeClr val="accent1"/>
                  </a:solidFill>
                  <a:latin typeface="+mj-lt"/>
                </a:rPr>
                <a:t>6</a:t>
              </a:r>
              <a:endParaRPr lang="fr-FR" sz="11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sp>
        <p:nvSpPr>
          <p:cNvPr id="119" name="Espace réservé du pied de page 3"/>
          <p:cNvSpPr>
            <a:spLocks noGrp="1"/>
          </p:cNvSpPr>
          <p:nvPr>
            <p:ph type="ftr" sz="quarter" idx="10"/>
            <p:custDataLst>
              <p:tags r:id="rId53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>
            <p:custDataLst>
              <p:tags r:id="rId54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7086600" y="3295651"/>
            <a:ext cx="1798913" cy="514350"/>
          </a:xfrm>
          <a:prstGeom prst="rect">
            <a:avLst/>
          </a:prstGeom>
          <a:noFill/>
          <a:ln w="12700">
            <a:solidFill>
              <a:schemeClr val="accent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3200" dirty="0" smtClean="0"/>
              <a:t>Résultats expérimentaux</a:t>
            </a:r>
            <a:endParaRPr lang="fr-FR" sz="3200" dirty="0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  <p:custDataLst>
              <p:tags r:id="rId2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7" name="Espace réservé du contenu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4613" y="908051"/>
            <a:ext cx="8890000" cy="51733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Ä"/>
              <a:tabLst/>
              <a:defRPr/>
            </a:pPr>
            <a:r>
              <a:rPr kumimoji="1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Essai suivi de trajectoire position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noProof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noProof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9090" name="Picture 2" descr="C:\Users\nherzig\Documents\MATLAB\BirthSIM\Mesures\traj_2d_soutenance_1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 r="9263"/>
          <a:stretch>
            <a:fillRect/>
          </a:stretch>
        </p:blipFill>
        <p:spPr bwMode="auto">
          <a:xfrm>
            <a:off x="0" y="1729000"/>
            <a:ext cx="3810000" cy="2704350"/>
          </a:xfrm>
          <a:prstGeom prst="rect">
            <a:avLst/>
          </a:prstGeom>
          <a:noFill/>
        </p:spPr>
      </p:pic>
      <p:pic>
        <p:nvPicPr>
          <p:cNvPr id="89091" name="Picture 3" descr="C:\Users\nherzig\Documents\MATLAB\BirthSIM\Mesures\traj_cart_soutenance_1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86200" y="1620451"/>
            <a:ext cx="5064753" cy="3002349"/>
          </a:xfrm>
          <a:prstGeom prst="rect">
            <a:avLst/>
          </a:prstGeom>
          <a:noFill/>
        </p:spPr>
      </p:pic>
      <p:pic>
        <p:nvPicPr>
          <p:cNvPr id="89092" name="Picture 4" descr="C:\Users\nherzig\Documents\MATLAB\BirthSIM\Mesures\error_track_soutenance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 cstate="print"/>
          <a:srcRect t="52368"/>
          <a:stretch>
            <a:fillRect/>
          </a:stretch>
        </p:blipFill>
        <p:spPr bwMode="auto">
          <a:xfrm>
            <a:off x="4648200" y="4849946"/>
            <a:ext cx="4191000" cy="1173856"/>
          </a:xfrm>
          <a:prstGeom prst="rect">
            <a:avLst/>
          </a:prstGeom>
          <a:noFill/>
        </p:spPr>
      </p:pic>
      <p:pic>
        <p:nvPicPr>
          <p:cNvPr id="11" name="Picture 4" descr="C:\Users\nherzig\Documents\MATLAB\BirthSIM\Mesures\error_track_soutenance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 cstate="print"/>
          <a:srcRect b="51203"/>
          <a:stretch>
            <a:fillRect/>
          </a:stretch>
        </p:blipFill>
        <p:spPr bwMode="auto">
          <a:xfrm>
            <a:off x="152400" y="4849946"/>
            <a:ext cx="4191000" cy="1202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3200" dirty="0" smtClean="0"/>
              <a:t>Résultats expérimentaux</a:t>
            </a:r>
            <a:endParaRPr lang="fr-FR" sz="3200" dirty="0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  <p:custDataLst>
              <p:tags r:id="rId2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7" name="Espace réservé du contenu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4613" y="908051"/>
            <a:ext cx="8890000" cy="51733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Ä"/>
              <a:tabLst/>
              <a:defRPr/>
            </a:pPr>
            <a:r>
              <a:rPr kumimoji="1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Essai de réglage de la raideur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noProof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noProof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0114" name="Picture 2" descr="C:\Users\nherzig\Documents\MATLAB\BirthSIM\Mesures\kclperturbbspos_soutenance_2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8152" y="1757115"/>
            <a:ext cx="3819677" cy="2228145"/>
          </a:xfrm>
          <a:prstGeom prst="rect">
            <a:avLst/>
          </a:prstGeom>
          <a:noFill/>
        </p:spPr>
      </p:pic>
      <p:pic>
        <p:nvPicPr>
          <p:cNvPr id="90115" name="Picture 3" descr="C:\Users\nherzig\Documents\MATLAB\BirthSIM\Mesures\kclperturbcimp_soutenance_2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980871" y="1761662"/>
            <a:ext cx="3785419" cy="2219970"/>
          </a:xfrm>
          <a:prstGeom prst="rect">
            <a:avLst/>
          </a:prstGeom>
          <a:noFill/>
        </p:spPr>
      </p:pic>
      <p:pic>
        <p:nvPicPr>
          <p:cNvPr id="90116" name="Picture 4" descr="C:\Users\nherzig\Documents\MATLAB\BirthSIM\Mesures\traj_cartbspos_soutenance_2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86728" y="4248035"/>
            <a:ext cx="3768290" cy="2220810"/>
          </a:xfrm>
          <a:prstGeom prst="rect">
            <a:avLst/>
          </a:prstGeom>
          <a:noFill/>
        </p:spPr>
      </p:pic>
      <p:pic>
        <p:nvPicPr>
          <p:cNvPr id="90117" name="Picture 5" descr="C:\Users\nherzig\Documents\MATLAB\BirthSIM\Mesures\traj_cartcimp_soutenance_2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976645" y="4232650"/>
            <a:ext cx="3793019" cy="2248475"/>
          </a:xfrm>
          <a:prstGeom prst="rect">
            <a:avLst/>
          </a:prstGeom>
          <a:noFill/>
        </p:spPr>
      </p:pic>
      <p:cxnSp>
        <p:nvCxnSpPr>
          <p:cNvPr id="14" name="Connecteur droit 13"/>
          <p:cNvCxnSpPr/>
          <p:nvPr>
            <p:custDataLst>
              <p:tags r:id="rId8"/>
            </p:custDataLst>
          </p:nvPr>
        </p:nvCxnSpPr>
        <p:spPr bwMode="auto">
          <a:xfrm>
            <a:off x="4667250" y="1352550"/>
            <a:ext cx="0" cy="5019675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Tableau 14"/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1314448" y="4200525"/>
          <a:ext cx="6657976" cy="2232183"/>
        </p:xfrm>
        <a:graphic>
          <a:graphicData uri="http://schemas.openxmlformats.org/drawingml/2006/table">
            <a:tbl>
              <a:tblPr/>
              <a:tblGrid>
                <a:gridCol w="748087"/>
                <a:gridCol w="1206291"/>
                <a:gridCol w="1374610"/>
                <a:gridCol w="748087"/>
                <a:gridCol w="1206291"/>
                <a:gridCol w="1374610"/>
              </a:tblGrid>
              <a:tr h="442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Kcly</a:t>
                      </a:r>
                      <a:r>
                        <a:rPr lang="fr-F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[N/m]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Kclx</a:t>
                      </a:r>
                      <a:r>
                        <a:rPr lang="fr-FR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[N/m]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4528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désirée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Contrôleur position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Contrôleur impédance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désirée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Contrôleur position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Contrôleur impédance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07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1000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765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9900"/>
                          </a:solidFill>
                          <a:latin typeface="Calibri"/>
                        </a:rPr>
                        <a:t>935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1000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667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946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2407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2000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9900"/>
                          </a:solidFill>
                          <a:latin typeface="Calibri"/>
                        </a:rPr>
                        <a:t>1711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1408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2000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1520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9900"/>
                          </a:solidFill>
                          <a:latin typeface="Calibri"/>
                        </a:rPr>
                        <a:t>1939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528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3000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9900"/>
                          </a:solidFill>
                          <a:latin typeface="Calibri"/>
                        </a:rPr>
                        <a:t>2103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1949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3000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1922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9900"/>
                          </a:solidFill>
                          <a:latin typeface="Calibri"/>
                        </a:rPr>
                        <a:t>2686</a:t>
                      </a:r>
                    </a:p>
                  </a:txBody>
                  <a:tcPr marL="8562" marR="8562" marT="85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Flèche droite 15"/>
          <p:cNvSpPr/>
          <p:nvPr>
            <p:custDataLst>
              <p:tags r:id="rId10"/>
            </p:custDataLst>
          </p:nvPr>
        </p:nvSpPr>
        <p:spPr bwMode="auto">
          <a:xfrm rot="3646560">
            <a:off x="3624452" y="3738791"/>
            <a:ext cx="533828" cy="391924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Flèche droite 16"/>
          <p:cNvSpPr/>
          <p:nvPr>
            <p:custDataLst>
              <p:tags r:id="rId11"/>
            </p:custDataLst>
          </p:nvPr>
        </p:nvSpPr>
        <p:spPr bwMode="auto">
          <a:xfrm rot="17953440" flipH="1">
            <a:off x="5081778" y="3738791"/>
            <a:ext cx="533828" cy="391924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ZoneTexte 12"/>
          <p:cNvSpPr txBox="1"/>
          <p:nvPr>
            <p:custDataLst>
              <p:tags r:id="rId12"/>
            </p:custDataLst>
          </p:nvPr>
        </p:nvSpPr>
        <p:spPr>
          <a:xfrm>
            <a:off x="0" y="1386840"/>
            <a:ext cx="4686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n-lt"/>
              </a:rPr>
              <a:t>Contrôleur en position avec réglage de raideur</a:t>
            </a:r>
            <a:endParaRPr lang="fr-FR" sz="1600" dirty="0">
              <a:latin typeface="+mn-lt"/>
            </a:endParaRPr>
          </a:p>
        </p:txBody>
      </p:sp>
      <p:sp>
        <p:nvSpPr>
          <p:cNvPr id="18" name="ZoneTexte 17"/>
          <p:cNvSpPr txBox="1"/>
          <p:nvPr>
            <p:custDataLst>
              <p:tags r:id="rId13"/>
            </p:custDataLst>
          </p:nvPr>
        </p:nvSpPr>
        <p:spPr>
          <a:xfrm>
            <a:off x="4701540" y="1386840"/>
            <a:ext cx="4442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+mn-lt"/>
              </a:rPr>
              <a:t>Contrôleur en impédance</a:t>
            </a:r>
            <a:endParaRPr lang="fr-FR" sz="1600" dirty="0">
              <a:latin typeface="+mn-lt"/>
            </a:endParaRPr>
          </a:p>
        </p:txBody>
      </p:sp>
      <p:sp>
        <p:nvSpPr>
          <p:cNvPr id="19" name="Espace réservé du contenu 1"/>
          <p:cNvSpPr txBox="1">
            <a:spLocks/>
          </p:cNvSpPr>
          <p:nvPr>
            <p:custDataLst>
              <p:tags r:id="rId14"/>
            </p:custDataLst>
          </p:nvPr>
        </p:nvSpPr>
        <p:spPr bwMode="auto">
          <a:xfrm>
            <a:off x="251460" y="1810120"/>
            <a:ext cx="8753475" cy="78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kumimoji="1" lang="fr-FR" sz="1800" kern="0" dirty="0" smtClean="0">
                <a:latin typeface="+mn-lt"/>
              </a:rPr>
              <a:t>La transformation </a:t>
            </a:r>
            <a:r>
              <a:rPr kumimoji="1" lang="fr-FR" sz="1800" b="1" kern="0" dirty="0" err="1" smtClean="0">
                <a:latin typeface="+mn-lt"/>
              </a:rPr>
              <a:t>K</a:t>
            </a:r>
            <a:r>
              <a:rPr kumimoji="1" lang="fr-FR" sz="1800" b="1" kern="0" baseline="-25000" dirty="0" err="1" smtClean="0">
                <a:latin typeface="+mn-lt"/>
              </a:rPr>
              <a:t>q</a:t>
            </a:r>
            <a:r>
              <a:rPr kumimoji="1" lang="fr-FR" sz="1800" kern="0" dirty="0" smtClean="0">
                <a:latin typeface="+mn-lt"/>
              </a:rPr>
              <a:t>=</a:t>
            </a:r>
            <a:r>
              <a:rPr kumimoji="1" lang="fr-FR" sz="1800" b="1" kern="0" dirty="0" smtClean="0">
                <a:latin typeface="+mn-lt"/>
              </a:rPr>
              <a:t>J</a:t>
            </a:r>
            <a:r>
              <a:rPr kumimoji="1" lang="fr-FR" sz="1800" kern="0" baseline="30000" dirty="0" smtClean="0">
                <a:latin typeface="+mn-lt"/>
              </a:rPr>
              <a:t>T</a:t>
            </a:r>
            <a:r>
              <a:rPr kumimoji="1" lang="fr-FR" sz="1800" kern="0" dirty="0" smtClean="0">
                <a:latin typeface="+mn-lt"/>
              </a:rPr>
              <a:t>(q)</a:t>
            </a:r>
            <a:r>
              <a:rPr kumimoji="1" lang="fr-FR" sz="1800" b="1" kern="0" dirty="0" err="1" smtClean="0">
                <a:latin typeface="+mn-lt"/>
              </a:rPr>
              <a:t>K</a:t>
            </a:r>
            <a:r>
              <a:rPr kumimoji="1" lang="fr-FR" sz="1800" b="1" kern="0" baseline="-25000" dirty="0" err="1" smtClean="0">
                <a:latin typeface="+mn-lt"/>
              </a:rPr>
              <a:t>x</a:t>
            </a:r>
            <a:r>
              <a:rPr kumimoji="1" lang="fr-FR" sz="1800" b="1" kern="0" dirty="0" err="1" smtClean="0">
                <a:latin typeface="+mn-lt"/>
              </a:rPr>
              <a:t>J</a:t>
            </a:r>
            <a:r>
              <a:rPr kumimoji="1" lang="fr-FR" sz="1800" kern="0" dirty="0" smtClean="0">
                <a:latin typeface="+mn-lt"/>
              </a:rPr>
              <a:t>(q) n’est pas conservative</a:t>
            </a:r>
          </a:p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kumimoji="1" lang="fr-FR" sz="1800" kern="0" dirty="0" smtClean="0">
                <a:latin typeface="+mn-lt"/>
              </a:rPr>
              <a:t>Les termes non diagonaux de </a:t>
            </a:r>
            <a:r>
              <a:rPr kumimoji="1" lang="fr-FR" sz="1800" b="1" kern="0" dirty="0" err="1" smtClean="0">
                <a:latin typeface="+mn-lt"/>
              </a:rPr>
              <a:t>K</a:t>
            </a:r>
            <a:r>
              <a:rPr kumimoji="1" lang="fr-FR" sz="1800" b="1" kern="0" baseline="-25000" dirty="0" err="1" smtClean="0">
                <a:latin typeface="+mn-lt"/>
              </a:rPr>
              <a:t>q</a:t>
            </a:r>
            <a:r>
              <a:rPr kumimoji="1" lang="fr-FR" sz="1800" b="1" kern="0" dirty="0" smtClean="0">
                <a:latin typeface="+mn-lt"/>
              </a:rPr>
              <a:t> </a:t>
            </a:r>
            <a:r>
              <a:rPr kumimoji="1" lang="fr-FR" sz="1800" kern="0" dirty="0" smtClean="0">
                <a:latin typeface="+mn-lt"/>
              </a:rPr>
              <a:t>sont négligés</a:t>
            </a:r>
            <a:endParaRPr kumimoji="1" lang="fr-FR" sz="1800" kern="0" baseline="-250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01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901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01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901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2.5E-6 -0.26945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-1.38889E-6 -0.26597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 L 3.88889E-6 -0.09468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0.00069 -0.08889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3" grpId="0"/>
      <p:bldP spid="18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sz="3200" dirty="0" smtClean="0"/>
              <a:t>Résultats expérimentaux</a:t>
            </a:r>
            <a:endParaRPr lang="fr-FR" sz="3200" dirty="0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  <p:custDataLst>
              <p:tags r:id="rId2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7" name="Espace réservé du contenu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4613" y="908051"/>
            <a:ext cx="8890000" cy="51733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Ä"/>
              <a:tabLst/>
              <a:defRPr/>
            </a:pPr>
            <a:r>
              <a:rPr kumimoji="1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Discussion sur les résultats expérimentaux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noProof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noProof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Espace réservé du contenu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2863" y="1497701"/>
            <a:ext cx="8753475" cy="3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kumimoji="1" lang="fr-FR" sz="1800" kern="0" dirty="0" smtClean="0">
                <a:latin typeface="+mn-lt"/>
              </a:rPr>
              <a:t>Chargement radial du vérin horizontal</a:t>
            </a:r>
          </a:p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kumimoji="1" lang="fr-FR" sz="1800" kern="0" dirty="0" err="1" smtClean="0">
                <a:latin typeface="+mn-lt"/>
              </a:rPr>
              <a:t>Suréchantillonnage</a:t>
            </a:r>
            <a:r>
              <a:rPr kumimoji="1" lang="fr-FR" sz="1800" kern="0" dirty="0" smtClean="0">
                <a:latin typeface="+mn-lt"/>
              </a:rPr>
              <a:t> de la position</a:t>
            </a:r>
          </a:p>
          <a:p>
            <a:pPr marL="342900" lvl="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kumimoji="1" lang="fr-FR" sz="1800" kern="0" dirty="0" smtClean="0">
                <a:latin typeface="+mn-lt"/>
              </a:rPr>
              <a:t>Problèmes de dérivation</a:t>
            </a:r>
          </a:p>
          <a:p>
            <a:pPr marL="34290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kumimoji="1" lang="fr-FR" sz="1800" kern="0" dirty="0" smtClean="0">
                <a:latin typeface="+mn-lt"/>
              </a:rPr>
              <a:t>De meilleurs résultats sur d’autres systèmes </a:t>
            </a:r>
            <a:r>
              <a:rPr lang="fr-FR" sz="1800" dirty="0" smtClean="0">
                <a:latin typeface="+mn-lt"/>
              </a:rPr>
              <a:t>[</a:t>
            </a:r>
            <a:r>
              <a:rPr kumimoji="1" lang="fr-FR" sz="1800" kern="0" dirty="0" err="1" smtClean="0">
                <a:latin typeface="+mn-lt"/>
              </a:rPr>
              <a:t>Herzig</a:t>
            </a:r>
            <a:r>
              <a:rPr kumimoji="1" lang="fr-FR" sz="1800" kern="0" dirty="0" smtClean="0">
                <a:latin typeface="+mn-lt"/>
              </a:rPr>
              <a:t> 2016a</a:t>
            </a:r>
            <a:r>
              <a:rPr lang="fr-FR" sz="1800" dirty="0" smtClean="0">
                <a:latin typeface="+mn-lt"/>
              </a:rPr>
              <a:t>] [Ales 2016]</a:t>
            </a:r>
          </a:p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endParaRPr kumimoji="1" lang="fr-FR" sz="1800" kern="0" dirty="0" smtClean="0">
              <a:latin typeface="+mn-lt"/>
            </a:endParaRPr>
          </a:p>
        </p:txBody>
      </p:sp>
      <p:pic>
        <p:nvPicPr>
          <p:cNvPr id="89094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540" y="3207658"/>
            <a:ext cx="2257285" cy="323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5" name="Picture 7" descr="C:\Users\nherzig\Documents\MATLAB\PeriSIM\Figure AIM\traj_sin_kcl1000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2700672" y="3216314"/>
            <a:ext cx="2955850" cy="1811061"/>
          </a:xfrm>
          <a:prstGeom prst="rect">
            <a:avLst/>
          </a:prstGeom>
          <a:noFill/>
        </p:spPr>
      </p:pic>
      <p:pic>
        <p:nvPicPr>
          <p:cNvPr id="89096" name="Picture 8" descr="C:\Users\nherzig\Documents\MATLAB\PeriSIM\Figure AIM\traj_sin_kcl3000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 cstate="print"/>
          <a:stretch>
            <a:fillRect/>
          </a:stretch>
        </p:blipFill>
        <p:spPr bwMode="auto">
          <a:xfrm>
            <a:off x="6064766" y="3216445"/>
            <a:ext cx="2955423" cy="1810799"/>
          </a:xfrm>
          <a:prstGeom prst="rect">
            <a:avLst/>
          </a:prstGeom>
          <a:noFill/>
        </p:spPr>
      </p:pic>
      <p:pic>
        <p:nvPicPr>
          <p:cNvPr id="89097" name="Picture 9" descr="C:\Users\nherzig\Documents\MATLAB\PeriSIM\Figure AIM\erreur_sin_kcl100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29272" y="4996435"/>
            <a:ext cx="2498651" cy="1548004"/>
          </a:xfrm>
          <a:prstGeom prst="rect">
            <a:avLst/>
          </a:prstGeom>
          <a:noFill/>
        </p:spPr>
      </p:pic>
      <p:pic>
        <p:nvPicPr>
          <p:cNvPr id="89098" name="Picture 10" descr="C:\Users\nherzig\Documents\MATLAB\PeriSIM\Figure AIM\erreur_sin_kcl3000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297614" y="4996436"/>
            <a:ext cx="2489727" cy="1548000"/>
          </a:xfrm>
          <a:prstGeom prst="rect">
            <a:avLst/>
          </a:prstGeom>
          <a:noFill/>
        </p:spPr>
      </p:pic>
      <p:cxnSp>
        <p:nvCxnSpPr>
          <p:cNvPr id="15" name="Connecteur droit 14"/>
          <p:cNvCxnSpPr/>
          <p:nvPr>
            <p:custDataLst>
              <p:tags r:id="rId10"/>
            </p:custDataLst>
          </p:nvPr>
        </p:nvCxnSpPr>
        <p:spPr bwMode="auto">
          <a:xfrm>
            <a:off x="5829300" y="2933700"/>
            <a:ext cx="0" cy="356235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>
            <p:custDataLst>
              <p:tags r:id="rId11"/>
            </p:custDataLst>
          </p:nvPr>
        </p:nvSpPr>
        <p:spPr>
          <a:xfrm>
            <a:off x="3358501" y="2881345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 smtClean="0">
                <a:latin typeface="+mn-lt"/>
              </a:rPr>
              <a:t>K</a:t>
            </a:r>
            <a:r>
              <a:rPr lang="fr-FR" sz="1800" baseline="-25000" dirty="0" err="1" smtClean="0">
                <a:latin typeface="+mn-lt"/>
              </a:rPr>
              <a:t>cl</a:t>
            </a:r>
            <a:r>
              <a:rPr lang="fr-FR" sz="1800" dirty="0" smtClean="0">
                <a:latin typeface="+mn-lt"/>
              </a:rPr>
              <a:t>=1000 N/m</a:t>
            </a:r>
            <a:endParaRPr lang="fr-FR" sz="1800" dirty="0">
              <a:latin typeface="+mn-lt"/>
            </a:endParaRPr>
          </a:p>
        </p:txBody>
      </p:sp>
      <p:sp>
        <p:nvSpPr>
          <p:cNvPr id="21" name="ZoneTexte 20"/>
          <p:cNvSpPr txBox="1"/>
          <p:nvPr>
            <p:custDataLst>
              <p:tags r:id="rId12"/>
            </p:custDataLst>
          </p:nvPr>
        </p:nvSpPr>
        <p:spPr>
          <a:xfrm>
            <a:off x="6722381" y="2881345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 smtClean="0">
                <a:latin typeface="+mn-lt"/>
              </a:rPr>
              <a:t>K</a:t>
            </a:r>
            <a:r>
              <a:rPr lang="fr-FR" sz="1800" baseline="-25000" dirty="0" err="1" smtClean="0">
                <a:latin typeface="+mn-lt"/>
              </a:rPr>
              <a:t>cl</a:t>
            </a:r>
            <a:r>
              <a:rPr lang="fr-FR" sz="1800" dirty="0" smtClean="0">
                <a:latin typeface="+mn-lt"/>
              </a:rPr>
              <a:t>=3000 N/m</a:t>
            </a:r>
            <a:endParaRPr lang="fr-FR" sz="1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42988" y="0"/>
            <a:ext cx="7921625" cy="6921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/>
              <a:t>Plan</a:t>
            </a:r>
            <a:endParaRPr lang="en-US" sz="3200" dirty="0"/>
          </a:p>
        </p:txBody>
      </p:sp>
      <p:sp>
        <p:nvSpPr>
          <p:cNvPr id="18" name="Espace réservé du pied de page 3"/>
          <p:cNvSpPr>
            <a:spLocks noGrp="1"/>
          </p:cNvSpPr>
          <p:nvPr>
            <p:ph type="ftr" sz="quarter" idx="10"/>
            <p:custDataLst>
              <p:tags r:id="rId2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7" name="Espace réservé du contenu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1428750"/>
            <a:ext cx="8890000" cy="4572000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latinLnBrk="0">
              <a:lnSpc>
                <a:spcPct val="100000"/>
              </a:lnSpc>
              <a:spcBef>
                <a:spcPct val="20000"/>
              </a:spcBef>
              <a:buClr>
                <a:schemeClr val="bg2"/>
              </a:buClr>
              <a:buSzTx/>
              <a:buFont typeface="+mj-lt"/>
              <a:buAutoNum type="arabicPeriod"/>
              <a:tabLst/>
              <a:defRPr/>
            </a:pPr>
            <a:r>
              <a:rPr kumimoji="1" lang="fr-FR" kern="0" dirty="0" smtClean="0">
                <a:solidFill>
                  <a:schemeClr val="bg2"/>
                </a:solidFill>
                <a:latin typeface="+mj-lt"/>
              </a:rPr>
              <a:t>Vers un nouveau simulateur d’accouchement</a:t>
            </a:r>
          </a:p>
          <a:p>
            <a:pPr marL="800100" lvl="1" indent="-342900">
              <a:spcBef>
                <a:spcPct val="20000"/>
              </a:spcBef>
              <a:buClr>
                <a:schemeClr val="bg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chemeClr val="bg2"/>
                </a:solidFill>
                <a:latin typeface="+mj-lt"/>
              </a:rPr>
              <a:t>Le nouveau </a:t>
            </a:r>
            <a:r>
              <a:rPr kumimoji="1" lang="fr-FR" kern="0" dirty="0" err="1" smtClean="0">
                <a:solidFill>
                  <a:schemeClr val="bg2"/>
                </a:solidFill>
                <a:latin typeface="+mj-lt"/>
              </a:rPr>
              <a:t>BirthSIM</a:t>
            </a:r>
            <a:endParaRPr kumimoji="1" lang="fr-FR" kern="0" dirty="0" smtClean="0">
              <a:solidFill>
                <a:schemeClr val="bg2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bg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chemeClr val="bg2"/>
                </a:solidFill>
                <a:latin typeface="+mj-lt"/>
              </a:rPr>
              <a:t>Validations avec les praticiens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+mj-lt"/>
              <a:buAutoNum type="arabicPeriod"/>
              <a:defRPr/>
            </a:pPr>
            <a:r>
              <a:rPr kumimoji="1" lang="fr-FR" kern="0" dirty="0" smtClean="0">
                <a:solidFill>
                  <a:schemeClr val="bg2"/>
                </a:solidFill>
                <a:latin typeface="+mj-lt"/>
              </a:rPr>
              <a:t>Lois de commande en position et raideur pour robot pneumatique</a:t>
            </a:r>
          </a:p>
          <a:p>
            <a:pPr marL="800100" lvl="1" indent="-342900">
              <a:spcBef>
                <a:spcPct val="20000"/>
              </a:spcBef>
              <a:buClr>
                <a:schemeClr val="bg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chemeClr val="bg2"/>
                </a:solidFill>
                <a:latin typeface="+mj-lt"/>
              </a:rPr>
              <a:t>La raideur en robotique</a:t>
            </a:r>
          </a:p>
          <a:p>
            <a:pPr marL="800100" lvl="1" indent="-342900">
              <a:spcBef>
                <a:spcPct val="20000"/>
              </a:spcBef>
              <a:buClr>
                <a:schemeClr val="bg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chemeClr val="bg2"/>
                </a:solidFill>
                <a:latin typeface="+mj-lt"/>
              </a:rPr>
              <a:t>Une modélisation en plusieurs étapes</a:t>
            </a:r>
          </a:p>
          <a:p>
            <a:pPr marL="800100" lvl="1" indent="-342900">
              <a:spcBef>
                <a:spcPct val="20000"/>
              </a:spcBef>
              <a:buClr>
                <a:schemeClr val="bg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chemeClr val="bg2"/>
                </a:solidFill>
                <a:latin typeface="+mj-lt"/>
              </a:rPr>
              <a:t>Deux contrôleurs non linéaires</a:t>
            </a:r>
          </a:p>
          <a:p>
            <a:pPr marL="800100" lvl="1" indent="-342900">
              <a:spcBef>
                <a:spcPct val="20000"/>
              </a:spcBef>
              <a:buClr>
                <a:schemeClr val="bg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chemeClr val="bg2"/>
                </a:solidFill>
                <a:latin typeface="+mj-lt"/>
              </a:rPr>
              <a:t>Simulation et résultats expérimentaux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+mj-lt"/>
              <a:buAutoNum type="arabicPeriod"/>
              <a:defRPr/>
            </a:pPr>
            <a:r>
              <a:rPr kumimoji="1" lang="fr-FR" kern="0" dirty="0" smtClean="0">
                <a:latin typeface="+mj-lt"/>
              </a:rPr>
              <a:t>Conclusion et perspectives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b="0" i="0" u="none" strike="noStrike" kern="0" cap="none" spc="0" normalizeH="0" baseline="0" noProof="0" dirty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pied de page 3"/>
          <p:cNvSpPr>
            <a:spLocks noGrp="1"/>
          </p:cNvSpPr>
          <p:nvPr>
            <p:ph type="ftr" sz="quarter" idx="10"/>
            <p:custDataLst>
              <p:tags r:id="rId1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15" name="Espace réservé du contenu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2863" y="1501511"/>
            <a:ext cx="8753475" cy="3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2000" kern="0" dirty="0" smtClean="0">
                <a:latin typeface="+mn-lt"/>
              </a:rPr>
              <a:t>Augmentation du </a:t>
            </a:r>
            <a:r>
              <a:rPr kumimoji="1" lang="fr-FR" sz="2000" b="1" kern="0" dirty="0" smtClean="0">
                <a:latin typeface="+mn-lt"/>
              </a:rPr>
              <a:t>nombre de degrés de liberté pilotés</a:t>
            </a:r>
            <a:r>
              <a:rPr kumimoji="1" lang="fr-FR" sz="2000" kern="0" dirty="0" smtClean="0">
                <a:latin typeface="+mn-lt"/>
              </a:rPr>
              <a:t> :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defRPr/>
            </a:pPr>
            <a:endParaRPr kumimoji="1" lang="fr-FR" sz="2000" kern="0" dirty="0" smtClean="0">
              <a:latin typeface="+mn-lt"/>
            </a:endParaRPr>
          </a:p>
        </p:txBody>
      </p:sp>
      <p:sp>
        <p:nvSpPr>
          <p:cNvPr id="11" name="Espace réservé du contenu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42863" y="1939661"/>
            <a:ext cx="8753475" cy="3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kumimoji="1" lang="fr-FR" sz="2000" b="1" kern="0" dirty="0" smtClean="0">
                <a:latin typeface="+mn-lt"/>
              </a:rPr>
              <a:t>Une preuve de concept</a:t>
            </a:r>
          </a:p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kumimoji="1" lang="fr-FR" sz="2000" b="1" kern="0" dirty="0" smtClean="0">
                <a:latin typeface="+mn-lt"/>
              </a:rPr>
              <a:t>Trajectoires</a:t>
            </a:r>
            <a:r>
              <a:rPr kumimoji="1" lang="fr-FR" sz="2000" kern="0" dirty="0" smtClean="0">
                <a:latin typeface="+mn-lt"/>
              </a:rPr>
              <a:t> de la tête fœtale </a:t>
            </a:r>
            <a:r>
              <a:rPr kumimoji="1" lang="fr-FR" sz="2000" b="1" kern="0" dirty="0" smtClean="0">
                <a:latin typeface="+mn-lt"/>
              </a:rPr>
              <a:t>plus réalistes</a:t>
            </a:r>
            <a:endParaRPr kumimoji="1" lang="fr-FR" sz="2000" kern="0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kumimoji="1" lang="fr-FR" sz="2000" kern="0" dirty="0" smtClean="0">
                <a:latin typeface="+mn-lt"/>
              </a:rPr>
              <a:t>Une base pour </a:t>
            </a:r>
            <a:r>
              <a:rPr kumimoji="1" lang="fr-FR" sz="2000" b="1" kern="0" dirty="0" smtClean="0">
                <a:latin typeface="+mn-lt"/>
              </a:rPr>
              <a:t>l’acquisition de données </a:t>
            </a:r>
            <a:r>
              <a:rPr kumimoji="1" lang="fr-FR" sz="2000" kern="0" dirty="0" smtClean="0">
                <a:latin typeface="+mn-lt"/>
              </a:rPr>
              <a:t>sur l’accouchement</a:t>
            </a:r>
          </a:p>
          <a:p>
            <a:pPr marL="342900" lvl="0" indent="-34290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kumimoji="1" lang="fr-FR" sz="2000" b="1" kern="0" dirty="0" err="1" smtClean="0">
                <a:latin typeface="+mn-lt"/>
              </a:rPr>
              <a:t>asynclitisme</a:t>
            </a:r>
            <a:r>
              <a:rPr kumimoji="1" lang="fr-FR" sz="2000" kern="0" dirty="0" smtClean="0">
                <a:latin typeface="+mn-lt"/>
              </a:rPr>
              <a:t> à intégrer</a:t>
            </a:r>
          </a:p>
          <a:p>
            <a:pPr marL="342900" lvl="0" indent="-342900">
              <a:spcBef>
                <a:spcPct val="20000"/>
              </a:spcBef>
              <a:buClr>
                <a:srgbClr val="92D050"/>
              </a:buClr>
              <a:defRPr/>
            </a:pPr>
            <a:endParaRPr kumimoji="1" lang="fr-FR" sz="2000" kern="0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endParaRPr kumimoji="1" lang="fr-FR" sz="2000" kern="0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endParaRPr kumimoji="1" lang="fr-FR" sz="2000" kern="0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defRPr/>
            </a:pPr>
            <a:endParaRPr kumimoji="1" lang="fr-FR" sz="2000" kern="0" dirty="0" smtClean="0">
              <a:latin typeface="+mn-lt"/>
            </a:endParaRPr>
          </a:p>
        </p:txBody>
      </p:sp>
      <p:sp>
        <p:nvSpPr>
          <p:cNvPr id="14" name="Espace réservé du contenu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2863" y="3771636"/>
            <a:ext cx="8753475" cy="3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2000" kern="0" dirty="0" smtClean="0">
                <a:latin typeface="+mn-lt"/>
              </a:rPr>
              <a:t>Contrôle en </a:t>
            </a:r>
            <a:r>
              <a:rPr kumimoji="1" lang="fr-FR" sz="2000" b="1" kern="0" dirty="0" smtClean="0">
                <a:latin typeface="+mn-lt"/>
              </a:rPr>
              <a:t>position et raideur</a:t>
            </a:r>
            <a:r>
              <a:rPr kumimoji="1" lang="fr-FR" sz="2000" kern="0" dirty="0" smtClean="0">
                <a:latin typeface="+mn-lt"/>
              </a:rPr>
              <a:t> :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defRPr/>
            </a:pPr>
            <a:endParaRPr kumimoji="1" lang="fr-FR" sz="2000" kern="0" dirty="0" smtClean="0">
              <a:latin typeface="+mn-lt"/>
            </a:endParaRPr>
          </a:p>
        </p:txBody>
      </p:sp>
      <p:sp>
        <p:nvSpPr>
          <p:cNvPr id="16" name="Espace réservé du contenu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42863" y="4209786"/>
            <a:ext cx="8753475" cy="38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kumimoji="1" lang="fr-FR" sz="2000" b="1" kern="0" dirty="0" smtClean="0">
                <a:latin typeface="+mn-lt"/>
              </a:rPr>
              <a:t>Rendu </a:t>
            </a:r>
            <a:r>
              <a:rPr kumimoji="1" lang="fr-FR" sz="2000" b="1" kern="0" dirty="0" err="1" smtClean="0">
                <a:latin typeface="+mn-lt"/>
              </a:rPr>
              <a:t>haptique</a:t>
            </a:r>
            <a:r>
              <a:rPr kumimoji="1" lang="fr-FR" sz="2000" b="1" kern="0" dirty="0" smtClean="0">
                <a:latin typeface="+mn-lt"/>
              </a:rPr>
              <a:t> amélioré</a:t>
            </a:r>
          </a:p>
          <a:p>
            <a:pPr marL="34290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kumimoji="1" lang="fr-FR" sz="2000" b="1" kern="0" dirty="0" smtClean="0">
                <a:solidFill>
                  <a:srgbClr val="580A39"/>
                </a:solidFill>
                <a:latin typeface="Arial"/>
              </a:rPr>
              <a:t>1</a:t>
            </a:r>
            <a:r>
              <a:rPr kumimoji="1" lang="fr-FR" sz="2000" b="1" kern="0" baseline="30000" dirty="0" smtClean="0">
                <a:solidFill>
                  <a:srgbClr val="580A39"/>
                </a:solidFill>
                <a:latin typeface="Arial"/>
              </a:rPr>
              <a:t>er</a:t>
            </a:r>
            <a:r>
              <a:rPr kumimoji="1" lang="fr-FR" sz="2000" b="1" kern="0" dirty="0" smtClean="0">
                <a:solidFill>
                  <a:srgbClr val="580A39"/>
                </a:solidFill>
                <a:latin typeface="Arial"/>
              </a:rPr>
              <a:t>  couplage</a:t>
            </a:r>
            <a:r>
              <a:rPr kumimoji="1" lang="fr-FR" sz="2000" kern="0" dirty="0" smtClean="0">
                <a:solidFill>
                  <a:srgbClr val="580A39"/>
                </a:solidFill>
                <a:latin typeface="Arial"/>
              </a:rPr>
              <a:t> entre </a:t>
            </a:r>
            <a:r>
              <a:rPr kumimoji="1" lang="fr-FR" sz="2000" b="1" kern="0" dirty="0" smtClean="0">
                <a:solidFill>
                  <a:srgbClr val="580A39"/>
                </a:solidFill>
                <a:latin typeface="Arial"/>
              </a:rPr>
              <a:t>simulation</a:t>
            </a:r>
            <a:r>
              <a:rPr kumimoji="1" lang="fr-FR" sz="2000" kern="0" dirty="0" smtClean="0">
                <a:solidFill>
                  <a:srgbClr val="580A39"/>
                </a:solidFill>
                <a:latin typeface="Arial"/>
              </a:rPr>
              <a:t> d’accouchement et interface </a:t>
            </a:r>
            <a:r>
              <a:rPr kumimoji="1" lang="fr-FR" sz="2000" b="1" kern="0" dirty="0" err="1" smtClean="0">
                <a:solidFill>
                  <a:srgbClr val="580A39"/>
                </a:solidFill>
                <a:latin typeface="Arial"/>
              </a:rPr>
              <a:t>haptique</a:t>
            </a:r>
            <a:endParaRPr kumimoji="1" lang="fr-FR" sz="2000" b="1" kern="0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kumimoji="1" lang="fr-FR" sz="2000" kern="0" dirty="0" smtClean="0">
                <a:latin typeface="+mn-lt"/>
              </a:rPr>
              <a:t>La plage de </a:t>
            </a:r>
            <a:r>
              <a:rPr kumimoji="1" lang="fr-FR" sz="2000" b="1" kern="0" dirty="0" smtClean="0">
                <a:latin typeface="+mn-lt"/>
              </a:rPr>
              <a:t>raideur</a:t>
            </a:r>
            <a:r>
              <a:rPr kumimoji="1" lang="fr-FR" sz="2000" kern="0" dirty="0" smtClean="0">
                <a:latin typeface="+mn-lt"/>
              </a:rPr>
              <a:t> trop faible pour certains </a:t>
            </a:r>
            <a:r>
              <a:rPr kumimoji="1" lang="fr-FR" sz="2000" b="1" kern="0" dirty="0" smtClean="0">
                <a:latin typeface="+mn-lt"/>
              </a:rPr>
              <a:t>scénarios</a:t>
            </a:r>
          </a:p>
          <a:p>
            <a:pPr marL="342900" lvl="0" indent="-342900">
              <a:spcBef>
                <a:spcPct val="20000"/>
              </a:spcBef>
              <a:buClr>
                <a:srgbClr val="92D050"/>
              </a:buClr>
              <a:defRPr/>
            </a:pPr>
            <a:endParaRPr kumimoji="1" lang="fr-FR" sz="2000" kern="0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endParaRPr kumimoji="1" lang="fr-FR" sz="2000" kern="0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endParaRPr kumimoji="1" lang="fr-FR" sz="2000" kern="0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defRPr/>
            </a:pPr>
            <a:endParaRPr kumimoji="1" lang="fr-FR" sz="2000" kern="0" dirty="0" smtClean="0">
              <a:latin typeface="+mn-lt"/>
            </a:endParaRPr>
          </a:p>
        </p:txBody>
      </p:sp>
      <p:sp>
        <p:nvSpPr>
          <p:cNvPr id="18" name="Titre 7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042988" y="0"/>
            <a:ext cx="7921625" cy="692150"/>
          </a:xfrm>
        </p:spPr>
        <p:txBody>
          <a:bodyPr/>
          <a:lstStyle/>
          <a:p>
            <a:r>
              <a:rPr lang="fr-FR" sz="3200" dirty="0" smtClean="0"/>
              <a:t>Conclusion</a:t>
            </a:r>
            <a:endParaRPr lang="fr-FR" sz="3200" dirty="0"/>
          </a:p>
        </p:txBody>
      </p:sp>
      <p:sp>
        <p:nvSpPr>
          <p:cNvPr id="8" name="Espace réservé du contenu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74613" y="908051"/>
            <a:ext cx="8890000" cy="51733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Ä"/>
              <a:tabLst/>
              <a:defRPr/>
            </a:pPr>
            <a:r>
              <a:rPr kumimoji="1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Sur le projet SAGA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noProof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noProof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4613" y="908051"/>
            <a:ext cx="8890000" cy="639396"/>
          </a:xfrm>
        </p:spPr>
        <p:txBody>
          <a:bodyPr/>
          <a:lstStyle/>
          <a:p>
            <a:r>
              <a:rPr lang="en-US" sz="2400" dirty="0" smtClean="0"/>
              <a:t>Le </a:t>
            </a:r>
            <a:r>
              <a:rPr lang="en-US" sz="2400" dirty="0" err="1" smtClean="0"/>
              <a:t>BirthSIM</a:t>
            </a:r>
            <a:r>
              <a:rPr lang="en-US" sz="2400" dirty="0" smtClean="0"/>
              <a:t> en 2007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Un </a:t>
            </a:r>
            <a:r>
              <a:rPr lang="en-US" sz="3200" dirty="0" err="1" smtClean="0">
                <a:latin typeface="+mn-lt"/>
              </a:rPr>
              <a:t>simulateur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err="1" smtClean="0">
                <a:latin typeface="+mn-lt"/>
              </a:rPr>
              <a:t>d’accouchement</a:t>
            </a:r>
            <a:r>
              <a:rPr lang="en-US" sz="3200" dirty="0" smtClean="0">
                <a:latin typeface="+mn-lt"/>
              </a:rPr>
              <a:t> ?</a:t>
            </a:r>
          </a:p>
        </p:txBody>
      </p:sp>
      <p:grpSp>
        <p:nvGrpSpPr>
          <p:cNvPr id="7" name="Groupe 6"/>
          <p:cNvGrpSpPr/>
          <p:nvPr>
            <p:custDataLst>
              <p:tags r:id="rId3"/>
            </p:custDataLst>
          </p:nvPr>
        </p:nvGrpSpPr>
        <p:grpSpPr>
          <a:xfrm>
            <a:off x="0" y="1328463"/>
            <a:ext cx="6128802" cy="5123732"/>
            <a:chOff x="0" y="887065"/>
            <a:chExt cx="6786682" cy="5673720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8" cstate="print"/>
            <a:srcRect r="26021"/>
            <a:stretch>
              <a:fillRect/>
            </a:stretch>
          </p:blipFill>
          <p:spPr bwMode="auto">
            <a:xfrm>
              <a:off x="3591045" y="980728"/>
              <a:ext cx="3195637" cy="55800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398890" y="4950740"/>
              <a:ext cx="2319825" cy="9985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93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400" dirty="0" smtClean="0">
                  <a:solidFill>
                    <a:srgbClr val="000000"/>
                  </a:solidFill>
                  <a:latin typeface="+mn-lt"/>
                </a:rPr>
                <a:t>Bassin</a:t>
              </a:r>
            </a:p>
            <a:p>
              <a:pPr algn="ctr">
                <a:lnSpc>
                  <a:spcPct val="93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400" dirty="0" smtClean="0">
                  <a:solidFill>
                    <a:srgbClr val="000000"/>
                  </a:solidFill>
                  <a:latin typeface="+mn-lt"/>
                </a:rPr>
                <a:t>Tête fœtale</a:t>
              </a:r>
            </a:p>
          </p:txBody>
        </p:sp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277684" y="3177827"/>
              <a:ext cx="2547391" cy="12255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algn="ctr">
                <a:lnSpc>
                  <a:spcPct val="93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400" dirty="0" smtClean="0">
                  <a:solidFill>
                    <a:srgbClr val="000000"/>
                  </a:solidFill>
                  <a:latin typeface="+mn-lt"/>
                </a:rPr>
                <a:t>Simulation des efforts</a:t>
              </a:r>
              <a:endParaRPr lang="fr-FR" sz="14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1" name="AutoShape 4"/>
            <p:cNvSpPr>
              <a:spLocks noChangeArrowheads="1"/>
            </p:cNvSpPr>
            <p:nvPr/>
          </p:nvSpPr>
          <p:spPr bwMode="auto">
            <a:xfrm>
              <a:off x="112832" y="4760563"/>
              <a:ext cx="2955925" cy="972691"/>
            </a:xfrm>
            <a:prstGeom prst="roundRect">
              <a:avLst>
                <a:gd name="adj" fmla="val 10944"/>
              </a:avLst>
            </a:prstGeom>
            <a:noFill/>
            <a:ln w="3600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latin typeface="+mn-lt"/>
              </a:endParaRP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150913" y="4611337"/>
              <a:ext cx="2838681" cy="3810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lnSpc>
                  <a:spcPct val="93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 b="1" dirty="0" smtClean="0">
                  <a:solidFill>
                    <a:srgbClr val="000000"/>
                  </a:solidFill>
                  <a:latin typeface="+mn-lt"/>
                </a:rPr>
                <a:t>Mannequins obstétricaux</a:t>
              </a:r>
              <a:endParaRPr lang="fr-FR" sz="1600" b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 flipV="1">
              <a:off x="3068757" y="4685950"/>
              <a:ext cx="1279525" cy="382586"/>
            </a:xfrm>
            <a:prstGeom prst="line">
              <a:avLst/>
            </a:prstGeom>
            <a:noFill/>
            <a:ln w="36000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>
                <a:latin typeface="+mn-lt"/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>
              <a:off x="112832" y="2817463"/>
              <a:ext cx="2955925" cy="804654"/>
            </a:xfrm>
            <a:prstGeom prst="roundRect">
              <a:avLst>
                <a:gd name="adj" fmla="val 8569"/>
              </a:avLst>
            </a:prstGeom>
            <a:noFill/>
            <a:ln w="360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latin typeface="+mn-lt"/>
              </a:endParaRPr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193103" y="2538064"/>
              <a:ext cx="2367178" cy="625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lnSpc>
                  <a:spcPct val="93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 b="1" dirty="0" smtClean="0">
                  <a:solidFill>
                    <a:srgbClr val="000000"/>
                  </a:solidFill>
                  <a:latin typeface="+mn-lt"/>
                </a:rPr>
                <a:t>Actionneur </a:t>
              </a:r>
            </a:p>
            <a:p>
              <a:pPr>
                <a:lnSpc>
                  <a:spcPct val="93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 b="1" dirty="0" err="1" smtClean="0">
                  <a:solidFill>
                    <a:srgbClr val="000000"/>
                  </a:solidFill>
                  <a:latin typeface="+mn-lt"/>
                </a:rPr>
                <a:t>electro-pneumatique</a:t>
              </a:r>
              <a:endParaRPr lang="fr-FR" sz="1600" b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0" y="1340768"/>
              <a:ext cx="3068757" cy="6467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 algn="ctr">
                <a:lnSpc>
                  <a:spcPct val="93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400" dirty="0" smtClean="0">
                  <a:solidFill>
                    <a:srgbClr val="000000"/>
                  </a:solidFill>
                  <a:latin typeface="+mn-lt"/>
                </a:rPr>
                <a:t>  Visualisation en temps réel de la position des forceps dans le bassin pelvien</a:t>
              </a:r>
              <a:endParaRPr lang="fr-FR" sz="14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7" name="AutoShape 10"/>
            <p:cNvSpPr>
              <a:spLocks noChangeArrowheads="1"/>
            </p:cNvSpPr>
            <p:nvPr/>
          </p:nvSpPr>
          <p:spPr bwMode="auto">
            <a:xfrm>
              <a:off x="112832" y="1053753"/>
              <a:ext cx="2955925" cy="1133089"/>
            </a:xfrm>
            <a:prstGeom prst="roundRect">
              <a:avLst>
                <a:gd name="adj" fmla="val 10944"/>
              </a:avLst>
            </a:prstGeom>
            <a:noFill/>
            <a:ln w="360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latin typeface="+mn-lt"/>
              </a:endParaRPr>
            </a:p>
          </p:txBody>
        </p:sp>
        <p:sp>
          <p:nvSpPr>
            <p:cNvPr id="18" name="Text Box 11"/>
            <p:cNvSpPr txBox="1">
              <a:spLocks noChangeArrowheads="1"/>
            </p:cNvSpPr>
            <p:nvPr/>
          </p:nvSpPr>
          <p:spPr bwMode="auto">
            <a:xfrm>
              <a:off x="193103" y="887065"/>
              <a:ext cx="2836359" cy="3460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lnSpc>
                  <a:spcPct val="93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fr-FR" sz="1600" b="1" dirty="0" smtClean="0">
                  <a:solidFill>
                    <a:srgbClr val="000000"/>
                  </a:solidFill>
                  <a:latin typeface="+mn-lt"/>
                </a:rPr>
                <a:t>Interface de visualisation</a:t>
              </a:r>
              <a:endParaRPr lang="fr-FR" sz="1600" b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>
              <a:off x="3068757" y="1334740"/>
              <a:ext cx="914400" cy="152400"/>
            </a:xfrm>
            <a:prstGeom prst="line">
              <a:avLst/>
            </a:prstGeom>
            <a:noFill/>
            <a:ln w="360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>
                <a:latin typeface="+mn-lt"/>
              </a:endParaRPr>
            </a:p>
          </p:txBody>
        </p:sp>
        <p:sp>
          <p:nvSpPr>
            <p:cNvPr id="20" name="Line 13"/>
            <p:cNvSpPr>
              <a:spLocks noChangeShapeType="1"/>
            </p:cNvSpPr>
            <p:nvPr/>
          </p:nvSpPr>
          <p:spPr bwMode="auto">
            <a:xfrm flipH="1">
              <a:off x="3068757" y="3163539"/>
              <a:ext cx="1676400" cy="228600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fr-FR">
                <a:latin typeface="+mn-lt"/>
              </a:endParaRPr>
            </a:p>
          </p:txBody>
        </p:sp>
        <p:sp>
          <p:nvSpPr>
            <p:cNvPr id="27" name="AutoShape 20"/>
            <p:cNvSpPr>
              <a:spLocks noChangeArrowheads="1"/>
            </p:cNvSpPr>
            <p:nvPr/>
          </p:nvSpPr>
          <p:spPr bwMode="auto">
            <a:xfrm>
              <a:off x="3967281" y="1029940"/>
              <a:ext cx="2667001" cy="1676399"/>
            </a:xfrm>
            <a:prstGeom prst="roundRect">
              <a:avLst>
                <a:gd name="adj" fmla="val 10944"/>
              </a:avLst>
            </a:prstGeom>
            <a:noFill/>
            <a:ln w="50760" cap="rnd">
              <a:solidFill>
                <a:srgbClr val="FFFF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latin typeface="+mn-lt"/>
              </a:endParaRPr>
            </a:p>
          </p:txBody>
        </p:sp>
        <p:sp>
          <p:nvSpPr>
            <p:cNvPr id="29" name="AutoShape 21"/>
            <p:cNvSpPr>
              <a:spLocks noChangeArrowheads="1"/>
            </p:cNvSpPr>
            <p:nvPr/>
          </p:nvSpPr>
          <p:spPr bwMode="auto">
            <a:xfrm>
              <a:off x="4729282" y="2782540"/>
              <a:ext cx="914400" cy="533400"/>
            </a:xfrm>
            <a:prstGeom prst="roundRect">
              <a:avLst>
                <a:gd name="adj" fmla="val 8569"/>
              </a:avLst>
            </a:prstGeom>
            <a:noFill/>
            <a:ln w="5076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latin typeface="+mn-lt"/>
              </a:endParaRPr>
            </a:p>
          </p:txBody>
        </p:sp>
        <p:sp>
          <p:nvSpPr>
            <p:cNvPr id="30" name="AutoShape 22"/>
            <p:cNvSpPr>
              <a:spLocks noChangeArrowheads="1"/>
            </p:cNvSpPr>
            <p:nvPr/>
          </p:nvSpPr>
          <p:spPr bwMode="auto">
            <a:xfrm>
              <a:off x="4348282" y="3392140"/>
              <a:ext cx="1676400" cy="1439862"/>
            </a:xfrm>
            <a:prstGeom prst="roundRect">
              <a:avLst>
                <a:gd name="adj" fmla="val 10944"/>
              </a:avLst>
            </a:prstGeom>
            <a:noFill/>
            <a:ln w="50760" cap="rnd">
              <a:solidFill>
                <a:srgbClr val="00FF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latin typeface="+mn-lt"/>
              </a:endParaRPr>
            </a:p>
          </p:txBody>
        </p:sp>
      </p:grpSp>
      <p:sp>
        <p:nvSpPr>
          <p:cNvPr id="28" name="Espace réservé du pied de page 3"/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latin typeface="+mn-lt"/>
              </a:rPr>
              <a:t>Laboratoire Ampère – UMR CNRS 5005	         Nicolas </a:t>
            </a:r>
            <a:r>
              <a:rPr lang="fr-FR" dirty="0" err="1" smtClean="0">
                <a:latin typeface="+mn-lt"/>
              </a:rPr>
              <a:t>Herzig</a:t>
            </a:r>
            <a:endParaRPr lang="fr-FR" dirty="0">
              <a:latin typeface="+mn-lt"/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316775" y="1770143"/>
            <a:ext cx="2561411" cy="38591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93000"/>
              </a:lnSpc>
              <a:spcAft>
                <a:spcPts val="120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  <a:latin typeface="+mn-lt"/>
              </a:rPr>
              <a:t>5 thèses:</a:t>
            </a:r>
          </a:p>
          <a:p>
            <a:pPr>
              <a:lnSpc>
                <a:spcPct val="93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  <a:latin typeface="+mn-lt"/>
              </a:rPr>
              <a:t>Silveira 2004 </a:t>
            </a:r>
          </a:p>
          <a:p>
            <a:pPr marL="72000" lvl="2">
              <a:lnSpc>
                <a:spcPct val="93000"/>
              </a:lnSpc>
              <a:spcBef>
                <a:spcPct val="20000"/>
              </a:spcBef>
              <a:spcAft>
                <a:spcPts val="1200"/>
              </a:spcAft>
              <a:buFont typeface="Wingdings" pitchFamily="2" charset="2"/>
              <a:buChar char="Ä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1" lang="fr-FR" sz="1600" kern="0" dirty="0" smtClean="0">
                <a:solidFill>
                  <a:schemeClr val="accent1">
                    <a:lumMod val="95000"/>
                    <a:lumOff val="5000"/>
                  </a:schemeClr>
                </a:solidFill>
                <a:latin typeface="Arial"/>
              </a:rPr>
              <a:t>Étude préliminaire</a:t>
            </a:r>
          </a:p>
          <a:p>
            <a:pPr>
              <a:lnSpc>
                <a:spcPct val="93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  <a:latin typeface="+mn-lt"/>
              </a:rPr>
              <a:t>Dupuis 2005</a:t>
            </a:r>
          </a:p>
          <a:p>
            <a:pPr marL="72000" lvl="2">
              <a:lnSpc>
                <a:spcPct val="93000"/>
              </a:lnSpc>
              <a:spcBef>
                <a:spcPct val="20000"/>
              </a:spcBef>
              <a:spcAft>
                <a:spcPts val="1200"/>
              </a:spcAft>
              <a:buFont typeface="Wingdings" pitchFamily="2" charset="2"/>
              <a:buChar char="Ä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1" lang="fr-FR" sz="1600" kern="0" dirty="0" smtClean="0">
                <a:solidFill>
                  <a:schemeClr val="accent1">
                    <a:lumMod val="95000"/>
                    <a:lumOff val="5000"/>
                  </a:schemeClr>
                </a:solidFill>
                <a:latin typeface="Arial"/>
              </a:rPr>
              <a:t>Pratique du geste</a:t>
            </a:r>
          </a:p>
          <a:p>
            <a:pPr>
              <a:lnSpc>
                <a:spcPct val="93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err="1" smtClean="0">
                <a:solidFill>
                  <a:srgbClr val="000000"/>
                </a:solidFill>
                <a:latin typeface="+mn-lt"/>
              </a:rPr>
              <a:t>Olaby</a:t>
            </a:r>
            <a:r>
              <a:rPr lang="fr-FR" sz="1600" dirty="0" smtClean="0">
                <a:solidFill>
                  <a:srgbClr val="000000"/>
                </a:solidFill>
                <a:latin typeface="+mn-lt"/>
              </a:rPr>
              <a:t> 2006</a:t>
            </a:r>
          </a:p>
          <a:p>
            <a:pPr marL="72000" lvl="2">
              <a:lnSpc>
                <a:spcPct val="93000"/>
              </a:lnSpc>
              <a:spcBef>
                <a:spcPct val="20000"/>
              </a:spcBef>
              <a:spcAft>
                <a:spcPts val="1200"/>
              </a:spcAft>
              <a:buFont typeface="Wingdings" pitchFamily="2" charset="2"/>
              <a:buChar char="Ä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1" lang="fr-FR" sz="1600" kern="0" dirty="0" smtClean="0">
                <a:solidFill>
                  <a:schemeClr val="accent1">
                    <a:lumMod val="95000"/>
                    <a:lumOff val="5000"/>
                  </a:schemeClr>
                </a:solidFill>
                <a:latin typeface="Arial"/>
              </a:rPr>
              <a:t>Commande pneu</a:t>
            </a:r>
          </a:p>
          <a:p>
            <a:pPr>
              <a:lnSpc>
                <a:spcPct val="93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smtClean="0">
                <a:solidFill>
                  <a:srgbClr val="000000"/>
                </a:solidFill>
                <a:latin typeface="+mn-lt"/>
              </a:rPr>
              <a:t>Moreau 2007 </a:t>
            </a:r>
          </a:p>
          <a:p>
            <a:pPr marL="72000" lvl="2">
              <a:lnSpc>
                <a:spcPct val="93000"/>
              </a:lnSpc>
              <a:spcBef>
                <a:spcPct val="20000"/>
              </a:spcBef>
              <a:buFont typeface="Wingdings" pitchFamily="2" charset="2"/>
              <a:buChar char="Ä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1" lang="fr-FR" sz="1600" kern="0" dirty="0" smtClean="0">
                <a:solidFill>
                  <a:schemeClr val="accent1">
                    <a:lumMod val="95000"/>
                    <a:lumOff val="5000"/>
                  </a:schemeClr>
                </a:solidFill>
                <a:latin typeface="Arial"/>
              </a:rPr>
              <a:t>Intégration</a:t>
            </a:r>
          </a:p>
          <a:p>
            <a:pPr marL="72000" lvl="2">
              <a:lnSpc>
                <a:spcPct val="93000"/>
              </a:lnSpc>
              <a:spcBef>
                <a:spcPct val="20000"/>
              </a:spcBef>
              <a:spcAft>
                <a:spcPts val="1200"/>
              </a:spcAft>
              <a:buFont typeface="Wingdings" pitchFamily="2" charset="2"/>
              <a:buChar char="Ä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1" lang="fr-FR" sz="1600" kern="0" dirty="0" smtClean="0">
                <a:solidFill>
                  <a:schemeClr val="accent1">
                    <a:lumMod val="95000"/>
                    <a:lumOff val="5000"/>
                  </a:schemeClr>
                </a:solidFill>
                <a:latin typeface="Arial"/>
              </a:rPr>
              <a:t>Analyse du geste</a:t>
            </a:r>
          </a:p>
          <a:p>
            <a:pPr>
              <a:lnSpc>
                <a:spcPct val="93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1600" dirty="0" err="1" smtClean="0">
                <a:solidFill>
                  <a:srgbClr val="000000"/>
                </a:solidFill>
                <a:latin typeface="+mn-lt"/>
              </a:rPr>
              <a:t>Buttin</a:t>
            </a:r>
            <a:r>
              <a:rPr lang="fr-FR" sz="1600" dirty="0" smtClean="0">
                <a:solidFill>
                  <a:srgbClr val="000000"/>
                </a:solidFill>
                <a:latin typeface="+mn-lt"/>
              </a:rPr>
              <a:t> 2010 </a:t>
            </a:r>
          </a:p>
          <a:p>
            <a:pPr marL="72000" lvl="2">
              <a:lnSpc>
                <a:spcPct val="93000"/>
              </a:lnSpc>
              <a:spcBef>
                <a:spcPct val="20000"/>
              </a:spcBef>
              <a:buFont typeface="Wingdings" pitchFamily="2" charset="2"/>
              <a:buChar char="Ä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1" lang="fr-FR" sz="1600" kern="0" dirty="0" smtClean="0">
                <a:solidFill>
                  <a:schemeClr val="accent1">
                    <a:lumMod val="95000"/>
                    <a:lumOff val="5000"/>
                  </a:schemeClr>
                </a:solidFill>
                <a:latin typeface="Arial"/>
              </a:rPr>
              <a:t>1er modèle numérique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42988" y="0"/>
            <a:ext cx="7921625" cy="6921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18" name="Espace réservé du pied de page 3"/>
          <p:cNvSpPr>
            <a:spLocks noGrp="1"/>
          </p:cNvSpPr>
          <p:nvPr>
            <p:ph type="ftr" sz="quarter" idx="10"/>
            <p:custDataLst>
              <p:tags r:id="rId2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6" name="Espace réservé du contenu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4613" y="971551"/>
            <a:ext cx="8890000" cy="51733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Ä"/>
              <a:tabLst/>
              <a:defRPr/>
            </a:pPr>
            <a:r>
              <a:rPr kumimoji="1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Sur les lois de commande en position et raideur pour les robots pneumatiques </a:t>
            </a:r>
            <a:r>
              <a:rPr kumimoji="1" lang="fr-F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multi-axes</a:t>
            </a:r>
            <a:endParaRPr kumimoji="1" lang="fr-FR" sz="2400" b="0" i="0" u="none" strike="noStrike" kern="0" cap="none" spc="0" normalizeH="0" baseline="0" noProof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noProof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noProof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u contenu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2863" y="1929500"/>
            <a:ext cx="8923337" cy="419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kumimoji="1" lang="fr-FR" sz="2000" kern="0" dirty="0" smtClean="0">
                <a:latin typeface="+mn-lt"/>
              </a:rPr>
              <a:t>Un </a:t>
            </a:r>
            <a:r>
              <a:rPr kumimoji="1" lang="fr-FR" sz="2000" b="1" kern="0" dirty="0" smtClean="0">
                <a:latin typeface="+mn-lt"/>
              </a:rPr>
              <a:t>modèle fin</a:t>
            </a:r>
            <a:r>
              <a:rPr kumimoji="1" lang="fr-FR" sz="2000" kern="0" dirty="0" smtClean="0">
                <a:latin typeface="+mn-lt"/>
              </a:rPr>
              <a:t> de simulation obtenu pour le </a:t>
            </a:r>
            <a:r>
              <a:rPr kumimoji="1" lang="fr-FR" sz="2000" b="1" kern="0" dirty="0" smtClean="0">
                <a:latin typeface="+mn-lt"/>
              </a:rPr>
              <a:t>développement</a:t>
            </a:r>
            <a:r>
              <a:rPr kumimoji="1" lang="fr-FR" sz="2000" kern="0" dirty="0" smtClean="0">
                <a:latin typeface="+mn-lt"/>
              </a:rPr>
              <a:t> de nouvelles lois de commande</a:t>
            </a:r>
          </a:p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kumimoji="1" lang="fr-FR" sz="2000" b="1" kern="0" dirty="0" smtClean="0">
                <a:latin typeface="+mn-lt"/>
              </a:rPr>
              <a:t>Extension</a:t>
            </a:r>
            <a:r>
              <a:rPr kumimoji="1" lang="fr-FR" sz="2000" kern="0" dirty="0" smtClean="0">
                <a:latin typeface="+mn-lt"/>
              </a:rPr>
              <a:t> d’une méthode développée pour un actionneur </a:t>
            </a:r>
            <a:r>
              <a:rPr kumimoji="1" lang="fr-FR" sz="2000" kern="0" dirty="0" err="1" smtClean="0">
                <a:latin typeface="+mn-lt"/>
              </a:rPr>
              <a:t>electro-pneumatique</a:t>
            </a:r>
            <a:r>
              <a:rPr kumimoji="1" lang="fr-FR" sz="2000" kern="0" dirty="0" smtClean="0">
                <a:latin typeface="+mn-lt"/>
              </a:rPr>
              <a:t> à un </a:t>
            </a:r>
            <a:r>
              <a:rPr kumimoji="1" lang="fr-FR" sz="2000" b="1" kern="0" dirty="0" smtClean="0">
                <a:latin typeface="+mn-lt"/>
              </a:rPr>
              <a:t>robot pneumatique</a:t>
            </a:r>
            <a:r>
              <a:rPr kumimoji="1" lang="fr-FR" sz="2000" kern="0" dirty="0" smtClean="0">
                <a:latin typeface="+mn-lt"/>
              </a:rPr>
              <a:t> </a:t>
            </a:r>
            <a:r>
              <a:rPr kumimoji="1" lang="fr-FR" sz="2000" kern="0" dirty="0" err="1" smtClean="0">
                <a:latin typeface="+mn-lt"/>
              </a:rPr>
              <a:t>multi-axes</a:t>
            </a:r>
            <a:endParaRPr kumimoji="1" lang="fr-FR" sz="2000" kern="0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r>
              <a:rPr kumimoji="1" lang="fr-FR" sz="2000" kern="0" dirty="0" smtClean="0">
                <a:latin typeface="+mn-lt"/>
              </a:rPr>
              <a:t>Une commande en </a:t>
            </a:r>
            <a:r>
              <a:rPr kumimoji="1" lang="fr-FR" sz="2000" b="1" kern="0" dirty="0" smtClean="0">
                <a:latin typeface="+mn-lt"/>
              </a:rPr>
              <a:t>raideur sans capteur d’effort</a:t>
            </a:r>
          </a:p>
          <a:p>
            <a:pPr marL="800100" lvl="1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Ä"/>
              <a:defRPr/>
            </a:pPr>
            <a:r>
              <a:rPr kumimoji="1" lang="fr-FR" sz="2000" kern="0" dirty="0" smtClean="0">
                <a:latin typeface="+mn-lt"/>
              </a:rPr>
              <a:t>Résout le problème d’intégration de capteur</a:t>
            </a:r>
          </a:p>
          <a:p>
            <a:pPr marL="800100" lvl="1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Ä"/>
              <a:defRPr/>
            </a:pPr>
            <a:r>
              <a:rPr kumimoji="1" lang="fr-FR" sz="2000" kern="0" dirty="0" smtClean="0">
                <a:latin typeface="+mn-lt"/>
              </a:rPr>
              <a:t>Adéquate pour une </a:t>
            </a:r>
            <a:r>
              <a:rPr kumimoji="1" lang="fr-FR" sz="2000" b="1" kern="0" dirty="0" smtClean="0">
                <a:latin typeface="+mn-lt"/>
              </a:rPr>
              <a:t>interaction homme robot</a:t>
            </a:r>
          </a:p>
          <a:p>
            <a:pPr marL="342900" lvl="0" indent="-342900">
              <a:spcBef>
                <a:spcPct val="20000"/>
              </a:spcBef>
              <a:buClr>
                <a:srgbClr val="92D050"/>
              </a:buClr>
              <a:defRPr/>
            </a:pPr>
            <a:endParaRPr kumimoji="1" lang="fr-FR" sz="2000" kern="0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endParaRPr kumimoji="1" lang="fr-FR" sz="2000" kern="0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Ø"/>
              <a:defRPr/>
            </a:pPr>
            <a:endParaRPr kumimoji="1" lang="fr-FR" sz="2000" kern="0" dirty="0" smtClean="0">
              <a:latin typeface="+mn-lt"/>
            </a:endParaRP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defRPr/>
            </a:pPr>
            <a:endParaRPr kumimoji="1" lang="fr-FR" sz="2000" kern="0" dirty="0" smtClean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532" y="4466905"/>
            <a:ext cx="89100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kumimoji="1" lang="fr-FR" sz="2000" b="1" kern="0" dirty="0" smtClean="0">
                <a:latin typeface="+mj-lt"/>
              </a:rPr>
              <a:t>Résultats expérimentaux</a:t>
            </a:r>
            <a:r>
              <a:rPr kumimoji="1" lang="fr-FR" sz="2000" kern="0" dirty="0" smtClean="0">
                <a:latin typeface="+mj-lt"/>
              </a:rPr>
              <a:t> dégradés par le chargement radial du vérin horizontal</a:t>
            </a:r>
          </a:p>
          <a:p>
            <a:pPr marL="800100" lvl="1" indent="-342900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Ä"/>
              <a:defRPr/>
            </a:pPr>
            <a:r>
              <a:rPr kumimoji="1" lang="fr-FR" sz="2000" kern="0" dirty="0" smtClean="0">
                <a:solidFill>
                  <a:srgbClr val="580A39"/>
                </a:solidFill>
                <a:latin typeface="+mj-lt"/>
              </a:rPr>
              <a:t>Une </a:t>
            </a:r>
            <a:r>
              <a:rPr kumimoji="1" lang="fr-FR" sz="2000" kern="0" dirty="0" err="1" smtClean="0">
                <a:solidFill>
                  <a:srgbClr val="580A39"/>
                </a:solidFill>
                <a:latin typeface="+mj-lt"/>
              </a:rPr>
              <a:t>reconception</a:t>
            </a:r>
            <a:r>
              <a:rPr kumimoji="1" lang="fr-FR" sz="2000" kern="0" dirty="0" smtClean="0">
                <a:solidFill>
                  <a:srgbClr val="580A39"/>
                </a:solidFill>
                <a:latin typeface="+mj-lt"/>
              </a:rPr>
              <a:t> du robot est nécessaire</a:t>
            </a:r>
            <a:endParaRPr kumimoji="1" lang="fr-FR" sz="2000" kern="0" dirty="0" smtClean="0">
              <a:latin typeface="+mj-lt"/>
            </a:endParaRPr>
          </a:p>
          <a:p>
            <a:pPr marL="342900" lvl="0" indent="-34290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Ø"/>
              <a:defRPr/>
            </a:pPr>
            <a:r>
              <a:rPr kumimoji="1" lang="fr-FR" sz="2000" kern="0" dirty="0" smtClean="0">
                <a:latin typeface="+mj-lt"/>
              </a:rPr>
              <a:t>Le réglage de l’</a:t>
            </a:r>
            <a:r>
              <a:rPr kumimoji="1" lang="fr-FR" sz="2000" b="1" kern="0" dirty="0" smtClean="0">
                <a:latin typeface="+mj-lt"/>
              </a:rPr>
              <a:t>amortissement</a:t>
            </a:r>
            <a:r>
              <a:rPr kumimoji="1" lang="fr-FR" sz="2000" kern="0" dirty="0" smtClean="0">
                <a:latin typeface="+mj-lt"/>
              </a:rPr>
              <a:t> n’est pas encore effectif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42988" y="0"/>
            <a:ext cx="7921625" cy="6921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/>
              <a:t>Perspectives</a:t>
            </a:r>
            <a:endParaRPr lang="en-US" sz="3200" dirty="0"/>
          </a:p>
        </p:txBody>
      </p:sp>
      <p:sp>
        <p:nvSpPr>
          <p:cNvPr id="18" name="Espace réservé du pied de page 3"/>
          <p:cNvSpPr>
            <a:spLocks noGrp="1"/>
          </p:cNvSpPr>
          <p:nvPr>
            <p:ph type="ftr" sz="quarter" idx="10"/>
            <p:custDataLst>
              <p:tags r:id="rId2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6" name="Espace réservé du contenu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4613" y="908051"/>
            <a:ext cx="8890000" cy="51733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Ä"/>
              <a:tabLst/>
              <a:defRPr/>
            </a:pPr>
            <a:endParaRPr kumimoji="1" lang="fr-FR" sz="2400" b="0" i="0" u="none" strike="noStrike" kern="0" cap="none" spc="0" normalizeH="0" baseline="0" noProof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noProof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noProof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0" name="Groupe 59"/>
          <p:cNvGrpSpPr/>
          <p:nvPr>
            <p:custDataLst>
              <p:tags r:id="rId4"/>
            </p:custDataLst>
          </p:nvPr>
        </p:nvGrpSpPr>
        <p:grpSpPr>
          <a:xfrm>
            <a:off x="63500" y="1309425"/>
            <a:ext cx="8753475" cy="2335474"/>
            <a:chOff x="63500" y="1106225"/>
            <a:chExt cx="8753475" cy="2335474"/>
          </a:xfrm>
        </p:grpSpPr>
        <p:sp>
          <p:nvSpPr>
            <p:cNvPr id="9" name="Espace réservé du contenu 1"/>
            <p:cNvSpPr txBox="1"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63500" y="1106225"/>
              <a:ext cx="8753475" cy="537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/>
            <a:p>
              <a:pPr marL="342900" lvl="0" indent="-342900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•"/>
                <a:defRPr/>
              </a:pPr>
              <a:r>
                <a:rPr kumimoji="1" lang="fr-FR" sz="1800" kern="0" dirty="0" smtClean="0">
                  <a:latin typeface="+mn-lt"/>
                </a:rPr>
                <a:t>La </a:t>
              </a:r>
              <a:r>
                <a:rPr kumimoji="1" lang="fr-FR" sz="1800" b="1" kern="0" dirty="0" smtClean="0">
                  <a:latin typeface="+mn-lt"/>
                </a:rPr>
                <a:t>commande en raideur</a:t>
              </a:r>
              <a:r>
                <a:rPr kumimoji="1" lang="fr-FR" sz="1800" kern="0" dirty="0" smtClean="0">
                  <a:latin typeface="+mn-lt"/>
                </a:rPr>
                <a:t> sans capteur d’effort</a:t>
              </a:r>
            </a:p>
            <a:p>
              <a:pPr marL="342900" lvl="0" indent="-342900">
                <a:spcBef>
                  <a:spcPct val="20000"/>
                </a:spcBef>
                <a:buClr>
                  <a:schemeClr val="tx1"/>
                </a:buClr>
                <a:defRPr/>
              </a:pPr>
              <a:endParaRPr kumimoji="1" lang="fr-FR" sz="1800" kern="0" dirty="0" smtClean="0">
                <a:latin typeface="+mn-lt"/>
              </a:endParaRPr>
            </a:p>
          </p:txBody>
        </p:sp>
        <p:sp>
          <p:nvSpPr>
            <p:cNvPr id="11" name="Espace réservé du contenu 1"/>
            <p:cNvSpPr txBox="1"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63500" y="1514242"/>
              <a:ext cx="8753475" cy="1927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/>
            <a:p>
              <a:pPr marL="342900" lvl="0" indent="-342900">
                <a:spcBef>
                  <a:spcPct val="20000"/>
                </a:spcBef>
                <a:buClr>
                  <a:srgbClr val="92D050"/>
                </a:buClr>
                <a:buFont typeface="Wingdings" pitchFamily="2" charset="2"/>
                <a:buChar char="Ø"/>
                <a:defRPr/>
              </a:pPr>
              <a:r>
                <a:rPr kumimoji="1" lang="fr-FR" sz="1800" kern="0" dirty="0" smtClean="0">
                  <a:latin typeface="+mn-lt"/>
                </a:rPr>
                <a:t>Des résultats exportés à d’autres </a:t>
              </a:r>
              <a:r>
                <a:rPr kumimoji="1" lang="fr-FR" sz="1800" b="1" kern="0" dirty="0" smtClean="0">
                  <a:latin typeface="+mn-lt"/>
                </a:rPr>
                <a:t>simulateurs médicaux</a:t>
              </a:r>
              <a:r>
                <a:rPr kumimoji="1" lang="fr-FR" sz="1800" kern="0" dirty="0" smtClean="0">
                  <a:latin typeface="+mn-lt"/>
                </a:rPr>
                <a:t> [</a:t>
              </a:r>
              <a:r>
                <a:rPr kumimoji="1" lang="fr-FR" sz="1800" kern="0" dirty="0" err="1" smtClean="0">
                  <a:latin typeface="+mn-lt"/>
                </a:rPr>
                <a:t>Herzig</a:t>
              </a:r>
              <a:r>
                <a:rPr kumimoji="1" lang="fr-FR" sz="1800" kern="0" dirty="0" smtClean="0">
                  <a:latin typeface="+mn-lt"/>
                </a:rPr>
                <a:t> 2016b]</a:t>
              </a:r>
            </a:p>
            <a:p>
              <a:pPr marL="342900" lvl="0" indent="-342900">
                <a:spcBef>
                  <a:spcPct val="20000"/>
                </a:spcBef>
                <a:buClr>
                  <a:srgbClr val="92D050"/>
                </a:buClr>
                <a:buFont typeface="Wingdings" pitchFamily="2" charset="2"/>
                <a:buChar char="Ø"/>
                <a:defRPr/>
              </a:pPr>
              <a:r>
                <a:rPr kumimoji="1" lang="fr-FR" sz="1800" b="1" kern="0" dirty="0" smtClean="0">
                  <a:latin typeface="+mn-lt"/>
                </a:rPr>
                <a:t>Commande adaptative</a:t>
              </a:r>
              <a:r>
                <a:rPr kumimoji="1" lang="fr-FR" sz="1800" kern="0" dirty="0" smtClean="0">
                  <a:latin typeface="+mn-lt"/>
                </a:rPr>
                <a:t> pour augmenter la robustesse aux </a:t>
              </a:r>
              <a:r>
                <a:rPr kumimoji="1" lang="fr-FR" sz="1800" b="1" kern="0" dirty="0" smtClean="0">
                  <a:latin typeface="+mn-lt"/>
                </a:rPr>
                <a:t>variations de frottements</a:t>
              </a:r>
              <a:r>
                <a:rPr kumimoji="1" lang="fr-FR" sz="1800" kern="0" dirty="0" smtClean="0">
                  <a:latin typeface="+mn-lt"/>
                </a:rPr>
                <a:t> [</a:t>
              </a:r>
              <a:r>
                <a:rPr kumimoji="1" lang="fr-FR" sz="1800" kern="0" dirty="0" err="1" smtClean="0">
                  <a:latin typeface="+mn-lt"/>
                </a:rPr>
                <a:t>Sobczyk</a:t>
              </a:r>
              <a:r>
                <a:rPr kumimoji="1" lang="fr-FR" sz="1800" kern="0" dirty="0" smtClean="0">
                  <a:latin typeface="+mn-lt"/>
                </a:rPr>
                <a:t> 2016]</a:t>
              </a:r>
            </a:p>
            <a:p>
              <a:pPr marL="342900" lvl="0" indent="-342900">
                <a:spcBef>
                  <a:spcPct val="20000"/>
                </a:spcBef>
                <a:buClr>
                  <a:srgbClr val="92D050"/>
                </a:buClr>
                <a:buFont typeface="Wingdings" pitchFamily="2" charset="2"/>
                <a:buChar char="Ø"/>
                <a:defRPr/>
              </a:pPr>
              <a:r>
                <a:rPr kumimoji="1" lang="fr-FR" sz="1800" b="1" kern="0" dirty="0" smtClean="0">
                  <a:latin typeface="+mn-lt"/>
                </a:rPr>
                <a:t>Commande hybride</a:t>
              </a:r>
              <a:r>
                <a:rPr kumimoji="1" lang="fr-FR" sz="1800" kern="0" dirty="0" smtClean="0">
                  <a:latin typeface="+mn-lt"/>
                </a:rPr>
                <a:t> pour minimiser le phénomène de redécollage [</a:t>
              </a:r>
              <a:r>
                <a:rPr kumimoji="1" lang="fr-FR" sz="1800" kern="0" dirty="0" err="1" smtClean="0">
                  <a:latin typeface="+mn-lt"/>
                </a:rPr>
                <a:t>Turki</a:t>
              </a:r>
              <a:r>
                <a:rPr kumimoji="1" lang="fr-FR" sz="1800" kern="0" dirty="0" smtClean="0">
                  <a:latin typeface="+mn-lt"/>
                </a:rPr>
                <a:t> 2010]</a:t>
              </a:r>
            </a:p>
            <a:p>
              <a:pPr marL="342900" lvl="0" indent="-342900">
                <a:spcBef>
                  <a:spcPct val="20000"/>
                </a:spcBef>
                <a:buClr>
                  <a:srgbClr val="92D050"/>
                </a:buClr>
                <a:buFont typeface="Wingdings" pitchFamily="2" charset="2"/>
                <a:buChar char="Ø"/>
                <a:defRPr/>
              </a:pPr>
              <a:r>
                <a:rPr kumimoji="1" lang="fr-FR" sz="1800" kern="0" dirty="0" smtClean="0">
                  <a:latin typeface="+mn-lt"/>
                </a:rPr>
                <a:t>Amélioration du réglage de l’</a:t>
              </a:r>
              <a:r>
                <a:rPr kumimoji="1" lang="fr-FR" sz="1800" b="1" kern="0" dirty="0" smtClean="0">
                  <a:latin typeface="+mn-lt"/>
                </a:rPr>
                <a:t>amortissement</a:t>
              </a:r>
            </a:p>
            <a:p>
              <a:pPr marL="342900" lvl="0" indent="-342900">
                <a:spcBef>
                  <a:spcPct val="20000"/>
                </a:spcBef>
                <a:buClr>
                  <a:srgbClr val="92D050"/>
                </a:buClr>
                <a:buFont typeface="Wingdings" pitchFamily="2" charset="2"/>
                <a:buChar char="Ø"/>
                <a:defRPr/>
              </a:pPr>
              <a:endParaRPr kumimoji="1" lang="fr-FR" sz="1800" kern="0" dirty="0" smtClean="0">
                <a:latin typeface="+mn-lt"/>
              </a:endParaRPr>
            </a:p>
          </p:txBody>
        </p:sp>
      </p:grpSp>
      <p:grpSp>
        <p:nvGrpSpPr>
          <p:cNvPr id="49" name="Groupe 48"/>
          <p:cNvGrpSpPr/>
          <p:nvPr>
            <p:custDataLst>
              <p:tags r:id="rId5"/>
            </p:custDataLst>
          </p:nvPr>
        </p:nvGrpSpPr>
        <p:grpSpPr>
          <a:xfrm>
            <a:off x="63500" y="1192988"/>
            <a:ext cx="8753475" cy="2705912"/>
            <a:chOff x="0" y="4634688"/>
            <a:chExt cx="8753475" cy="2705912"/>
          </a:xfrm>
        </p:grpSpPr>
        <p:sp>
          <p:nvSpPr>
            <p:cNvPr id="12" name="Espace réservé du contenu 1"/>
            <p:cNvSpPr txBox="1"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0" y="4634688"/>
              <a:ext cx="8753475" cy="384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/>
            <a:p>
              <a:pPr marL="342900" lvl="0" indent="-342900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•"/>
                <a:defRPr/>
              </a:pPr>
              <a:r>
                <a:rPr kumimoji="1" lang="fr-FR" sz="1800" kern="0" dirty="0" smtClean="0">
                  <a:latin typeface="+mn-lt"/>
                </a:rPr>
                <a:t>Le projet SAGA </a:t>
              </a:r>
            </a:p>
          </p:txBody>
        </p:sp>
        <p:sp>
          <p:nvSpPr>
            <p:cNvPr id="13" name="Espace réservé du contenu 1"/>
            <p:cNvSpPr txBox="1"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0" y="5017576"/>
              <a:ext cx="8753475" cy="2323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/>
            <a:p>
              <a:pPr marL="342900" lvl="0" indent="-342900">
                <a:spcBef>
                  <a:spcPct val="20000"/>
                </a:spcBef>
                <a:buClr>
                  <a:srgbClr val="92D050"/>
                </a:buClr>
                <a:buFont typeface="Wingdings" pitchFamily="2" charset="2"/>
                <a:buChar char="Ø"/>
                <a:defRPr/>
              </a:pPr>
              <a:r>
                <a:rPr kumimoji="1" lang="fr-FR" sz="1800" b="1" kern="0" dirty="0" smtClean="0">
                  <a:latin typeface="+mn-lt"/>
                </a:rPr>
                <a:t>Intégration des modèles</a:t>
              </a:r>
              <a:r>
                <a:rPr kumimoji="1" lang="fr-FR" sz="1800" kern="0" dirty="0" smtClean="0">
                  <a:latin typeface="+mn-lt"/>
                </a:rPr>
                <a:t> de muscles pelviens et organes du bassin mou</a:t>
              </a:r>
            </a:p>
            <a:p>
              <a:pPr marL="800100" lvl="1" indent="-342900">
                <a:spcBef>
                  <a:spcPct val="20000"/>
                </a:spcBef>
                <a:buClr>
                  <a:srgbClr val="92D050"/>
                </a:buClr>
                <a:buFont typeface="Wingdings" pitchFamily="2" charset="2"/>
                <a:buChar char="Ä"/>
                <a:defRPr/>
              </a:pPr>
              <a:r>
                <a:rPr kumimoji="1" lang="fr-FR" sz="1800" b="1" kern="0" dirty="0" smtClean="0">
                  <a:latin typeface="+mn-lt"/>
                </a:rPr>
                <a:t>Consignes de raideur</a:t>
              </a:r>
              <a:r>
                <a:rPr kumimoji="1" lang="fr-FR" sz="1800" kern="0" dirty="0" smtClean="0">
                  <a:latin typeface="+mn-lt"/>
                </a:rPr>
                <a:t> générées par le modèle numérique d’accouchement</a:t>
              </a:r>
            </a:p>
            <a:p>
              <a:pPr marL="342900" lvl="0" indent="-342900">
                <a:spcBef>
                  <a:spcPct val="20000"/>
                </a:spcBef>
                <a:buClr>
                  <a:srgbClr val="92D050"/>
                </a:buClr>
                <a:buFont typeface="Wingdings" pitchFamily="2" charset="2"/>
                <a:buChar char="Ø"/>
                <a:defRPr/>
              </a:pPr>
              <a:r>
                <a:rPr kumimoji="1" lang="fr-FR" sz="1800" b="1" kern="0" dirty="0" smtClean="0">
                  <a:latin typeface="+mn-lt"/>
                </a:rPr>
                <a:t>Mesure des pressions de contacts</a:t>
              </a:r>
              <a:r>
                <a:rPr kumimoji="1" lang="fr-FR" sz="1800" kern="0" dirty="0" smtClean="0">
                  <a:latin typeface="+mn-lt"/>
                </a:rPr>
                <a:t> des instruments</a:t>
              </a:r>
            </a:p>
            <a:p>
              <a:pPr marL="800100" lvl="1" indent="-342900">
                <a:spcBef>
                  <a:spcPct val="20000"/>
                </a:spcBef>
                <a:buClr>
                  <a:srgbClr val="92D050"/>
                </a:buClr>
                <a:buFont typeface="Wingdings" pitchFamily="2" charset="2"/>
                <a:buChar char="Ä"/>
                <a:defRPr/>
              </a:pPr>
              <a:r>
                <a:rPr kumimoji="1" lang="fr-FR" sz="1800" kern="0" dirty="0" smtClean="0">
                  <a:latin typeface="+mn-lt"/>
                </a:rPr>
                <a:t>Ajout des </a:t>
              </a:r>
              <a:r>
                <a:rPr kumimoji="1" lang="fr-FR" sz="1800" b="1" kern="0" dirty="0" smtClean="0">
                  <a:latin typeface="+mn-lt"/>
                </a:rPr>
                <a:t>déformations</a:t>
              </a:r>
              <a:r>
                <a:rPr kumimoji="1" lang="fr-FR" sz="1800" kern="0" dirty="0" smtClean="0">
                  <a:latin typeface="+mn-lt"/>
                </a:rPr>
                <a:t> subies par la tête</a:t>
              </a:r>
            </a:p>
            <a:p>
              <a:pPr marL="800100" lvl="1" indent="-342900">
                <a:spcBef>
                  <a:spcPct val="20000"/>
                </a:spcBef>
                <a:buClr>
                  <a:srgbClr val="92D050"/>
                </a:buClr>
                <a:buFont typeface="Wingdings" pitchFamily="2" charset="2"/>
                <a:buChar char="Ä"/>
                <a:defRPr/>
              </a:pPr>
              <a:r>
                <a:rPr kumimoji="1" lang="fr-FR" sz="1800" kern="0" dirty="0" smtClean="0">
                  <a:latin typeface="+mn-lt"/>
                </a:rPr>
                <a:t>Amélioration de l’</a:t>
              </a:r>
              <a:r>
                <a:rPr kumimoji="1" lang="fr-FR" sz="1800" b="1" kern="0" dirty="0" smtClean="0">
                  <a:latin typeface="+mn-lt"/>
                </a:rPr>
                <a:t>analyse du geste</a:t>
              </a:r>
            </a:p>
            <a:p>
              <a:pPr marL="342900" lvl="0" indent="-342900">
                <a:spcBef>
                  <a:spcPct val="20000"/>
                </a:spcBef>
                <a:buClr>
                  <a:srgbClr val="92D050"/>
                </a:buClr>
                <a:buFont typeface="Wingdings" pitchFamily="2" charset="2"/>
                <a:buChar char="Ø"/>
                <a:defRPr/>
              </a:pPr>
              <a:r>
                <a:rPr kumimoji="1" lang="fr-FR" sz="1800" kern="0" dirty="0" smtClean="0">
                  <a:latin typeface="+mn-lt"/>
                </a:rPr>
                <a:t>Apprentissage sur des modèles </a:t>
              </a:r>
              <a:r>
                <a:rPr kumimoji="1" lang="fr-FR" sz="1800" b="1" kern="0" dirty="0" smtClean="0">
                  <a:latin typeface="+mn-lt"/>
                </a:rPr>
                <a:t>patients spécifiques</a:t>
              </a:r>
            </a:p>
            <a:p>
              <a:pPr marL="342900" lvl="0" indent="-342900">
                <a:spcBef>
                  <a:spcPct val="20000"/>
                </a:spcBef>
                <a:buClr>
                  <a:srgbClr val="92D050"/>
                </a:buClr>
                <a:buFont typeface="Wingdings" pitchFamily="2" charset="2"/>
                <a:buChar char="Ø"/>
                <a:defRPr/>
              </a:pPr>
              <a:r>
                <a:rPr kumimoji="1" lang="fr-FR" sz="1800" b="1" kern="0" dirty="0" smtClean="0">
                  <a:latin typeface="+mn-lt"/>
                </a:rPr>
                <a:t>Evaluation </a:t>
              </a:r>
              <a:r>
                <a:rPr kumimoji="1" lang="fr-FR" sz="1800" kern="0" dirty="0" smtClean="0">
                  <a:latin typeface="+mn-lt"/>
                </a:rPr>
                <a:t>de la perception d’</a:t>
              </a:r>
              <a:r>
                <a:rPr kumimoji="1" lang="fr-FR" sz="1800" b="1" kern="0" dirty="0" smtClean="0">
                  <a:latin typeface="+mn-lt"/>
                </a:rPr>
                <a:t>une variation de raideur</a:t>
              </a:r>
            </a:p>
            <a:p>
              <a:pPr marL="342900" lvl="0" indent="-342900">
                <a:spcBef>
                  <a:spcPct val="20000"/>
                </a:spcBef>
                <a:buClr>
                  <a:srgbClr val="92D050"/>
                </a:buClr>
                <a:buFont typeface="Wingdings" pitchFamily="2" charset="2"/>
                <a:buChar char="Ø"/>
                <a:defRPr/>
              </a:pPr>
              <a:endParaRPr kumimoji="1" lang="fr-FR" sz="1800" kern="0" dirty="0" smtClean="0">
                <a:latin typeface="+mn-lt"/>
              </a:endParaRPr>
            </a:p>
          </p:txBody>
        </p:sp>
      </p:grpSp>
      <p:grpSp>
        <p:nvGrpSpPr>
          <p:cNvPr id="47" name="Groupe 46"/>
          <p:cNvGrpSpPr/>
          <p:nvPr>
            <p:custDataLst>
              <p:tags r:id="rId6"/>
            </p:custDataLst>
          </p:nvPr>
        </p:nvGrpSpPr>
        <p:grpSpPr>
          <a:xfrm>
            <a:off x="1165225" y="4183829"/>
            <a:ext cx="6819900" cy="2222641"/>
            <a:chOff x="8912225" y="4018729"/>
            <a:chExt cx="6819900" cy="2222641"/>
          </a:xfrm>
        </p:grpSpPr>
        <p:sp>
          <p:nvSpPr>
            <p:cNvPr id="14" name="Rectangle 13"/>
            <p:cNvSpPr/>
            <p:nvPr>
              <p:custDataLst>
                <p:tags r:id="rId15"/>
              </p:custDataLst>
            </p:nvPr>
          </p:nvSpPr>
          <p:spPr bwMode="auto">
            <a:xfrm>
              <a:off x="8912225" y="4022045"/>
              <a:ext cx="2857500" cy="2200275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Rectangle 14"/>
            <p:cNvSpPr/>
            <p:nvPr>
              <p:custDataLst>
                <p:tags r:id="rId16"/>
              </p:custDataLst>
            </p:nvPr>
          </p:nvSpPr>
          <p:spPr bwMode="auto">
            <a:xfrm>
              <a:off x="12874625" y="4022045"/>
              <a:ext cx="2857500" cy="2219325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6" name="Connecteur droit avec flèche 15"/>
            <p:cNvCxnSpPr/>
            <p:nvPr>
              <p:custDataLst>
                <p:tags r:id="rId17"/>
              </p:custDataLst>
            </p:nvPr>
          </p:nvCxnSpPr>
          <p:spPr bwMode="auto">
            <a:xfrm flipH="1">
              <a:off x="11750675" y="5804807"/>
              <a:ext cx="1114425" cy="0"/>
            </a:xfrm>
            <a:prstGeom prst="straightConnector1">
              <a:avLst/>
            </a:prstGeom>
            <a:solidFill>
              <a:schemeClr val="accent1"/>
            </a:solidFill>
            <a:ln w="381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17" name="ZoneTexte 16"/>
            <p:cNvSpPr txBox="1"/>
            <p:nvPr>
              <p:custDataLst>
                <p:tags r:id="rId18"/>
              </p:custDataLst>
            </p:nvPr>
          </p:nvSpPr>
          <p:spPr>
            <a:xfrm>
              <a:off x="8931274" y="4018729"/>
              <a:ext cx="2828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 smtClean="0">
                  <a:latin typeface="+mn-lt"/>
                </a:rPr>
                <a:t>BirthSIM</a:t>
              </a:r>
              <a:endParaRPr lang="fr-FR" sz="1600" dirty="0">
                <a:latin typeface="+mn-lt"/>
              </a:endParaRPr>
            </a:p>
          </p:txBody>
        </p:sp>
        <p:sp>
          <p:nvSpPr>
            <p:cNvPr id="19" name="ZoneTexte 18"/>
            <p:cNvSpPr txBox="1"/>
            <p:nvPr>
              <p:custDataLst>
                <p:tags r:id="rId19"/>
              </p:custDataLst>
            </p:nvPr>
          </p:nvSpPr>
          <p:spPr>
            <a:xfrm>
              <a:off x="12865101" y="4031571"/>
              <a:ext cx="28670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+mn-lt"/>
                </a:rPr>
                <a:t>Simulation</a:t>
              </a:r>
              <a:endParaRPr lang="fr-FR" sz="1600" dirty="0">
                <a:latin typeface="+mn-lt"/>
              </a:endParaRPr>
            </a:p>
          </p:txBody>
        </p:sp>
        <p:sp>
          <p:nvSpPr>
            <p:cNvPr id="20" name="ZoneTexte 19"/>
            <p:cNvSpPr txBox="1"/>
            <p:nvPr>
              <p:custDataLst>
                <p:tags r:id="rId20"/>
              </p:custDataLst>
            </p:nvPr>
          </p:nvSpPr>
          <p:spPr>
            <a:xfrm>
              <a:off x="11784965" y="5812746"/>
              <a:ext cx="10763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+mn-lt"/>
                </a:rPr>
                <a:t>Position</a:t>
              </a:r>
              <a:endParaRPr lang="fr-FR" sz="1600" dirty="0">
                <a:latin typeface="+mn-lt"/>
              </a:endParaRPr>
            </a:p>
          </p:txBody>
        </p:sp>
        <p:sp>
          <p:nvSpPr>
            <p:cNvPr id="21" name="ZoneTexte 20"/>
            <p:cNvSpPr txBox="1"/>
            <p:nvPr>
              <p:custDataLst>
                <p:tags r:id="rId21"/>
              </p:custDataLst>
            </p:nvPr>
          </p:nvSpPr>
          <p:spPr>
            <a:xfrm>
              <a:off x="11784965" y="4787221"/>
              <a:ext cx="10763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+mn-lt"/>
                </a:rPr>
                <a:t>Effort</a:t>
              </a:r>
              <a:endParaRPr lang="fr-FR" sz="1600" dirty="0">
                <a:latin typeface="+mn-lt"/>
              </a:endParaRPr>
            </a:p>
          </p:txBody>
        </p:sp>
        <p:pic>
          <p:nvPicPr>
            <p:cNvPr id="22" name="Picture 1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9031289" y="4655458"/>
              <a:ext cx="1737628" cy="1443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33" cstate="print"/>
            <a:srcRect l="6188" t="6728" r="4324" b="1637"/>
            <a:stretch>
              <a:fillRect/>
            </a:stretch>
          </p:blipFill>
          <p:spPr bwMode="auto">
            <a:xfrm>
              <a:off x="13555062" y="4730756"/>
              <a:ext cx="1712009" cy="1284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" name="Groupe 24"/>
            <p:cNvGrpSpPr/>
            <p:nvPr>
              <p:custDataLst>
                <p:tags r:id="rId24"/>
              </p:custDataLst>
            </p:nvPr>
          </p:nvGrpSpPr>
          <p:grpSpPr>
            <a:xfrm>
              <a:off x="10823574" y="4790395"/>
              <a:ext cx="923925" cy="1181100"/>
              <a:chOff x="6010274" y="3549650"/>
              <a:chExt cx="923925" cy="1181100"/>
            </a:xfrm>
          </p:grpSpPr>
          <p:sp>
            <p:nvSpPr>
              <p:cNvPr id="26" name="Rectangle 25"/>
              <p:cNvSpPr/>
              <p:nvPr/>
            </p:nvSpPr>
            <p:spPr bwMode="auto">
              <a:xfrm>
                <a:off x="6010274" y="3549650"/>
                <a:ext cx="923925" cy="1181100"/>
              </a:xfrm>
              <a:prstGeom prst="rect">
                <a:avLst/>
              </a:prstGeom>
              <a:ln>
                <a:solidFill>
                  <a:srgbClr val="FF0000"/>
                </a:solidFill>
                <a:headEnd type="none" w="sm" len="sm"/>
                <a:tailEnd type="none" w="sm" len="sm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mtClean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6405087" y="4032568"/>
                <a:ext cx="45719" cy="162401"/>
              </a:xfrm>
              <a:prstGeom prst="rect">
                <a:avLst/>
              </a:prstGeom>
              <a:noFill/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grpSp>
            <p:nvGrpSpPr>
              <p:cNvPr id="28" name="Groupe 29"/>
              <p:cNvGrpSpPr/>
              <p:nvPr/>
            </p:nvGrpSpPr>
            <p:grpSpPr>
              <a:xfrm>
                <a:off x="6257449" y="4025424"/>
                <a:ext cx="420949" cy="175260"/>
                <a:chOff x="2506980" y="5326380"/>
                <a:chExt cx="420949" cy="175260"/>
              </a:xfrm>
            </p:grpSpPr>
            <p:sp>
              <p:nvSpPr>
                <p:cNvPr id="43" name="Rectangle 42"/>
                <p:cNvSpPr/>
                <p:nvPr/>
              </p:nvSpPr>
              <p:spPr bwMode="auto">
                <a:xfrm>
                  <a:off x="2506980" y="5326380"/>
                  <a:ext cx="373380" cy="175260"/>
                </a:xfrm>
                <a:prstGeom prst="rect">
                  <a:avLst/>
                </a:prstGeom>
                <a:noFill/>
                <a:ln w="12700" cap="sq" cmpd="sng" algn="ctr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 bwMode="auto">
                <a:xfrm>
                  <a:off x="2879812" y="5337211"/>
                  <a:ext cx="48117" cy="151569"/>
                </a:xfrm>
                <a:prstGeom prst="rect">
                  <a:avLst/>
                </a:prstGeom>
                <a:solidFill>
                  <a:schemeClr val="bg1"/>
                </a:solidFill>
                <a:ln w="12700" cap="sq" cmpd="sng" algn="ctr">
                  <a:solidFill>
                    <a:schemeClr val="accent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cxnSp>
            <p:nvCxnSpPr>
              <p:cNvPr id="29" name="Connecteur droit 28"/>
              <p:cNvCxnSpPr/>
              <p:nvPr/>
            </p:nvCxnSpPr>
            <p:spPr bwMode="auto">
              <a:xfrm>
                <a:off x="6460332" y="4109245"/>
                <a:ext cx="465856" cy="0"/>
              </a:xfrm>
              <a:prstGeom prst="line">
                <a:avLst/>
              </a:prstGeom>
              <a:noFill/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0" name="Connecteur droit 29"/>
              <p:cNvCxnSpPr/>
              <p:nvPr/>
            </p:nvCxnSpPr>
            <p:spPr bwMode="auto">
              <a:xfrm>
                <a:off x="6026088" y="4111626"/>
                <a:ext cx="229456" cy="0"/>
              </a:xfrm>
              <a:prstGeom prst="line">
                <a:avLst/>
              </a:prstGeom>
              <a:noFill/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1" name="Connecteur droit 30"/>
              <p:cNvCxnSpPr/>
              <p:nvPr/>
            </p:nvCxnSpPr>
            <p:spPr bwMode="auto">
              <a:xfrm>
                <a:off x="6026088" y="4464051"/>
                <a:ext cx="155637" cy="0"/>
              </a:xfrm>
              <a:prstGeom prst="line">
                <a:avLst/>
              </a:prstGeom>
              <a:noFill/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2" name="Connecteur droit 31"/>
              <p:cNvCxnSpPr/>
              <p:nvPr/>
            </p:nvCxnSpPr>
            <p:spPr bwMode="auto">
              <a:xfrm>
                <a:off x="6729413" y="4468814"/>
                <a:ext cx="192881" cy="0"/>
              </a:xfrm>
              <a:prstGeom prst="line">
                <a:avLst/>
              </a:prstGeom>
              <a:noFill/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3" name="Connecteur droit 32"/>
              <p:cNvCxnSpPr/>
              <p:nvPr/>
            </p:nvCxnSpPr>
            <p:spPr bwMode="auto">
              <a:xfrm flipV="1">
                <a:off x="6188869" y="4406900"/>
                <a:ext cx="30956" cy="54770"/>
              </a:xfrm>
              <a:prstGeom prst="line">
                <a:avLst/>
              </a:prstGeom>
              <a:noFill/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4" name="Connecteur droit 33"/>
              <p:cNvCxnSpPr/>
              <p:nvPr/>
            </p:nvCxnSpPr>
            <p:spPr bwMode="auto">
              <a:xfrm>
                <a:off x="6222207" y="4409283"/>
                <a:ext cx="57150" cy="109536"/>
              </a:xfrm>
              <a:prstGeom prst="line">
                <a:avLst/>
              </a:prstGeom>
              <a:noFill/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5" name="Connecteur droit 34"/>
              <p:cNvCxnSpPr/>
              <p:nvPr/>
            </p:nvCxnSpPr>
            <p:spPr bwMode="auto">
              <a:xfrm flipV="1">
                <a:off x="6281738" y="4409283"/>
                <a:ext cx="57150" cy="109536"/>
              </a:xfrm>
              <a:prstGeom prst="line">
                <a:avLst/>
              </a:prstGeom>
              <a:noFill/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6" name="Connecteur droit 35"/>
              <p:cNvCxnSpPr/>
              <p:nvPr/>
            </p:nvCxnSpPr>
            <p:spPr bwMode="auto">
              <a:xfrm>
                <a:off x="6336507" y="4414046"/>
                <a:ext cx="57150" cy="109536"/>
              </a:xfrm>
              <a:prstGeom prst="line">
                <a:avLst/>
              </a:prstGeom>
              <a:noFill/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7" name="Connecteur droit 36"/>
              <p:cNvCxnSpPr/>
              <p:nvPr/>
            </p:nvCxnSpPr>
            <p:spPr bwMode="auto">
              <a:xfrm flipV="1">
                <a:off x="6396038" y="4414046"/>
                <a:ext cx="57150" cy="109536"/>
              </a:xfrm>
              <a:prstGeom prst="line">
                <a:avLst/>
              </a:prstGeom>
              <a:noFill/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8" name="Connecteur droit 37"/>
              <p:cNvCxnSpPr/>
              <p:nvPr/>
            </p:nvCxnSpPr>
            <p:spPr bwMode="auto">
              <a:xfrm>
                <a:off x="6455570" y="4414046"/>
                <a:ext cx="57150" cy="109536"/>
              </a:xfrm>
              <a:prstGeom prst="line">
                <a:avLst/>
              </a:prstGeom>
              <a:noFill/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9" name="Connecteur droit 38"/>
              <p:cNvCxnSpPr/>
              <p:nvPr/>
            </p:nvCxnSpPr>
            <p:spPr bwMode="auto">
              <a:xfrm flipV="1">
                <a:off x="6515101" y="4414046"/>
                <a:ext cx="57150" cy="109536"/>
              </a:xfrm>
              <a:prstGeom prst="line">
                <a:avLst/>
              </a:prstGeom>
              <a:noFill/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40" name="Connecteur droit 39"/>
              <p:cNvCxnSpPr/>
              <p:nvPr/>
            </p:nvCxnSpPr>
            <p:spPr bwMode="auto">
              <a:xfrm>
                <a:off x="6572252" y="4411665"/>
                <a:ext cx="57150" cy="109536"/>
              </a:xfrm>
              <a:prstGeom prst="line">
                <a:avLst/>
              </a:prstGeom>
              <a:noFill/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41" name="Connecteur droit 40"/>
              <p:cNvCxnSpPr/>
              <p:nvPr/>
            </p:nvCxnSpPr>
            <p:spPr bwMode="auto">
              <a:xfrm flipV="1">
                <a:off x="6631783" y="4411665"/>
                <a:ext cx="57150" cy="109536"/>
              </a:xfrm>
              <a:prstGeom prst="line">
                <a:avLst/>
              </a:prstGeom>
              <a:noFill/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42" name="Connecteur droit 41"/>
              <p:cNvCxnSpPr/>
              <p:nvPr/>
            </p:nvCxnSpPr>
            <p:spPr bwMode="auto">
              <a:xfrm>
                <a:off x="6691313" y="4411662"/>
                <a:ext cx="30956" cy="54770"/>
              </a:xfrm>
              <a:prstGeom prst="line">
                <a:avLst/>
              </a:prstGeom>
              <a:noFill/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sp>
          <p:nvSpPr>
            <p:cNvPr id="45" name="ZoneTexte 44"/>
            <p:cNvSpPr txBox="1"/>
            <p:nvPr>
              <p:custDataLst>
                <p:tags r:id="rId25"/>
              </p:custDataLst>
            </p:nvPr>
          </p:nvSpPr>
          <p:spPr>
            <a:xfrm>
              <a:off x="10853420" y="4803731"/>
              <a:ext cx="906780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 smtClean="0">
                  <a:solidFill>
                    <a:srgbClr val="FF0000"/>
                  </a:solidFill>
                  <a:latin typeface="+mn-lt"/>
                </a:rPr>
                <a:t>Contrôleur</a:t>
              </a:r>
              <a:endParaRPr lang="fr-FR" sz="900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46" name="Connecteur droit avec flèche 45"/>
            <p:cNvCxnSpPr/>
            <p:nvPr>
              <p:custDataLst>
                <p:tags r:id="rId26"/>
              </p:custDataLst>
            </p:nvPr>
          </p:nvCxnSpPr>
          <p:spPr bwMode="auto">
            <a:xfrm>
              <a:off x="11763375" y="5106307"/>
              <a:ext cx="1114425" cy="0"/>
            </a:xfrm>
            <a:prstGeom prst="straightConnector1">
              <a:avLst/>
            </a:prstGeom>
            <a:solidFill>
              <a:schemeClr val="accent1"/>
            </a:solidFill>
            <a:ln w="381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58" name="Groupe 57"/>
          <p:cNvGrpSpPr/>
          <p:nvPr>
            <p:custDataLst>
              <p:tags r:id="rId7"/>
            </p:custDataLst>
          </p:nvPr>
        </p:nvGrpSpPr>
        <p:grpSpPr>
          <a:xfrm>
            <a:off x="63500" y="1061775"/>
            <a:ext cx="8753475" cy="2335778"/>
            <a:chOff x="63500" y="1061775"/>
            <a:chExt cx="8753475" cy="2335778"/>
          </a:xfrm>
        </p:grpSpPr>
        <p:grpSp>
          <p:nvGrpSpPr>
            <p:cNvPr id="53" name="Groupe 52"/>
            <p:cNvGrpSpPr/>
            <p:nvPr/>
          </p:nvGrpSpPr>
          <p:grpSpPr>
            <a:xfrm>
              <a:off x="63500" y="1061775"/>
              <a:ext cx="8753475" cy="1478224"/>
              <a:chOff x="42863" y="1061775"/>
              <a:chExt cx="8753475" cy="1478224"/>
            </a:xfrm>
          </p:grpSpPr>
          <p:sp>
            <p:nvSpPr>
              <p:cNvPr id="7" name="Espace réservé du contenu 1"/>
              <p:cNvSpPr txBox="1"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2863" y="1061775"/>
                <a:ext cx="8753475" cy="38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/>
              <a:p>
                <a:pPr marL="342900" lvl="0" indent="-342900">
                  <a:spcBef>
                    <a:spcPct val="20000"/>
                  </a:spcBef>
                  <a:buClr>
                    <a:schemeClr val="tx1"/>
                  </a:buClr>
                  <a:buFont typeface="Arial" pitchFamily="34" charset="0"/>
                  <a:buChar char="•"/>
                  <a:defRPr/>
                </a:pPr>
                <a:r>
                  <a:rPr kumimoji="1" lang="fr-FR" sz="1800" kern="0" dirty="0" err="1" smtClean="0">
                    <a:latin typeface="+mn-lt"/>
                  </a:rPr>
                  <a:t>Reconception</a:t>
                </a:r>
                <a:r>
                  <a:rPr kumimoji="1" lang="fr-FR" sz="1800" kern="0" dirty="0" smtClean="0">
                    <a:latin typeface="+mn-lt"/>
                  </a:rPr>
                  <a:t> du </a:t>
                </a:r>
                <a:r>
                  <a:rPr kumimoji="1" lang="fr-FR" sz="1800" b="1" kern="0" dirty="0" smtClean="0">
                    <a:latin typeface="+mn-lt"/>
                  </a:rPr>
                  <a:t>robot </a:t>
                </a:r>
                <a:r>
                  <a:rPr kumimoji="1" lang="fr-FR" sz="1800" b="1" kern="0" dirty="0" err="1" smtClean="0">
                    <a:latin typeface="+mn-lt"/>
                  </a:rPr>
                  <a:t>multi-axes</a:t>
                </a:r>
                <a:r>
                  <a:rPr kumimoji="1" lang="fr-FR" sz="1800" kern="0" dirty="0" smtClean="0">
                    <a:latin typeface="+mn-lt"/>
                  </a:rPr>
                  <a:t> pour la </a:t>
                </a:r>
                <a:r>
                  <a:rPr kumimoji="1" lang="fr-FR" sz="1800" b="1" kern="0" dirty="0" smtClean="0">
                    <a:latin typeface="+mn-lt"/>
                  </a:rPr>
                  <a:t>simulation d’accouchement</a:t>
                </a:r>
                <a:r>
                  <a:rPr kumimoji="1" lang="fr-FR" sz="1800" kern="0" dirty="0" smtClean="0">
                    <a:latin typeface="+mn-lt"/>
                  </a:rPr>
                  <a:t> :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chemeClr val="tx1"/>
                  </a:buClr>
                  <a:defRPr/>
                </a:pPr>
                <a:endParaRPr kumimoji="1" lang="fr-FR" sz="1800" kern="0" dirty="0" smtClean="0">
                  <a:latin typeface="+mn-lt"/>
                </a:endParaRPr>
              </a:p>
            </p:txBody>
          </p:sp>
          <p:sp>
            <p:nvSpPr>
              <p:cNvPr id="8" name="Espace réservé du contenu 1"/>
              <p:cNvSpPr txBox="1"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2863" y="1463712"/>
                <a:ext cx="8753475" cy="1076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/>
              <a:p>
                <a:pPr marL="342900" lvl="0" indent="-342900">
                  <a:spcBef>
                    <a:spcPct val="20000"/>
                  </a:spcBef>
                  <a:buClr>
                    <a:srgbClr val="92D050"/>
                  </a:buClr>
                  <a:buFont typeface="Wingdings" pitchFamily="2" charset="2"/>
                  <a:buChar char="Ø"/>
                  <a:defRPr/>
                </a:pPr>
                <a:r>
                  <a:rPr kumimoji="1" lang="fr-FR" sz="1800" kern="0" dirty="0" smtClean="0">
                    <a:latin typeface="+mn-lt"/>
                  </a:rPr>
                  <a:t>Amélioration de la </a:t>
                </a:r>
                <a:r>
                  <a:rPr kumimoji="1" lang="fr-FR" sz="1800" b="1" kern="0" dirty="0" smtClean="0">
                    <a:latin typeface="+mn-lt"/>
                  </a:rPr>
                  <a:t>robustesse</a:t>
                </a:r>
                <a:r>
                  <a:rPr kumimoji="1" lang="fr-FR" sz="1800" kern="0" dirty="0" smtClean="0">
                    <a:latin typeface="+mn-lt"/>
                  </a:rPr>
                  <a:t> en vue d’une </a:t>
                </a:r>
                <a:r>
                  <a:rPr kumimoji="1" lang="fr-FR" sz="1800" b="1" kern="0" dirty="0" smtClean="0">
                    <a:latin typeface="+mn-lt"/>
                  </a:rPr>
                  <a:t>industrialisation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92D050"/>
                  </a:buClr>
                  <a:buFont typeface="Wingdings" pitchFamily="2" charset="2"/>
                  <a:buChar char="Ø"/>
                  <a:defRPr/>
                </a:pPr>
                <a:r>
                  <a:rPr kumimoji="1" lang="fr-FR" sz="1800" kern="0" dirty="0" smtClean="0">
                    <a:latin typeface="+mn-lt"/>
                  </a:rPr>
                  <a:t>Ajout des </a:t>
                </a:r>
                <a:r>
                  <a:rPr kumimoji="1" lang="fr-FR" sz="1800" b="1" kern="0" dirty="0" smtClean="0">
                    <a:latin typeface="+mn-lt"/>
                  </a:rPr>
                  <a:t>degrés de mobilité</a:t>
                </a:r>
                <a:r>
                  <a:rPr kumimoji="1" lang="fr-FR" sz="1800" kern="0" dirty="0" smtClean="0">
                    <a:latin typeface="+mn-lt"/>
                  </a:rPr>
                  <a:t> manquant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92D050"/>
                  </a:buClr>
                  <a:buFont typeface="Wingdings" pitchFamily="2" charset="2"/>
                  <a:buChar char="Ø"/>
                  <a:defRPr/>
                </a:pPr>
                <a:r>
                  <a:rPr kumimoji="1" lang="fr-FR" sz="1800" b="1" kern="0" dirty="0" smtClean="0">
                    <a:latin typeface="+mn-lt"/>
                  </a:rPr>
                  <a:t>Optimisation</a:t>
                </a:r>
                <a:r>
                  <a:rPr kumimoji="1" lang="fr-FR" sz="1800" kern="0" dirty="0" smtClean="0">
                    <a:latin typeface="+mn-lt"/>
                  </a:rPr>
                  <a:t> paramétrique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92D050"/>
                  </a:buClr>
                  <a:buFont typeface="Wingdings" pitchFamily="2" charset="2"/>
                  <a:buChar char="Ø"/>
                  <a:defRPr/>
                </a:pPr>
                <a:endParaRPr kumimoji="1" lang="fr-FR" sz="1800" kern="0" dirty="0" smtClean="0">
                  <a:latin typeface="+mn-lt"/>
                </a:endParaRPr>
              </a:p>
            </p:txBody>
          </p:sp>
        </p:grpSp>
        <p:grpSp>
          <p:nvGrpSpPr>
            <p:cNvPr id="54" name="Groupe 53"/>
            <p:cNvGrpSpPr/>
            <p:nvPr/>
          </p:nvGrpSpPr>
          <p:grpSpPr>
            <a:xfrm>
              <a:off x="63500" y="2611175"/>
              <a:ext cx="8753475" cy="786378"/>
              <a:chOff x="42863" y="1061775"/>
              <a:chExt cx="8753475" cy="786378"/>
            </a:xfrm>
          </p:grpSpPr>
          <p:sp>
            <p:nvSpPr>
              <p:cNvPr id="55" name="Espace réservé du contenu 1"/>
              <p:cNvSpPr txBox="1"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42863" y="1061775"/>
                <a:ext cx="8753475" cy="38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/>
              <a:p>
                <a:pPr marL="342900" lvl="0" indent="-342900">
                  <a:spcBef>
                    <a:spcPct val="20000"/>
                  </a:spcBef>
                  <a:buClr>
                    <a:schemeClr val="tx1"/>
                  </a:buClr>
                  <a:buFont typeface="Arial" pitchFamily="34" charset="0"/>
                  <a:buChar char="•"/>
                  <a:defRPr/>
                </a:pPr>
                <a:r>
                  <a:rPr kumimoji="1" lang="fr-FR" sz="1800" kern="0" dirty="0" smtClean="0">
                    <a:latin typeface="+mn-lt"/>
                  </a:rPr>
                  <a:t>Le </a:t>
                </a:r>
                <a:r>
                  <a:rPr kumimoji="1" lang="fr-FR" sz="1800" b="1" kern="0" dirty="0" smtClean="0">
                    <a:latin typeface="+mn-lt"/>
                  </a:rPr>
                  <a:t>robot pneumatique</a:t>
                </a:r>
                <a:r>
                  <a:rPr kumimoji="1" lang="fr-FR" sz="1800" kern="0" dirty="0" smtClean="0">
                    <a:latin typeface="+mn-lt"/>
                  </a:rPr>
                  <a:t> voie d’avenir pour le </a:t>
                </a:r>
                <a:r>
                  <a:rPr kumimoji="1" lang="fr-FR" sz="1800" b="1" kern="0" dirty="0" smtClean="0">
                    <a:latin typeface="+mn-lt"/>
                  </a:rPr>
                  <a:t>médical</a:t>
                </a:r>
                <a:r>
                  <a:rPr kumimoji="1" lang="fr-FR" sz="1800" kern="0" dirty="0" smtClean="0">
                    <a:latin typeface="+mn-lt"/>
                  </a:rPr>
                  <a:t> ?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chemeClr val="tx1"/>
                  </a:buClr>
                  <a:defRPr/>
                </a:pPr>
                <a:endParaRPr kumimoji="1" lang="fr-FR" sz="1800" kern="0" dirty="0" smtClean="0">
                  <a:latin typeface="+mn-lt"/>
                </a:endParaRPr>
              </a:p>
            </p:txBody>
          </p:sp>
          <p:sp>
            <p:nvSpPr>
              <p:cNvPr id="56" name="Espace réservé du contenu 1"/>
              <p:cNvSpPr txBox="1"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2863" y="1463713"/>
                <a:ext cx="8753475" cy="38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/>
              <a:p>
                <a:pPr marL="342900" lvl="0" indent="-342900">
                  <a:spcBef>
                    <a:spcPct val="20000"/>
                  </a:spcBef>
                  <a:buClr>
                    <a:srgbClr val="92D050"/>
                  </a:buClr>
                  <a:buFont typeface="Wingdings" pitchFamily="2" charset="2"/>
                  <a:buChar char="Ø"/>
                  <a:defRPr/>
                </a:pPr>
                <a:r>
                  <a:rPr kumimoji="1" lang="fr-FR" sz="1800" b="1" kern="0" dirty="0" smtClean="0">
                    <a:latin typeface="+mn-lt"/>
                  </a:rPr>
                  <a:t>Interfaces </a:t>
                </a:r>
                <a:r>
                  <a:rPr kumimoji="1" lang="fr-FR" sz="1800" b="1" kern="0" dirty="0" err="1" smtClean="0">
                    <a:latin typeface="+mn-lt"/>
                  </a:rPr>
                  <a:t>haptiques</a:t>
                </a:r>
                <a:endParaRPr kumimoji="1" lang="fr-FR" sz="1800" b="1" kern="0" dirty="0" smtClean="0">
                  <a:latin typeface="+mn-lt"/>
                </a:endParaRPr>
              </a:p>
              <a:p>
                <a:pPr marL="342900" lvl="0" indent="-342900">
                  <a:spcBef>
                    <a:spcPct val="20000"/>
                  </a:spcBef>
                  <a:buClr>
                    <a:srgbClr val="92D050"/>
                  </a:buClr>
                  <a:buFont typeface="Wingdings" pitchFamily="2" charset="2"/>
                  <a:buChar char="Ø"/>
                  <a:defRPr/>
                </a:pPr>
                <a:r>
                  <a:rPr kumimoji="1" lang="fr-FR" sz="1800" b="1" kern="0" dirty="0" smtClean="0">
                    <a:latin typeface="+mn-lt"/>
                  </a:rPr>
                  <a:t>Prothèses robotiques</a:t>
                </a:r>
              </a:p>
              <a:p>
                <a:pPr marL="342900" lvl="0" indent="-342900">
                  <a:spcBef>
                    <a:spcPct val="20000"/>
                  </a:spcBef>
                  <a:buClr>
                    <a:srgbClr val="92D050"/>
                  </a:buClr>
                  <a:buFont typeface="Wingdings" pitchFamily="2" charset="2"/>
                  <a:buChar char="Ø"/>
                  <a:defRPr/>
                </a:pPr>
                <a:r>
                  <a:rPr kumimoji="1" lang="fr-FR" sz="1800" b="1" kern="0" dirty="0" smtClean="0">
                    <a:latin typeface="+mn-lt"/>
                  </a:rPr>
                  <a:t>Robot</a:t>
                </a:r>
                <a:r>
                  <a:rPr kumimoji="1" lang="fr-FR" sz="1800" kern="0" dirty="0" smtClean="0">
                    <a:latin typeface="+mn-lt"/>
                  </a:rPr>
                  <a:t> d’intervention sous IRM ou scanner</a:t>
                </a:r>
              </a:p>
            </p:txBody>
          </p:sp>
        </p:grpSp>
      </p:grpSp>
      <p:sp>
        <p:nvSpPr>
          <p:cNvPr id="57" name="Rectangle à coins arrondis 56"/>
          <p:cNvSpPr/>
          <p:nvPr>
            <p:custDataLst>
              <p:tags r:id="rId8"/>
            </p:custDataLst>
          </p:nvPr>
        </p:nvSpPr>
        <p:spPr bwMode="auto">
          <a:xfrm>
            <a:off x="1257300" y="4686300"/>
            <a:ext cx="1752600" cy="1701800"/>
          </a:xfrm>
          <a:prstGeom prst="roundRect">
            <a:avLst/>
          </a:prstGeom>
          <a:noFill/>
          <a:ln w="57150" cap="sq" cmpd="sng" algn="ctr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9" name="Rectangle à coins arrondis 58"/>
          <p:cNvSpPr/>
          <p:nvPr>
            <p:custDataLst>
              <p:tags r:id="rId9"/>
            </p:custDataLst>
          </p:nvPr>
        </p:nvSpPr>
        <p:spPr bwMode="auto">
          <a:xfrm>
            <a:off x="3035300" y="4686300"/>
            <a:ext cx="1028700" cy="1701800"/>
          </a:xfrm>
          <a:prstGeom prst="roundRect">
            <a:avLst/>
          </a:prstGeom>
          <a:noFill/>
          <a:ln w="57150" cap="sq" cmpd="sng" algn="ctr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1" name="Rectangle à coins arrondis 60"/>
          <p:cNvSpPr/>
          <p:nvPr>
            <p:custDataLst>
              <p:tags r:id="rId10"/>
            </p:custDataLst>
          </p:nvPr>
        </p:nvSpPr>
        <p:spPr bwMode="auto">
          <a:xfrm>
            <a:off x="1003300" y="4025900"/>
            <a:ext cx="7124700" cy="2438400"/>
          </a:xfrm>
          <a:prstGeom prst="roundRect">
            <a:avLst/>
          </a:prstGeom>
          <a:noFill/>
          <a:ln w="57150" cap="sq" cmpd="sng" algn="ctr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31763" y="908050"/>
            <a:ext cx="8890000" cy="5662083"/>
          </a:xfrm>
        </p:spPr>
        <p:txBody>
          <a:bodyPr/>
          <a:lstStyle/>
          <a:p>
            <a:pPr algn="ctr">
              <a:buNone/>
            </a:pPr>
            <a:r>
              <a:rPr lang="fr-FR" sz="4400" dirty="0" smtClean="0">
                <a:solidFill>
                  <a:schemeClr val="tx1"/>
                </a:solidFill>
              </a:rPr>
              <a:t>Merci pour votre attention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3200" dirty="0" smtClean="0"/>
              <a:t>Remerciements</a:t>
            </a:r>
            <a:endParaRPr lang="fr-FR" dirty="0"/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sz="quarter" idx="10"/>
            <p:custDataLst>
              <p:tags r:id="rId3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pic>
        <p:nvPicPr>
          <p:cNvPr id="5" name="acc_instru.mp4">
            <a:hlinkClick r:id="" action="ppaction://media"/>
          </p:cNvPr>
          <p:cNvPicPr>
            <a:picLocks noRot="1" noChangeAspect="1"/>
          </p:cNvPicPr>
          <p:nvPr>
            <a:videoFile r:link="rId4"/>
            <p:custDataLst>
              <p:tags r:id="rId5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401763" y="1666875"/>
            <a:ext cx="6350000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0"/>
            <p:custDataLst>
              <p:tags r:id="rId1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Laboratoire Ampère – UMR CNRS 5005	         Nicolas </a:t>
            </a:r>
            <a:r>
              <a:rPr lang="fr-FR" dirty="0" err="1" smtClean="0"/>
              <a:t>Herzig</a:t>
            </a:r>
            <a:endParaRPr lang="fr-FR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250825" y="1866975"/>
            <a:ext cx="8785225" cy="1143000"/>
          </a:xfrm>
        </p:spPr>
        <p:txBody>
          <a:bodyPr/>
          <a:lstStyle/>
          <a:p>
            <a:r>
              <a:rPr lang="fr-FR" dirty="0" smtClean="0"/>
              <a:t>De la Conception à la Commande d'une Nouvelle</a:t>
            </a:r>
            <a:br>
              <a:rPr lang="fr-FR" dirty="0" smtClean="0"/>
            </a:br>
            <a:r>
              <a:rPr lang="fr-FR" dirty="0" smtClean="0"/>
              <a:t>Interface </a:t>
            </a:r>
            <a:r>
              <a:rPr lang="fr-FR" dirty="0" err="1" smtClean="0"/>
              <a:t>Haptique</a:t>
            </a:r>
            <a:r>
              <a:rPr lang="fr-FR" dirty="0" smtClean="0"/>
              <a:t> 4 Axes Hybride Pneumatique</a:t>
            </a:r>
            <a:br>
              <a:rPr lang="fr-FR" dirty="0" smtClean="0"/>
            </a:br>
            <a:r>
              <a:rPr lang="fr-FR" dirty="0" smtClean="0"/>
              <a:t>Électrique pour la Simulation d'Accouchement :</a:t>
            </a:r>
            <a:br>
              <a:rPr lang="fr-FR" dirty="0" smtClean="0"/>
            </a:br>
            <a:r>
              <a:rPr lang="fr-FR" dirty="0" smtClean="0"/>
              <a:t>le </a:t>
            </a:r>
            <a:r>
              <a:rPr lang="fr-FR" dirty="0" err="1" smtClean="0"/>
              <a:t>BirthSIM</a:t>
            </a:r>
            <a:endParaRPr lang="fr-FR" sz="1600" b="0" dirty="0" smtClean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885825" y="4059712"/>
          <a:ext cx="7428891" cy="1950720"/>
        </p:xfrm>
        <a:graphic>
          <a:graphicData uri="http://schemas.openxmlformats.org/drawingml/2006/table">
            <a:tbl>
              <a:tblPr/>
              <a:tblGrid>
                <a:gridCol w="2110389"/>
                <a:gridCol w="1528538"/>
                <a:gridCol w="3789964"/>
              </a:tblGrid>
              <a:tr h="24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latin typeface="+mn-lt"/>
                          <a:ea typeface="Calibri"/>
                          <a:cs typeface="Times New Roman"/>
                        </a:rPr>
                        <a:t>Rapporteurs</a:t>
                      </a:r>
                      <a:endParaRPr lang="fr-F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+mn-lt"/>
                          <a:ea typeface="Calibri"/>
                          <a:cs typeface="Arial"/>
                        </a:rPr>
                        <a:t>MOREL, G.</a:t>
                      </a:r>
                      <a:endParaRPr lang="fr-F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+mn-lt"/>
                          <a:ea typeface="Calibri"/>
                          <a:cs typeface="Arial"/>
                        </a:rPr>
                        <a:t>ISIR – Université Pierre-et-Marie-Curie</a:t>
                      </a:r>
                      <a:endParaRPr lang="fr-F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latin typeface="+mn-lt"/>
                          <a:ea typeface="Calibri"/>
                          <a:cs typeface="Arial"/>
                        </a:rPr>
                        <a:t>RENAUD, P.  </a:t>
                      </a: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latin typeface="+mn-lt"/>
                          <a:ea typeface="Calibri"/>
                          <a:cs typeface="Arial"/>
                        </a:rPr>
                        <a:t>ICube - INSA Strasbourg</a:t>
                      </a: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latin typeface="+mn-lt"/>
                          <a:ea typeface="Calibri"/>
                          <a:cs typeface="Times New Roman"/>
                        </a:rPr>
                        <a:t>Examinateurs</a:t>
                      </a:r>
                      <a:endParaRPr lang="fr-F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latin typeface="+mn-lt"/>
                          <a:ea typeface="Calibri"/>
                          <a:cs typeface="Arial"/>
                        </a:rPr>
                        <a:t>BARTHOD, C.</a:t>
                      </a: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latin typeface="+mn-lt"/>
                          <a:ea typeface="Calibri"/>
                          <a:cs typeface="Arial"/>
                        </a:rPr>
                        <a:t>SYMME – Université Savoie Mont-Blanc</a:t>
                      </a: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latin typeface="+mn-lt"/>
                          <a:ea typeface="Calibri"/>
                          <a:cs typeface="Arial"/>
                        </a:rPr>
                        <a:t>DUPUIS, O.</a:t>
                      </a: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+mn-lt"/>
                          <a:ea typeface="Calibri"/>
                          <a:cs typeface="Arial"/>
                        </a:rPr>
                        <a:t>CHU </a:t>
                      </a:r>
                      <a:r>
                        <a:rPr lang="fr-FR" sz="1600" dirty="0">
                          <a:latin typeface="+mn-lt"/>
                          <a:ea typeface="Calibri"/>
                          <a:cs typeface="Arial"/>
                        </a:rPr>
                        <a:t>Lyon </a:t>
                      </a:r>
                      <a:r>
                        <a:rPr lang="fr-FR" sz="1600" dirty="0" smtClean="0">
                          <a:latin typeface="+mn-lt"/>
                          <a:ea typeface="Calibri"/>
                          <a:cs typeface="Arial"/>
                        </a:rPr>
                        <a:t>Sud - Université de Lyon </a:t>
                      </a:r>
                      <a:endParaRPr lang="fr-FR" sz="16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latin typeface="+mn-lt"/>
                          <a:ea typeface="Calibri"/>
                          <a:cs typeface="Arial"/>
                        </a:rPr>
                        <a:t>LOTTIN, J.</a:t>
                      </a: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latin typeface="+mn-lt"/>
                          <a:ea typeface="Calibri"/>
                          <a:cs typeface="Times New Roman"/>
                        </a:rPr>
                        <a:t>SYMME - Polytech Annecy-Chambéry</a:t>
                      </a: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latin typeface="+mn-lt"/>
                          <a:ea typeface="Calibri"/>
                          <a:cs typeface="Arial"/>
                        </a:rPr>
                        <a:t>ZARA, F.</a:t>
                      </a: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latin typeface="+mn-lt"/>
                          <a:ea typeface="Calibri"/>
                          <a:cs typeface="Arial"/>
                        </a:rPr>
                        <a:t>LIRIS – Université Claude Bernard Lyon</a:t>
                      </a: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latin typeface="+mn-lt"/>
                          <a:ea typeface="Calibri"/>
                          <a:cs typeface="Times New Roman"/>
                        </a:rPr>
                        <a:t>Directeur de thèse</a:t>
                      </a:r>
                      <a:endParaRPr lang="fr-F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latin typeface="+mn-lt"/>
                          <a:ea typeface="Calibri"/>
                          <a:cs typeface="Times New Roman"/>
                        </a:rPr>
                        <a:t>REDARCE, T.  </a:t>
                      </a: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>
                          <a:latin typeface="+mn-lt"/>
                          <a:ea typeface="Calibri"/>
                          <a:cs typeface="Arial"/>
                        </a:rPr>
                        <a:t>Ampère - INSA Lyon</a:t>
                      </a:r>
                      <a:endParaRPr lang="fr-FR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latin typeface="+mn-lt"/>
                          <a:ea typeface="Calibri"/>
                          <a:cs typeface="Times New Roman"/>
                        </a:rPr>
                        <a:t>Co-directeur de thèse</a:t>
                      </a:r>
                      <a:endParaRPr lang="fr-F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>
                          <a:latin typeface="+mn-lt"/>
                          <a:ea typeface="Calibri"/>
                          <a:cs typeface="Arial"/>
                        </a:rPr>
                        <a:t>MOREAU, R.  </a:t>
                      </a:r>
                      <a:endParaRPr lang="fr-FR" sz="16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latin typeface="+mn-lt"/>
                          <a:ea typeface="Calibri"/>
                          <a:cs typeface="Arial"/>
                        </a:rPr>
                        <a:t>Ampère - INSA Lyon</a:t>
                      </a:r>
                      <a:endParaRPr lang="fr-F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9513" marR="495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20333" y="908050"/>
            <a:ext cx="5082603" cy="481479"/>
          </a:xfrm>
        </p:spPr>
        <p:txBody>
          <a:bodyPr/>
          <a:lstStyle/>
          <a:p>
            <a:r>
              <a:rPr lang="fr-FR" sz="2400" dirty="0" smtClean="0"/>
              <a:t>Les partenaires académiques</a:t>
            </a:r>
          </a:p>
          <a:p>
            <a:pPr>
              <a:buNone/>
            </a:pPr>
            <a:endParaRPr lang="fr-FR" sz="2400" dirty="0" smtClean="0"/>
          </a:p>
          <a:p>
            <a:pPr>
              <a:buNone/>
            </a:pPr>
            <a:endParaRPr lang="fr-FR" sz="24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3200" dirty="0" smtClean="0">
                <a:latin typeface="+mn-lt"/>
              </a:rPr>
              <a:t>Projet SAGA</a:t>
            </a:r>
            <a:endParaRPr lang="fr-FR" dirty="0">
              <a:latin typeface="+mn-lt"/>
            </a:endParaRPr>
          </a:p>
        </p:txBody>
      </p:sp>
      <p:sp>
        <p:nvSpPr>
          <p:cNvPr id="7" name="Espace réservé du contenu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74613" y="1415785"/>
            <a:ext cx="8534815" cy="373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1800" kern="0" dirty="0" smtClean="0">
                <a:latin typeface="+mn-lt"/>
              </a:rPr>
              <a:t>Le Laboratoire d'</a:t>
            </a:r>
            <a:r>
              <a:rPr kumimoji="1" lang="fr-FR" sz="1800" kern="0" dirty="0" err="1" smtClean="0">
                <a:latin typeface="+mn-lt"/>
              </a:rPr>
              <a:t>InfoRmatique</a:t>
            </a:r>
            <a:r>
              <a:rPr kumimoji="1" lang="fr-FR" sz="1800" kern="0" dirty="0" smtClean="0">
                <a:latin typeface="+mn-lt"/>
              </a:rPr>
              <a:t> en Image et Systèmes d'information (LIRIS) 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1800" kern="0" dirty="0" smtClean="0">
                <a:latin typeface="+mn-lt"/>
              </a:rPr>
              <a:t>Le laboratoire des Techniques de l'Ingénierie Médicale et de la Complexité - Informatique, Mathématiques et Applications (TIMC-IMAG) 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1800" kern="0" dirty="0" smtClean="0">
                <a:latin typeface="+mn-lt"/>
              </a:rPr>
              <a:t>Le centre de robotique des Mines </a:t>
            </a:r>
            <a:r>
              <a:rPr kumimoji="1" lang="fr-FR" sz="1800" kern="0" dirty="0" err="1" smtClean="0">
                <a:latin typeface="+mn-lt"/>
              </a:rPr>
              <a:t>ParisTech</a:t>
            </a:r>
            <a:r>
              <a:rPr kumimoji="1" lang="fr-FR" sz="1800" kern="0" dirty="0" smtClean="0">
                <a:latin typeface="+mn-lt"/>
              </a:rPr>
              <a:t> (CAOR) 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1800" kern="0" dirty="0" smtClean="0">
                <a:latin typeface="+mn-lt"/>
              </a:rPr>
              <a:t>Le Laboratoire des Sciences de l’Éducation (LSE)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1800" kern="0" dirty="0" smtClean="0">
                <a:latin typeface="+mn-lt"/>
              </a:rPr>
              <a:t>Le laboratoire Ampère</a:t>
            </a:r>
          </a:p>
        </p:txBody>
      </p:sp>
      <p:sp>
        <p:nvSpPr>
          <p:cNvPr id="16" name="Espace réservé du contenu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20333" y="3587242"/>
            <a:ext cx="5082603" cy="37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Ä"/>
              <a:tabLst/>
              <a:defRPr/>
            </a:pPr>
            <a:r>
              <a:rPr kumimoji="1" lang="fr-F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 partenaires industriels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noProof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1" lang="fr-FR" sz="2400" b="0" i="0" u="none" strike="noStrike" kern="0" cap="none" spc="0" normalizeH="0" baseline="0" noProof="0" dirty="0" smtClean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Espace réservé du contenu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89853" y="3991345"/>
            <a:ext cx="8534815" cy="90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1800" kern="0" dirty="0" smtClean="0">
                <a:latin typeface="+mn-lt"/>
              </a:rPr>
              <a:t>La société </a:t>
            </a:r>
            <a:r>
              <a:rPr kumimoji="1" lang="fr-FR" sz="1800" kern="0" dirty="0" err="1" smtClean="0">
                <a:latin typeface="+mn-lt"/>
              </a:rPr>
              <a:t>Haptique</a:t>
            </a:r>
            <a:r>
              <a:rPr kumimoji="1" lang="fr-FR" sz="1800" kern="0" dirty="0" smtClean="0">
                <a:latin typeface="+mn-lt"/>
              </a:rPr>
              <a:t> et Réalité Virtuelle (HRV) à Laval </a:t>
            </a:r>
          </a:p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1800" kern="0" dirty="0" smtClean="0">
                <a:latin typeface="+mn-lt"/>
              </a:rPr>
              <a:t>La société All4tec à Massy</a:t>
            </a:r>
            <a:endParaRPr kumimoji="1" lang="fr-FR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5060" name="Picture 4" descr="Afficher l'image d'origine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66364" y="5069476"/>
            <a:ext cx="1279785" cy="961155"/>
          </a:xfrm>
          <a:prstGeom prst="rect">
            <a:avLst/>
          </a:prstGeom>
          <a:noFill/>
        </p:spPr>
      </p:pic>
      <p:pic>
        <p:nvPicPr>
          <p:cNvPr id="45062" name="Picture 6" descr="Afficher l'image d'origine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060196" y="5062450"/>
            <a:ext cx="975208" cy="975208"/>
          </a:xfrm>
          <a:prstGeom prst="rect">
            <a:avLst/>
          </a:prstGeom>
          <a:noFill/>
        </p:spPr>
      </p:pic>
      <p:pic>
        <p:nvPicPr>
          <p:cNvPr id="45064" name="Picture 8" descr="Afficher l'image d'origine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149450" y="4916168"/>
            <a:ext cx="1267771" cy="1267771"/>
          </a:xfrm>
          <a:prstGeom prst="rect">
            <a:avLst/>
          </a:prstGeom>
          <a:noFill/>
        </p:spPr>
      </p:pic>
      <p:pic>
        <p:nvPicPr>
          <p:cNvPr id="45066" name="Picture 10" descr="HRV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613563" y="4877800"/>
            <a:ext cx="1793583" cy="448396"/>
          </a:xfrm>
          <a:prstGeom prst="rect">
            <a:avLst/>
          </a:prstGeom>
          <a:noFill/>
        </p:spPr>
      </p:pic>
      <p:grpSp>
        <p:nvGrpSpPr>
          <p:cNvPr id="25" name="Groupe 24"/>
          <p:cNvGrpSpPr/>
          <p:nvPr>
            <p:custDataLst>
              <p:tags r:id="rId10"/>
            </p:custDataLst>
          </p:nvPr>
        </p:nvGrpSpPr>
        <p:grpSpPr>
          <a:xfrm>
            <a:off x="716026" y="4917445"/>
            <a:ext cx="1836292" cy="1265218"/>
            <a:chOff x="420751" y="4756404"/>
            <a:chExt cx="2331593" cy="1606484"/>
          </a:xfrm>
        </p:grpSpPr>
        <p:pic>
          <p:nvPicPr>
            <p:cNvPr id="45058" name="Picture 2" descr="Afficher l'image d'origine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85928" y="4756404"/>
              <a:ext cx="1746632" cy="821436"/>
            </a:xfrm>
            <a:prstGeom prst="rect">
              <a:avLst/>
            </a:prstGeom>
            <a:noFill/>
          </p:spPr>
        </p:pic>
        <p:pic>
          <p:nvPicPr>
            <p:cNvPr id="45074" name="Picture 18" descr="Afficher l'image d'origine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420751" y="5668073"/>
              <a:ext cx="2331593" cy="694815"/>
            </a:xfrm>
            <a:prstGeom prst="rect">
              <a:avLst/>
            </a:prstGeom>
            <a:noFill/>
          </p:spPr>
        </p:pic>
      </p:grpSp>
      <p:pic>
        <p:nvPicPr>
          <p:cNvPr id="60418" name="Picture 2" descr="Afficher l'image d'origine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623450" y="5461445"/>
            <a:ext cx="1773808" cy="758109"/>
          </a:xfrm>
          <a:prstGeom prst="rect">
            <a:avLst/>
          </a:prstGeom>
          <a:noFill/>
        </p:spPr>
      </p:pic>
      <p:sp>
        <p:nvSpPr>
          <p:cNvPr id="18" name="Espace réservé du pied de page 3"/>
          <p:cNvSpPr>
            <a:spLocks noGrp="1"/>
          </p:cNvSpPr>
          <p:nvPr>
            <p:ph type="ftr" sz="quarter" idx="10"/>
            <p:custDataLst>
              <p:tags r:id="rId12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latin typeface="+mn-lt"/>
              </a:rPr>
              <a:t>Laboratoire Ampère – UMR CNRS 5005	         Nicolas </a:t>
            </a:r>
            <a:r>
              <a:rPr lang="fr-FR" dirty="0" err="1" smtClean="0">
                <a:latin typeface="+mn-lt"/>
              </a:rPr>
              <a:t>Herzig</a:t>
            </a:r>
            <a:endParaRPr lang="fr-FR" dirty="0">
              <a:latin typeface="+mn-lt"/>
            </a:endParaRPr>
          </a:p>
        </p:txBody>
      </p:sp>
      <p:sp>
        <p:nvSpPr>
          <p:cNvPr id="19" name="ZoneTexte 18"/>
          <p:cNvSpPr txBox="1"/>
          <p:nvPr>
            <p:custDataLst>
              <p:tags r:id="rId13"/>
            </p:custDataLst>
          </p:nvPr>
        </p:nvSpPr>
        <p:spPr>
          <a:xfrm>
            <a:off x="134471" y="6159175"/>
            <a:ext cx="8803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accent1"/>
                </a:solidFill>
                <a:latin typeface="+mn-lt"/>
              </a:rPr>
              <a:t>Financé par l’ANR (ANR-12-MONU-0006)</a:t>
            </a:r>
            <a:endParaRPr lang="fr-FR" sz="1400" dirty="0">
              <a:solidFill>
                <a:schemeClr val="accent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4613" y="950582"/>
            <a:ext cx="4416705" cy="481479"/>
          </a:xfrm>
        </p:spPr>
        <p:txBody>
          <a:bodyPr/>
          <a:lstStyle/>
          <a:p>
            <a:r>
              <a:rPr lang="fr-FR" sz="2400" dirty="0" smtClean="0"/>
              <a:t>Cahier des Charges</a:t>
            </a:r>
          </a:p>
          <a:p>
            <a:pPr>
              <a:buNone/>
            </a:pPr>
            <a:endParaRPr lang="fr-FR" sz="2400" dirty="0" smtClean="0"/>
          </a:p>
          <a:p>
            <a:pPr>
              <a:buNone/>
            </a:pPr>
            <a:endParaRPr lang="fr-FR" sz="24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3200" dirty="0" smtClean="0">
                <a:latin typeface="+mn-lt"/>
              </a:rPr>
              <a:t>Projet SAGA</a:t>
            </a:r>
            <a:endParaRPr lang="fr-FR" dirty="0">
              <a:latin typeface="+mn-lt"/>
            </a:endParaRPr>
          </a:p>
        </p:txBody>
      </p:sp>
      <p:sp>
        <p:nvSpPr>
          <p:cNvPr id="7" name="Espace réservé du contenu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5088" y="1500352"/>
            <a:ext cx="4829081" cy="210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2000" kern="0" dirty="0" smtClean="0">
                <a:latin typeface="+mn-lt"/>
              </a:rPr>
              <a:t>Couplage entre interface </a:t>
            </a:r>
            <a:r>
              <a:rPr kumimoji="1" lang="fr-FR" sz="2000" kern="0" dirty="0" err="1" smtClean="0">
                <a:latin typeface="+mn-lt"/>
              </a:rPr>
              <a:t>haptique</a:t>
            </a:r>
            <a:r>
              <a:rPr kumimoji="1" lang="fr-FR" sz="2000" kern="0" dirty="0" smtClean="0">
                <a:latin typeface="+mn-lt"/>
              </a:rPr>
              <a:t> et modèle numérique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Développement de nouveaux scénarios pédagogiques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Amélioration de l’évaluation du geste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fr-FR" sz="2000" kern="0" dirty="0" smtClean="0">
                <a:latin typeface="+mn-lt"/>
              </a:rPr>
              <a:t>Reproduire le comportement des tissus mous (rendu </a:t>
            </a:r>
            <a:r>
              <a:rPr kumimoji="1" lang="fr-FR" sz="2000" kern="0" dirty="0" err="1" smtClean="0">
                <a:latin typeface="+mn-lt"/>
              </a:rPr>
              <a:t>haptique</a:t>
            </a:r>
            <a:r>
              <a:rPr kumimoji="1" lang="fr-FR" sz="2000" kern="0" dirty="0" smtClean="0">
                <a:latin typeface="+mn-lt"/>
              </a:rPr>
              <a:t>)</a:t>
            </a:r>
            <a:endParaRPr kumimoji="1" 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Accolade fermante 7"/>
          <p:cNvSpPr/>
          <p:nvPr>
            <p:custDataLst>
              <p:tags r:id="rId4"/>
            </p:custDataLst>
          </p:nvPr>
        </p:nvSpPr>
        <p:spPr bwMode="auto">
          <a:xfrm>
            <a:off x="4580965" y="1564076"/>
            <a:ext cx="493058" cy="2306173"/>
          </a:xfrm>
          <a:prstGeom prst="rightBrace">
            <a:avLst/>
          </a:prstGeom>
          <a:noFill/>
          <a:ln w="5715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Espace réservé du contenu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781601" y="1501092"/>
            <a:ext cx="3049587" cy="105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Tx/>
              <a:tabLst/>
              <a:defRPr/>
            </a:pPr>
            <a:r>
              <a:rPr kumimoji="1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Augmentation du nombre de degrés de liberté pilotés (DDL)</a:t>
            </a:r>
          </a:p>
        </p:txBody>
      </p:sp>
      <p:sp>
        <p:nvSpPr>
          <p:cNvPr id="13" name="Espace réservé du contenu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5871034" y="3046293"/>
            <a:ext cx="3049587" cy="66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Tx/>
              <a:tabLst/>
              <a:defRPr/>
            </a:pPr>
            <a:r>
              <a:rPr kumimoji="1" lang="fr-FR" sz="2000" kern="0" dirty="0" smtClean="0">
                <a:latin typeface="+mn-lt"/>
              </a:rPr>
              <a:t>Contrôle en position et raideur</a:t>
            </a:r>
            <a:endParaRPr kumimoji="1" 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Espace réservé du pied de page 3"/>
          <p:cNvSpPr>
            <a:spLocks noGrp="1"/>
          </p:cNvSpPr>
          <p:nvPr>
            <p:ph type="ftr" sz="quarter" idx="10"/>
            <p:custDataLst>
              <p:tags r:id="rId7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latin typeface="+mn-lt"/>
              </a:rPr>
              <a:t>Laboratoire Ampère – UMR CNRS 5005	         Nicolas </a:t>
            </a:r>
            <a:r>
              <a:rPr lang="fr-FR" dirty="0" err="1" smtClean="0">
                <a:latin typeface="+mn-lt"/>
              </a:rPr>
              <a:t>Herzig</a:t>
            </a:r>
            <a:endParaRPr lang="fr-FR" dirty="0">
              <a:latin typeface="+mn-lt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30" cstate="print"/>
          <a:srcRect l="9259" r="16667"/>
          <a:stretch>
            <a:fillRect/>
          </a:stretch>
        </p:blipFill>
        <p:spPr bwMode="auto">
          <a:xfrm>
            <a:off x="1090856" y="4406704"/>
            <a:ext cx="250140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Double flèche horizontale 22"/>
          <p:cNvSpPr/>
          <p:nvPr>
            <p:custDataLst>
              <p:tags r:id="rId9"/>
            </p:custDataLst>
          </p:nvPr>
        </p:nvSpPr>
        <p:spPr bwMode="auto">
          <a:xfrm>
            <a:off x="3781755" y="4995112"/>
            <a:ext cx="1543722" cy="695392"/>
          </a:xfrm>
          <a:prstGeom prst="leftRightArrow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24" name="Picture 3" descr="C:\Users\nherzig\Pictures\4DDL\20160203_170517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31" cstate="print"/>
          <a:srcRect l="11979" t="11667" r="14479" b="2963"/>
          <a:stretch>
            <a:fillRect/>
          </a:stretch>
        </p:blipFill>
        <p:spPr bwMode="auto">
          <a:xfrm>
            <a:off x="5514976" y="4414122"/>
            <a:ext cx="2844481" cy="1857373"/>
          </a:xfrm>
          <a:prstGeom prst="rect">
            <a:avLst/>
          </a:prstGeom>
          <a:noFill/>
        </p:spPr>
      </p:pic>
      <p:sp>
        <p:nvSpPr>
          <p:cNvPr id="19" name="Espace réservé du contenu 1"/>
          <p:cNvSpPr txBox="1">
            <a:spLocks/>
          </p:cNvSpPr>
          <p:nvPr>
            <p:custDataLst>
              <p:tags r:id="rId11"/>
            </p:custDataLst>
          </p:nvPr>
        </p:nvSpPr>
        <p:spPr bwMode="auto">
          <a:xfrm>
            <a:off x="5785139" y="1493997"/>
            <a:ext cx="3049587" cy="105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Tx/>
              <a:tabLst/>
              <a:defRPr/>
            </a:pPr>
            <a:r>
              <a:rPr kumimoji="1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Augmentation du nombre de degrés de liberté pilotés (DDL)</a:t>
            </a:r>
          </a:p>
        </p:txBody>
      </p:sp>
      <p:grpSp>
        <p:nvGrpSpPr>
          <p:cNvPr id="32" name="Groupe 31"/>
          <p:cNvGrpSpPr/>
          <p:nvPr>
            <p:custDataLst>
              <p:tags r:id="rId12"/>
            </p:custDataLst>
          </p:nvPr>
        </p:nvGrpSpPr>
        <p:grpSpPr>
          <a:xfrm>
            <a:off x="140915" y="4070450"/>
            <a:ext cx="8971186" cy="2287832"/>
            <a:chOff x="140915" y="3783359"/>
            <a:chExt cx="8971186" cy="2287832"/>
          </a:xfrm>
        </p:grpSpPr>
        <p:grpSp>
          <p:nvGrpSpPr>
            <p:cNvPr id="31" name="Groupe 30"/>
            <p:cNvGrpSpPr/>
            <p:nvPr/>
          </p:nvGrpSpPr>
          <p:grpSpPr>
            <a:xfrm>
              <a:off x="140915" y="3783359"/>
              <a:ext cx="3049587" cy="2287832"/>
              <a:chOff x="172814" y="3783359"/>
              <a:chExt cx="3049587" cy="2287832"/>
            </a:xfrm>
          </p:grpSpPr>
          <p:pic>
            <p:nvPicPr>
              <p:cNvPr id="61442" name="Picture 2" descr="C:\Users\nherzig\Pictures\Caract\20140702_100132.jpg"/>
              <p:cNvPicPr>
                <a:picLocks noChangeAspect="1" noChangeArrowheads="1"/>
              </p:cNvPicPr>
              <p:nvPr/>
            </p:nvPicPr>
            <p:blipFill>
              <a:blip r:embed="rId32" cstate="print"/>
              <a:srcRect l="3140" r="8605" b="692"/>
              <a:stretch>
                <a:fillRect/>
              </a:stretch>
            </p:blipFill>
            <p:spPr bwMode="auto">
              <a:xfrm>
                <a:off x="235631" y="3783359"/>
                <a:ext cx="2923953" cy="1850684"/>
              </a:xfrm>
              <a:prstGeom prst="rect">
                <a:avLst/>
              </a:prstGeom>
              <a:noFill/>
            </p:spPr>
          </p:pic>
          <p:sp>
            <p:nvSpPr>
              <p:cNvPr id="26" name="Espace réservé du contenu 1"/>
              <p:cNvSpPr txBox="1">
                <a:spLocks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172814" y="5633548"/>
                <a:ext cx="3049587" cy="437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/>
              <a:p>
                <a:pPr marR="0" lvl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tabLst/>
                  <a:defRPr/>
                </a:pPr>
                <a:r>
                  <a:rPr kumimoji="1" lang="fr-FR" sz="1800" kern="0" dirty="0" smtClean="0">
                    <a:latin typeface="+mn-lt"/>
                  </a:rPr>
                  <a:t>1 DDL</a:t>
                </a:r>
                <a:endParaRPr kumimoji="1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e 29"/>
            <p:cNvGrpSpPr/>
            <p:nvPr/>
          </p:nvGrpSpPr>
          <p:grpSpPr>
            <a:xfrm>
              <a:off x="3101715" y="3783430"/>
              <a:ext cx="3049587" cy="2287690"/>
              <a:chOff x="3107400" y="3783501"/>
              <a:chExt cx="3049587" cy="2287690"/>
            </a:xfrm>
          </p:grpSpPr>
          <p:pic>
            <p:nvPicPr>
              <p:cNvPr id="61441" name="Picture 1" descr="C:\Users\nherzig\Pictures\2DDL\SAM_3099.JPG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 l="20404" t="4992" r="8389" b="25416"/>
              <a:stretch>
                <a:fillRect/>
              </a:stretch>
            </p:blipFill>
            <p:spPr bwMode="auto">
              <a:xfrm>
                <a:off x="3212181" y="3783501"/>
                <a:ext cx="2840024" cy="1850400"/>
              </a:xfrm>
              <a:prstGeom prst="rect">
                <a:avLst/>
              </a:prstGeom>
              <a:noFill/>
            </p:spPr>
          </p:pic>
          <p:sp>
            <p:nvSpPr>
              <p:cNvPr id="27" name="Espace réservé du contenu 1"/>
              <p:cNvSpPr txBox="1">
                <a:spLocks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107400" y="5633548"/>
                <a:ext cx="3049587" cy="437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/>
              <a:p>
                <a:pPr marR="0" lvl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tabLst/>
                  <a:defRPr/>
                </a:pPr>
                <a:r>
                  <a:rPr kumimoji="1" lang="fr-FR" sz="1800" kern="0" dirty="0" smtClean="0">
                    <a:latin typeface="+mn-lt"/>
                  </a:rPr>
                  <a:t>2 DDL</a:t>
                </a:r>
                <a:endParaRPr kumimoji="1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e 28"/>
            <p:cNvGrpSpPr/>
            <p:nvPr/>
          </p:nvGrpSpPr>
          <p:grpSpPr>
            <a:xfrm>
              <a:off x="6062514" y="3783430"/>
              <a:ext cx="3049587" cy="2287690"/>
              <a:chOff x="6094413" y="3783501"/>
              <a:chExt cx="3049587" cy="2287690"/>
            </a:xfrm>
          </p:grpSpPr>
          <p:pic>
            <p:nvPicPr>
              <p:cNvPr id="25" name="Picture 3" descr="C:\Users\nherzig\Pictures\4DDL\20160203_170517.jpg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 l="11979" t="11667" r="14479" b="2963"/>
              <a:stretch>
                <a:fillRect/>
              </a:stretch>
            </p:blipFill>
            <p:spPr bwMode="auto">
              <a:xfrm>
                <a:off x="6202305" y="3783501"/>
                <a:ext cx="2833802" cy="1850400"/>
              </a:xfrm>
              <a:prstGeom prst="rect">
                <a:avLst/>
              </a:prstGeom>
              <a:noFill/>
            </p:spPr>
          </p:pic>
          <p:sp>
            <p:nvSpPr>
              <p:cNvPr id="28" name="Espace réservé du contenu 1"/>
              <p:cNvSpPr txBox="1">
                <a:spLocks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6094413" y="5633548"/>
                <a:ext cx="3049587" cy="437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/>
              <a:p>
                <a:pPr marR="0" lvl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1"/>
                  </a:buClr>
                  <a:buSzTx/>
                  <a:tabLst/>
                  <a:defRPr/>
                </a:pPr>
                <a:r>
                  <a:rPr kumimoji="1" lang="fr-FR" sz="1800" kern="0" dirty="0" smtClean="0">
                    <a:latin typeface="+mn-lt"/>
                  </a:rPr>
                  <a:t>4 DDL</a:t>
                </a:r>
                <a:endParaRPr kumimoji="1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56" name="ZoneTexte 55"/>
          <p:cNvSpPr txBox="1"/>
          <p:nvPr>
            <p:custDataLst>
              <p:tags r:id="rId13"/>
            </p:custDataLst>
          </p:nvPr>
        </p:nvSpPr>
        <p:spPr>
          <a:xfrm>
            <a:off x="1451584" y="4044262"/>
            <a:ext cx="2017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+mn-lt"/>
              </a:rPr>
              <a:t>LIRIS, TIMC, CAOR</a:t>
            </a:r>
            <a:endParaRPr lang="fr-FR" sz="1600" dirty="0">
              <a:latin typeface="+mn-lt"/>
            </a:endParaRPr>
          </a:p>
        </p:txBody>
      </p:sp>
      <p:sp>
        <p:nvSpPr>
          <p:cNvPr id="66" name="ZoneTexte 65"/>
          <p:cNvSpPr txBox="1"/>
          <p:nvPr>
            <p:custDataLst>
              <p:tags r:id="rId14"/>
            </p:custDataLst>
          </p:nvPr>
        </p:nvSpPr>
        <p:spPr>
          <a:xfrm>
            <a:off x="6472140" y="4044262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+mn-lt"/>
              </a:rPr>
              <a:t>Ampère</a:t>
            </a:r>
            <a:endParaRPr lang="fr-FR" sz="1600" dirty="0">
              <a:latin typeface="+mn-lt"/>
            </a:endParaRPr>
          </a:p>
        </p:txBody>
      </p:sp>
      <p:sp>
        <p:nvSpPr>
          <p:cNvPr id="64" name="Flèche droite 63"/>
          <p:cNvSpPr/>
          <p:nvPr>
            <p:custDataLst>
              <p:tags r:id="rId15"/>
            </p:custDataLst>
          </p:nvPr>
        </p:nvSpPr>
        <p:spPr bwMode="auto">
          <a:xfrm rot="1142629" flipV="1">
            <a:off x="5088867" y="2817631"/>
            <a:ext cx="893135" cy="616688"/>
          </a:xfrm>
          <a:prstGeom prst="rightArrow">
            <a:avLst/>
          </a:prstGeom>
          <a:ln>
            <a:headEnd type="none" w="sm" len="sm"/>
            <a:tailEnd type="none" w="sm" len="sm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68" name="Groupe 67"/>
          <p:cNvGrpSpPr/>
          <p:nvPr>
            <p:custDataLst>
              <p:tags r:id="rId16"/>
            </p:custDataLst>
          </p:nvPr>
        </p:nvGrpSpPr>
        <p:grpSpPr>
          <a:xfrm>
            <a:off x="5078234" y="1967023"/>
            <a:ext cx="893135" cy="616688"/>
            <a:chOff x="5078234" y="1967023"/>
            <a:chExt cx="893135" cy="616688"/>
          </a:xfrm>
        </p:grpSpPr>
        <p:sp>
          <p:nvSpPr>
            <p:cNvPr id="59" name="Flèche droite 58"/>
            <p:cNvSpPr/>
            <p:nvPr/>
          </p:nvSpPr>
          <p:spPr bwMode="auto">
            <a:xfrm rot="20457371">
              <a:off x="5078234" y="1967023"/>
              <a:ext cx="893135" cy="616688"/>
            </a:xfrm>
            <a:prstGeom prst="rightArrow">
              <a:avLst/>
            </a:prstGeom>
            <a:ln>
              <a:headEnd type="none" w="sm" len="sm"/>
              <a:tailEnd type="none" w="sm" len="sm"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5284382" y="212651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chemeClr val="bg1"/>
                  </a:solidFill>
                  <a:latin typeface="+mn-lt"/>
                </a:rPr>
                <a:t>1</a:t>
              </a:r>
              <a:endParaRPr lang="fr-FR" sz="16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67" name="ZoneTexte 66"/>
          <p:cNvSpPr txBox="1"/>
          <p:nvPr>
            <p:custDataLst>
              <p:tags r:id="rId17"/>
            </p:custDataLst>
          </p:nvPr>
        </p:nvSpPr>
        <p:spPr>
          <a:xfrm>
            <a:off x="5284382" y="291332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+mn-lt"/>
              </a:rPr>
              <a:t>2</a:t>
            </a:r>
            <a:endParaRPr lang="fr-FR" sz="16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9" name="Groupe 68"/>
          <p:cNvGrpSpPr/>
          <p:nvPr>
            <p:custDataLst>
              <p:tags r:id="rId18"/>
            </p:custDataLst>
          </p:nvPr>
        </p:nvGrpSpPr>
        <p:grpSpPr>
          <a:xfrm>
            <a:off x="5078234" y="1956391"/>
            <a:ext cx="893135" cy="616688"/>
            <a:chOff x="5078234" y="1967023"/>
            <a:chExt cx="893135" cy="616688"/>
          </a:xfrm>
        </p:grpSpPr>
        <p:sp>
          <p:nvSpPr>
            <p:cNvPr id="70" name="Flèche droite 69"/>
            <p:cNvSpPr/>
            <p:nvPr/>
          </p:nvSpPr>
          <p:spPr bwMode="auto">
            <a:xfrm rot="20457371">
              <a:off x="5078234" y="1967023"/>
              <a:ext cx="893135" cy="616688"/>
            </a:xfrm>
            <a:prstGeom prst="rightArrow">
              <a:avLst/>
            </a:prstGeom>
            <a:ln>
              <a:headEnd type="none" w="sm" len="sm"/>
              <a:tailEnd type="none" w="sm" len="sm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5284382" y="212651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latin typeface="+mn-lt"/>
                </a:rPr>
                <a:t>1</a:t>
              </a:r>
              <a:endParaRPr lang="fr-FR" sz="1600" dirty="0">
                <a:latin typeface="+mn-lt"/>
              </a:endParaRPr>
            </a:p>
          </p:txBody>
        </p:sp>
      </p:grpSp>
      <p:sp>
        <p:nvSpPr>
          <p:cNvPr id="62" name="Espace réservé du contenu 1"/>
          <p:cNvSpPr txBox="1">
            <a:spLocks/>
          </p:cNvSpPr>
          <p:nvPr>
            <p:custDataLst>
              <p:tags r:id="rId19"/>
            </p:custDataLst>
          </p:nvPr>
        </p:nvSpPr>
        <p:spPr bwMode="auto">
          <a:xfrm>
            <a:off x="65088" y="1500352"/>
            <a:ext cx="4829081" cy="210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2000" kern="0" dirty="0" smtClean="0">
                <a:latin typeface="+mn-lt"/>
              </a:rPr>
              <a:t>Couplage entre interface </a:t>
            </a:r>
            <a:r>
              <a:rPr kumimoji="1" lang="fr-FR" sz="2000" kern="0" dirty="0" err="1" smtClean="0">
                <a:latin typeface="+mn-lt"/>
              </a:rPr>
              <a:t>haptique</a:t>
            </a:r>
            <a:r>
              <a:rPr kumimoji="1" lang="fr-FR" sz="2000" kern="0" dirty="0" smtClean="0">
                <a:latin typeface="+mn-lt"/>
              </a:rPr>
              <a:t> et modèle numérique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Développement de nouveaux scénarios pédagogiques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7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Amélioration de l’évaluation du geste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fr-FR" sz="2000" kern="0" dirty="0" smtClean="0">
                <a:latin typeface="+mn-lt"/>
              </a:rPr>
              <a:t>Reproduire le comportement des tissus mous (rendu </a:t>
            </a:r>
            <a:r>
              <a:rPr kumimoji="1" lang="fr-FR" sz="2000" kern="0" dirty="0" err="1" smtClean="0">
                <a:latin typeface="+mn-lt"/>
              </a:rPr>
              <a:t>haptique</a:t>
            </a:r>
            <a:r>
              <a:rPr kumimoji="1" lang="fr-FR" sz="2000" kern="0" dirty="0" smtClean="0">
                <a:latin typeface="+mn-lt"/>
              </a:rPr>
              <a:t>)</a:t>
            </a:r>
            <a:endParaRPr kumimoji="1" 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3" name="Espace réservé du contenu 1"/>
          <p:cNvSpPr txBox="1">
            <a:spLocks/>
          </p:cNvSpPr>
          <p:nvPr>
            <p:custDataLst>
              <p:tags r:id="rId20"/>
            </p:custDataLst>
          </p:nvPr>
        </p:nvSpPr>
        <p:spPr bwMode="auto">
          <a:xfrm>
            <a:off x="65088" y="1500352"/>
            <a:ext cx="4829081" cy="210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kumimoji="1" lang="fr-FR" sz="2000" kern="0" dirty="0" smtClean="0">
                <a:latin typeface="+mn-lt"/>
              </a:rPr>
              <a:t>Couplage entre interface </a:t>
            </a:r>
            <a:r>
              <a:rPr kumimoji="1" lang="fr-FR" sz="2000" kern="0" dirty="0" err="1" smtClean="0">
                <a:latin typeface="+mn-lt"/>
              </a:rPr>
              <a:t>haptique</a:t>
            </a:r>
            <a:r>
              <a:rPr kumimoji="1" lang="fr-FR" sz="2000" kern="0" dirty="0" smtClean="0">
                <a:latin typeface="+mn-lt"/>
              </a:rPr>
              <a:t> et modèle numérique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Développement de nouveaux scénarios pédagogiques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Amélioration de l’évaluation du geste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>
                  <a:lumMod val="7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1" lang="fr-FR" sz="2000" kern="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Reproduire le comportement des tissus mous (rendu </a:t>
            </a:r>
            <a:r>
              <a:rPr kumimoji="1" lang="fr-FR" sz="2000" kern="0" dirty="0" err="1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haptique</a:t>
            </a:r>
            <a:r>
              <a:rPr kumimoji="1" lang="fr-FR" sz="2000" kern="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)</a:t>
            </a:r>
            <a:endParaRPr kumimoji="1" lang="fr-FR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7" name="Flèche droite 76"/>
          <p:cNvSpPr/>
          <p:nvPr>
            <p:custDataLst>
              <p:tags r:id="rId21"/>
            </p:custDataLst>
          </p:nvPr>
        </p:nvSpPr>
        <p:spPr bwMode="auto">
          <a:xfrm>
            <a:off x="3604437" y="4540102"/>
            <a:ext cx="1913861" cy="637954"/>
          </a:xfrm>
          <a:prstGeom prst="rightArrow">
            <a:avLst/>
          </a:prstGeom>
          <a:solidFill>
            <a:srgbClr val="0000FF"/>
          </a:solidFill>
          <a:ln w="12700" cap="sq" cmpd="sng" algn="ctr">
            <a:solidFill>
              <a:srgbClr val="3333CC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8" name="ZoneTexte 77"/>
          <p:cNvSpPr txBox="1"/>
          <p:nvPr>
            <p:custDataLst>
              <p:tags r:id="rId22"/>
            </p:custDataLst>
          </p:nvPr>
        </p:nvSpPr>
        <p:spPr>
          <a:xfrm>
            <a:off x="3795824" y="4061637"/>
            <a:ext cx="1424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0000FF"/>
                </a:solidFill>
                <a:latin typeface="+mj-lt"/>
              </a:rPr>
              <a:t>Consigne de position</a:t>
            </a:r>
            <a:endParaRPr lang="fr-FR" sz="18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79" name="Flèche droite 78"/>
          <p:cNvSpPr/>
          <p:nvPr>
            <p:custDataLst>
              <p:tags r:id="rId23"/>
            </p:custDataLst>
          </p:nvPr>
        </p:nvSpPr>
        <p:spPr bwMode="auto">
          <a:xfrm rot="10800000">
            <a:off x="3604436" y="5486385"/>
            <a:ext cx="1913861" cy="637954"/>
          </a:xfrm>
          <a:prstGeom prst="rightArrow">
            <a:avLst/>
          </a:prstGeom>
          <a:solidFill>
            <a:srgbClr val="009900"/>
          </a:solidFill>
          <a:ln w="12700" cap="sq" cmpd="sng" algn="ctr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0" name="ZoneTexte 79"/>
          <p:cNvSpPr txBox="1"/>
          <p:nvPr>
            <p:custDataLst>
              <p:tags r:id="rId24"/>
            </p:custDataLst>
          </p:nvPr>
        </p:nvSpPr>
        <p:spPr>
          <a:xfrm>
            <a:off x="3583172" y="5911734"/>
            <a:ext cx="1924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>
                <a:solidFill>
                  <a:srgbClr val="009900"/>
                </a:solidFill>
                <a:latin typeface="+mj-lt"/>
              </a:rPr>
              <a:t>Mesure de l’effort appliqué</a:t>
            </a:r>
            <a:endParaRPr lang="fr-FR" sz="1800" dirty="0">
              <a:solidFill>
                <a:srgbClr val="0099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0" grpId="1"/>
      <p:bldP spid="13" grpId="0"/>
      <p:bldP spid="23" grpId="0" animBg="1"/>
      <p:bldP spid="19" grpId="0"/>
      <p:bldP spid="56" grpId="0"/>
      <p:bldP spid="66" grpId="0"/>
      <p:bldP spid="64" grpId="0" animBg="1"/>
      <p:bldP spid="62" grpId="0"/>
      <p:bldP spid="63" grpId="0"/>
      <p:bldP spid="63" grpId="1"/>
      <p:bldP spid="77" grpId="0" animBg="1"/>
      <p:bldP spid="78" grpId="0"/>
      <p:bldP spid="79" grpId="0" animBg="1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3400" y="1428750"/>
            <a:ext cx="8890000" cy="4572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1" lang="fr-FR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Vers un nouveau simulateur d’accouchement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rgbClr val="FF5200"/>
                </a:solidFill>
                <a:latin typeface="+mj-lt"/>
              </a:rPr>
              <a:t>Le nouveau </a:t>
            </a:r>
            <a:r>
              <a:rPr kumimoji="1" lang="fr-FR" kern="0" dirty="0" err="1" smtClean="0">
                <a:solidFill>
                  <a:srgbClr val="FF5200"/>
                </a:solidFill>
                <a:latin typeface="+mj-lt"/>
              </a:rPr>
              <a:t>BirthSIM</a:t>
            </a:r>
            <a:endParaRPr kumimoji="1" lang="fr-FR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rgbClr val="FF5200"/>
                </a:solidFill>
                <a:latin typeface="+mj-lt"/>
              </a:rPr>
              <a:t>Validations avec les praticiens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+mj-lt"/>
              <a:buAutoNum type="arabicPeriod"/>
              <a:defRPr/>
            </a:pPr>
            <a:r>
              <a:rPr kumimoji="1" lang="fr-FR" kern="0" dirty="0" smtClean="0">
                <a:solidFill>
                  <a:schemeClr val="bg2"/>
                </a:solidFill>
                <a:latin typeface="+mj-lt"/>
              </a:rPr>
              <a:t>Lois de commande en position et raideur pour robot pneumatique</a:t>
            </a:r>
          </a:p>
          <a:p>
            <a:pPr marL="800100" lvl="1" indent="-342900">
              <a:spcBef>
                <a:spcPct val="20000"/>
              </a:spcBef>
              <a:buClr>
                <a:schemeClr val="bg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chemeClr val="bg2"/>
                </a:solidFill>
                <a:latin typeface="+mj-lt"/>
              </a:rPr>
              <a:t>La raideur en robotique</a:t>
            </a:r>
          </a:p>
          <a:p>
            <a:pPr marL="800100" lvl="1" indent="-342900">
              <a:spcBef>
                <a:spcPct val="20000"/>
              </a:spcBef>
              <a:buClr>
                <a:schemeClr val="bg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chemeClr val="bg2"/>
                </a:solidFill>
                <a:latin typeface="+mj-lt"/>
              </a:rPr>
              <a:t>Une modélisation en plusieurs étapes</a:t>
            </a:r>
          </a:p>
          <a:p>
            <a:pPr marL="800100" lvl="1" indent="-342900">
              <a:spcBef>
                <a:spcPct val="20000"/>
              </a:spcBef>
              <a:buClr>
                <a:schemeClr val="bg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chemeClr val="bg2"/>
                </a:solidFill>
                <a:latin typeface="+mj-lt"/>
              </a:rPr>
              <a:t>Deux contrôleurs non linéaires</a:t>
            </a:r>
          </a:p>
          <a:p>
            <a:pPr marL="800100" lvl="1" indent="-342900">
              <a:spcBef>
                <a:spcPct val="20000"/>
              </a:spcBef>
              <a:buClr>
                <a:schemeClr val="bg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chemeClr val="bg2"/>
                </a:solidFill>
                <a:latin typeface="+mj-lt"/>
              </a:rPr>
              <a:t>Simulation et résultats expérimentaux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+mj-lt"/>
              <a:buAutoNum type="arabicPeriod"/>
              <a:defRPr/>
            </a:pPr>
            <a:r>
              <a:rPr kumimoji="1" lang="fr-FR" kern="0" dirty="0" smtClean="0">
                <a:solidFill>
                  <a:schemeClr val="bg2"/>
                </a:solidFill>
                <a:latin typeface="+mj-lt"/>
              </a:rPr>
              <a:t>Conclusion et perspectives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b="0" i="0" u="none" strike="noStrike" kern="0" cap="none" spc="0" normalizeH="0" baseline="0" noProof="0" dirty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3" name="Titr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42988" y="0"/>
            <a:ext cx="7921625" cy="6921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 smtClean="0"/>
              <a:t>Plan</a:t>
            </a:r>
            <a:endParaRPr lang="en-US" sz="3200" dirty="0"/>
          </a:p>
        </p:txBody>
      </p:sp>
      <p:sp>
        <p:nvSpPr>
          <p:cNvPr id="18" name="Espace réservé du pied de page 3"/>
          <p:cNvSpPr>
            <a:spLocks noGrp="1"/>
          </p:cNvSpPr>
          <p:nvPr>
            <p:ph type="ftr" sz="quarter" idx="10"/>
            <p:custDataLst>
              <p:tags r:id="rId3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latin typeface="+mj-lt"/>
              </a:rPr>
              <a:t>Laboratoire Ampère – UMR CNRS 5005	         Nicolas </a:t>
            </a:r>
            <a:r>
              <a:rPr lang="fr-FR" dirty="0" err="1" smtClean="0">
                <a:latin typeface="+mj-lt"/>
              </a:rPr>
              <a:t>Herzig</a:t>
            </a:r>
            <a:endParaRPr lang="fr-FR" dirty="0">
              <a:latin typeface="+mj-lt"/>
            </a:endParaRPr>
          </a:p>
        </p:txBody>
      </p:sp>
      <p:sp>
        <p:nvSpPr>
          <p:cNvPr id="13" name="Espace réservé du contenu 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33400" y="1428750"/>
            <a:ext cx="8890000" cy="4572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1" lang="fr-FR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Vers un nouveau simulateur d’accouchement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rgbClr val="FF5200"/>
                </a:solidFill>
                <a:latin typeface="+mj-lt"/>
              </a:rPr>
              <a:t>Le nouveau </a:t>
            </a:r>
            <a:r>
              <a:rPr kumimoji="1" lang="fr-FR" kern="0" dirty="0" err="1" smtClean="0">
                <a:solidFill>
                  <a:srgbClr val="FF5200"/>
                </a:solidFill>
                <a:latin typeface="+mj-lt"/>
              </a:rPr>
              <a:t>BirthSIM</a:t>
            </a:r>
            <a:endParaRPr kumimoji="1" lang="fr-FR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rgbClr val="FF5200"/>
                </a:solidFill>
                <a:latin typeface="+mj-lt"/>
              </a:rPr>
              <a:t>Validations avec les praticiens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+mj-lt"/>
              <a:buAutoNum type="arabicPeriod"/>
              <a:defRPr/>
            </a:pPr>
            <a:r>
              <a:rPr kumimoji="1" lang="fr-FR" kern="0" dirty="0" smtClean="0">
                <a:latin typeface="+mj-lt"/>
              </a:rPr>
              <a:t>Lois de commande en position et raideur pour robot pneumatique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rgbClr val="FF5200"/>
                </a:solidFill>
                <a:latin typeface="+mj-lt"/>
              </a:rPr>
              <a:t>La raideur en robotique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rgbClr val="FF5200"/>
                </a:solidFill>
                <a:latin typeface="+mj-lt"/>
              </a:rPr>
              <a:t>Une modélisation en plusieurs étapes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rgbClr val="FF5200"/>
                </a:solidFill>
                <a:latin typeface="+mj-lt"/>
              </a:rPr>
              <a:t>Deux contrôleurs non linéaires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lphaLcParenR"/>
              <a:defRPr/>
            </a:pPr>
            <a:r>
              <a:rPr kumimoji="1" lang="fr-FR" kern="0" dirty="0" smtClean="0">
                <a:solidFill>
                  <a:srgbClr val="FF5200"/>
                </a:solidFill>
                <a:latin typeface="+mj-lt"/>
              </a:rPr>
              <a:t>Simulation et résultats expérimentaux</a:t>
            </a:r>
          </a:p>
          <a:p>
            <a:pPr marL="342900" indent="-342900">
              <a:spcBef>
                <a:spcPct val="20000"/>
              </a:spcBef>
              <a:buClr>
                <a:schemeClr val="accent4"/>
              </a:buClr>
              <a:buFont typeface="+mj-lt"/>
              <a:buAutoNum type="arabicPeriod"/>
              <a:defRPr/>
            </a:pPr>
            <a:r>
              <a:rPr kumimoji="1" lang="fr-FR" kern="0" dirty="0" smtClean="0">
                <a:latin typeface="+mj-lt"/>
              </a:rPr>
              <a:t>Conclusion et perspectives</a:t>
            </a: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kern="0" dirty="0" smtClean="0">
              <a:solidFill>
                <a:srgbClr val="FF5200"/>
              </a:solidFill>
              <a:latin typeface="+mj-lt"/>
            </a:endParaRPr>
          </a:p>
          <a:p>
            <a:pPr marL="800100" lvl="1" indent="-342900">
              <a:spcBef>
                <a:spcPct val="20000"/>
              </a:spcBef>
              <a:buClr>
                <a:schemeClr val="accent2"/>
              </a:buClr>
              <a:buFont typeface="+mj-lt"/>
              <a:buAutoNum type="arabicPeriod"/>
              <a:defRPr/>
            </a:pPr>
            <a:endParaRPr kumimoji="1" lang="fr-FR" sz="2000" b="0" i="0" u="none" strike="noStrike" kern="0" cap="none" spc="0" normalizeH="0" baseline="0" noProof="0" dirty="0">
              <a:ln>
                <a:noFill/>
              </a:ln>
              <a:solidFill>
                <a:srgbClr val="FF52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74613" y="908051"/>
            <a:ext cx="8890000" cy="517338"/>
          </a:xfrm>
        </p:spPr>
        <p:txBody>
          <a:bodyPr/>
          <a:lstStyle/>
          <a:p>
            <a:r>
              <a:rPr lang="en-US" sz="2400" dirty="0" smtClean="0"/>
              <a:t>Architecture 4 DDL 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3200" dirty="0" smtClean="0">
                <a:latin typeface="+mn-lt"/>
              </a:rPr>
              <a:t>Le nouveau </a:t>
            </a:r>
            <a:r>
              <a:rPr lang="en-US" sz="3200" dirty="0" err="1" smtClean="0">
                <a:latin typeface="+mn-lt"/>
              </a:rPr>
              <a:t>BirthSIM</a:t>
            </a:r>
            <a:endParaRPr lang="en-US" dirty="0">
              <a:latin typeface="+mn-lt"/>
            </a:endParaRPr>
          </a:p>
        </p:txBody>
      </p:sp>
      <p:pic>
        <p:nvPicPr>
          <p:cNvPr id="6" name="BSIManglais2.mp4">
            <a:hlinkClick r:id="" action="ppaction://media"/>
          </p:cNvPr>
          <p:cNvPicPr>
            <a:picLocks noRot="1" noChangeAspect="1"/>
          </p:cNvPicPr>
          <p:nvPr>
            <a:videoFile r:link="rId3"/>
            <p:custDataLst>
              <p:tags r:id="rId4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729122" y="1425388"/>
            <a:ext cx="5897965" cy="4840942"/>
          </a:xfrm>
          <a:prstGeom prst="rect">
            <a:avLst/>
          </a:prstGeom>
        </p:spPr>
      </p:pic>
      <p:sp>
        <p:nvSpPr>
          <p:cNvPr id="8" name="Espace réservé du pied de page 3"/>
          <p:cNvSpPr>
            <a:spLocks noGrp="1"/>
          </p:cNvSpPr>
          <p:nvPr>
            <p:ph type="ftr" sz="quarter" idx="10"/>
            <p:custDataLst>
              <p:tags r:id="rId5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latin typeface="+mn-lt"/>
              </a:rPr>
              <a:t>Laboratoire Ampère – UMR CNRS 5005	         Nicolas </a:t>
            </a:r>
            <a:r>
              <a:rPr lang="fr-FR" dirty="0" err="1" smtClean="0">
                <a:latin typeface="+mn-lt"/>
              </a:rPr>
              <a:t>Herzig</a:t>
            </a:r>
            <a:endParaRPr lang="fr-FR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3200" dirty="0" smtClean="0"/>
              <a:t>Le nouveau </a:t>
            </a:r>
            <a:r>
              <a:rPr lang="en-US" sz="3200" dirty="0" err="1" smtClean="0"/>
              <a:t>BirthSIM</a:t>
            </a:r>
            <a:endParaRPr lang="fr-FR" sz="3200" dirty="0"/>
          </a:p>
        </p:txBody>
      </p:sp>
      <p:sp>
        <p:nvSpPr>
          <p:cNvPr id="9" name="Espace réservé du contenu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4613" y="908051"/>
            <a:ext cx="8890000" cy="517338"/>
          </a:xfrm>
        </p:spPr>
        <p:txBody>
          <a:bodyPr/>
          <a:lstStyle/>
          <a:p>
            <a:r>
              <a:rPr lang="en-US" sz="2400" dirty="0" smtClean="0">
                <a:latin typeface="+mj-lt"/>
              </a:rPr>
              <a:t>Architecture Hardware</a:t>
            </a:r>
          </a:p>
          <a:p>
            <a:pPr>
              <a:buNone/>
            </a:pPr>
            <a:endParaRPr lang="en-US" sz="2400" dirty="0" smtClean="0">
              <a:latin typeface="+mj-lt"/>
            </a:endParaRPr>
          </a:p>
          <a:p>
            <a:pPr>
              <a:buNone/>
            </a:pPr>
            <a:endParaRPr lang="en-US" sz="2400" dirty="0" smtClean="0">
              <a:latin typeface="+mj-lt"/>
            </a:endParaRPr>
          </a:p>
        </p:txBody>
      </p:sp>
      <p:sp>
        <p:nvSpPr>
          <p:cNvPr id="13" name="Espace réservé du pied de page 3"/>
          <p:cNvSpPr>
            <a:spLocks noGrp="1"/>
          </p:cNvSpPr>
          <p:nvPr>
            <p:ph type="ftr" sz="quarter" idx="10"/>
            <p:custDataLst>
              <p:tags r:id="rId3"/>
            </p:custDataLst>
          </p:nvPr>
        </p:nvSpPr>
        <p:spPr>
          <a:xfrm>
            <a:off x="4005263" y="6561138"/>
            <a:ext cx="4419600" cy="228600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latin typeface="+mj-lt"/>
              </a:rPr>
              <a:t>Laboratoire Ampère – UMR CNRS 5005	         Nicolas </a:t>
            </a:r>
            <a:r>
              <a:rPr lang="fr-FR" dirty="0" err="1" smtClean="0">
                <a:latin typeface="+mj-lt"/>
              </a:rPr>
              <a:t>Herzig</a:t>
            </a:r>
            <a:endParaRPr lang="fr-FR" dirty="0">
              <a:latin typeface="+mj-lt"/>
            </a:endParaRPr>
          </a:p>
        </p:txBody>
      </p:sp>
      <p:sp>
        <p:nvSpPr>
          <p:cNvPr id="14" name="ZoneTexte 13"/>
          <p:cNvSpPr txBox="1"/>
          <p:nvPr>
            <p:custDataLst>
              <p:tags r:id="rId4"/>
            </p:custDataLst>
          </p:nvPr>
        </p:nvSpPr>
        <p:spPr>
          <a:xfrm>
            <a:off x="552904" y="5358808"/>
            <a:ext cx="3125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rgbClr val="009900"/>
                </a:solidFill>
                <a:latin typeface="+mj-lt"/>
              </a:rPr>
              <a:t>Actionneurs :</a:t>
            </a:r>
          </a:p>
          <a:p>
            <a:r>
              <a:rPr lang="fr-FR" sz="1800" dirty="0" smtClean="0">
                <a:solidFill>
                  <a:srgbClr val="009900"/>
                </a:solidFill>
                <a:latin typeface="+mj-lt"/>
              </a:rPr>
              <a:t>Vérins pneumatiques</a:t>
            </a:r>
          </a:p>
          <a:p>
            <a:r>
              <a:rPr lang="fr-FR" sz="1800" dirty="0" smtClean="0">
                <a:solidFill>
                  <a:srgbClr val="009900"/>
                </a:solidFill>
                <a:latin typeface="+mj-lt"/>
              </a:rPr>
              <a:t>Machines à courant continu</a:t>
            </a:r>
            <a:endParaRPr lang="fr-FR" sz="1800" dirty="0">
              <a:solidFill>
                <a:srgbClr val="009900"/>
              </a:solidFill>
              <a:latin typeface="+mj-lt"/>
            </a:endParaRPr>
          </a:p>
        </p:txBody>
      </p:sp>
      <p:sp>
        <p:nvSpPr>
          <p:cNvPr id="15" name="ZoneTexte 14"/>
          <p:cNvSpPr txBox="1"/>
          <p:nvPr>
            <p:custDataLst>
              <p:tags r:id="rId5"/>
            </p:custDataLst>
          </p:nvPr>
        </p:nvSpPr>
        <p:spPr>
          <a:xfrm>
            <a:off x="3971269" y="5358808"/>
            <a:ext cx="2328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rgbClr val="3333CC"/>
                </a:solidFill>
                <a:latin typeface="+mj-lt"/>
              </a:rPr>
              <a:t>Pré-actionneurs :</a:t>
            </a:r>
          </a:p>
          <a:p>
            <a:r>
              <a:rPr lang="fr-FR" sz="1800" dirty="0" smtClean="0">
                <a:solidFill>
                  <a:srgbClr val="3333CC"/>
                </a:solidFill>
                <a:latin typeface="+mj-lt"/>
              </a:rPr>
              <a:t>2 </a:t>
            </a:r>
            <a:r>
              <a:rPr lang="fr-FR" sz="1800" dirty="0" err="1" smtClean="0">
                <a:solidFill>
                  <a:srgbClr val="3333CC"/>
                </a:solidFill>
                <a:latin typeface="+mj-lt"/>
              </a:rPr>
              <a:t>Servo</a:t>
            </a:r>
            <a:r>
              <a:rPr lang="fr-FR" sz="1800" dirty="0" smtClean="0">
                <a:solidFill>
                  <a:srgbClr val="3333CC"/>
                </a:solidFill>
                <a:latin typeface="+mj-lt"/>
              </a:rPr>
              <a:t>-distributeurs</a:t>
            </a:r>
            <a:endParaRPr lang="fr-FR" sz="1800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16" name="ZoneTexte 15"/>
          <p:cNvSpPr txBox="1"/>
          <p:nvPr>
            <p:custDataLst>
              <p:tags r:id="rId6"/>
            </p:custDataLst>
          </p:nvPr>
        </p:nvSpPr>
        <p:spPr>
          <a:xfrm>
            <a:off x="6889916" y="5337542"/>
            <a:ext cx="19989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rgbClr val="FF0000"/>
                </a:solidFill>
                <a:latin typeface="+mj-lt"/>
              </a:rPr>
              <a:t>Capteurs :</a:t>
            </a:r>
          </a:p>
          <a:p>
            <a:r>
              <a:rPr lang="fr-FR" sz="1800" dirty="0" smtClean="0">
                <a:solidFill>
                  <a:srgbClr val="FF0000"/>
                </a:solidFill>
                <a:latin typeface="+mj-lt"/>
              </a:rPr>
              <a:t>Pression</a:t>
            </a:r>
          </a:p>
          <a:p>
            <a:r>
              <a:rPr lang="fr-FR" sz="1800" dirty="0" smtClean="0">
                <a:solidFill>
                  <a:srgbClr val="FF0000"/>
                </a:solidFill>
                <a:latin typeface="+mj-lt"/>
              </a:rPr>
              <a:t>Position 6 DDL</a:t>
            </a:r>
          </a:p>
          <a:p>
            <a:r>
              <a:rPr lang="fr-FR" sz="1800" dirty="0" smtClean="0">
                <a:solidFill>
                  <a:srgbClr val="FF0000"/>
                </a:solidFill>
                <a:latin typeface="+mj-lt"/>
              </a:rPr>
              <a:t>Force 6 DDL</a:t>
            </a:r>
          </a:p>
          <a:p>
            <a:endParaRPr lang="fr-FR" sz="1800" dirty="0">
              <a:solidFill>
                <a:srgbClr val="92D050"/>
              </a:solidFill>
              <a:latin typeface="+mj-lt"/>
            </a:endParaRPr>
          </a:p>
        </p:txBody>
      </p:sp>
      <p:pic>
        <p:nvPicPr>
          <p:cNvPr id="63489" name="Picture 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53300" y="1466982"/>
            <a:ext cx="7016812" cy="381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8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9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0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2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heme/theme1.xml><?xml version="1.0" encoding="utf-8"?>
<a:theme xmlns:a="http://schemas.openxmlformats.org/drawingml/2006/main" name="1_Presentation_Ampere_general">
  <a:themeElements>
    <a:clrScheme name="">
      <a:dk1>
        <a:srgbClr val="580A39"/>
      </a:dk1>
      <a:lt1>
        <a:srgbClr val="FFFFFF"/>
      </a:lt1>
      <a:dk2>
        <a:srgbClr val="808080"/>
      </a:dk2>
      <a:lt2>
        <a:srgbClr val="C0C0C0"/>
      </a:lt2>
      <a:accent1>
        <a:srgbClr val="000000"/>
      </a:accent1>
      <a:accent2>
        <a:srgbClr val="FF6600"/>
      </a:accent2>
      <a:accent3>
        <a:srgbClr val="FFFFFF"/>
      </a:accent3>
      <a:accent4>
        <a:srgbClr val="4A072F"/>
      </a:accent4>
      <a:accent5>
        <a:srgbClr val="AAAAAA"/>
      </a:accent5>
      <a:accent6>
        <a:srgbClr val="E75C00"/>
      </a:accent6>
      <a:hlink>
        <a:srgbClr val="FF5200"/>
      </a:hlink>
      <a:folHlink>
        <a:srgbClr val="FF7C80"/>
      </a:folHlink>
    </a:clrScheme>
    <a:fontScheme name="1_Presentation_Ampere_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Presentation_Ampere_general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esentation_Ampere_general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esentation_Ampere_general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Ampere_modele</Template>
  <TotalTime>19683</TotalTime>
  <Words>2275</Words>
  <Application>Microsoft Office PowerPoint</Application>
  <PresentationFormat>Affichage à l'écran (4:3)</PresentationFormat>
  <Paragraphs>698</Paragraphs>
  <Slides>43</Slides>
  <Notes>6</Notes>
  <HiddenSlides>0</HiddenSlides>
  <MMClips>3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5" baseType="lpstr">
      <vt:lpstr>1_Presentation_Ampere_general</vt:lpstr>
      <vt:lpstr>Photo Editor Photo</vt:lpstr>
      <vt:lpstr>De la Conception à la Commande d'une Nouvelle Interface Haptique 4 Axes Hybride Pneumatique Électrique pour la Simulation d'Accouchement : le BirthSIM</vt:lpstr>
      <vt:lpstr>Un simulateur d’accouchement ?</vt:lpstr>
      <vt:lpstr>Diapositive 3</vt:lpstr>
      <vt:lpstr>Un simulateur d’accouchement ?</vt:lpstr>
      <vt:lpstr>Projet SAGA</vt:lpstr>
      <vt:lpstr>Projet SAGA</vt:lpstr>
      <vt:lpstr>Plan</vt:lpstr>
      <vt:lpstr>Le nouveau BirthSIM</vt:lpstr>
      <vt:lpstr>Le nouveau BirthSIM</vt:lpstr>
      <vt:lpstr>Validations avec les praticiens</vt:lpstr>
      <vt:lpstr>Validations avec les praticiens</vt:lpstr>
      <vt:lpstr>Validations avec les praticiens</vt:lpstr>
      <vt:lpstr>Validations avec les praticiens</vt:lpstr>
      <vt:lpstr>Plan</vt:lpstr>
      <vt:lpstr>La raideur en robotique</vt:lpstr>
      <vt:lpstr>La raideur en robotique</vt:lpstr>
      <vt:lpstr>Diapositive 17</vt:lpstr>
      <vt:lpstr>Diapositive 18</vt:lpstr>
      <vt:lpstr>Diapositive 19</vt:lpstr>
      <vt:lpstr>Modélisation</vt:lpstr>
      <vt:lpstr>Modélisation</vt:lpstr>
      <vt:lpstr>Modélisation</vt:lpstr>
      <vt:lpstr>Modélisation</vt:lpstr>
      <vt:lpstr>Modélisation</vt:lpstr>
      <vt:lpstr>Modélisation</vt:lpstr>
      <vt:lpstr>Modélisation</vt:lpstr>
      <vt:lpstr>Modélisation</vt:lpstr>
      <vt:lpstr>Modélisation</vt:lpstr>
      <vt:lpstr>Modélisation</vt:lpstr>
      <vt:lpstr>Modélisation</vt:lpstr>
      <vt:lpstr>Deux contrôleurs non linéaires</vt:lpstr>
      <vt:lpstr>Deux contrôleurs non linéaires</vt:lpstr>
      <vt:lpstr>Deux contrôleurs non linéaires</vt:lpstr>
      <vt:lpstr>Résultats de simulation</vt:lpstr>
      <vt:lpstr>Résultats expérimentaux</vt:lpstr>
      <vt:lpstr>Résultats expérimentaux</vt:lpstr>
      <vt:lpstr>Résultats expérimentaux</vt:lpstr>
      <vt:lpstr>Plan</vt:lpstr>
      <vt:lpstr>Conclusion</vt:lpstr>
      <vt:lpstr>Conclusion</vt:lpstr>
      <vt:lpstr>Perspectives</vt:lpstr>
      <vt:lpstr>Remerciements</vt:lpstr>
      <vt:lpstr>De la Conception à la Commande d'une Nouvelle Interface Haptique 4 Axes Hybride Pneumatique Électrique pour la Simulation d'Accouchement : le BirthSIM</vt:lpstr>
    </vt:vector>
  </TitlesOfParts>
  <Company>CEGELY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Ordre du jour</dc:title>
  <dc:creator>Laurent Nicolas</dc:creator>
  <cp:lastModifiedBy>nherzig</cp:lastModifiedBy>
  <cp:revision>1641</cp:revision>
  <dcterms:created xsi:type="dcterms:W3CDTF">2006-12-12T19:57:14Z</dcterms:created>
  <dcterms:modified xsi:type="dcterms:W3CDTF">2016-06-27T12:54:14Z</dcterms:modified>
</cp:coreProperties>
</file>