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Roboto Thin"/>
      <p:regular r:id="rId20"/>
      <p:bold r:id="rId21"/>
      <p:italic r:id="rId22"/>
      <p:boldItalic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  <p:embeddedFont>
      <p:font typeface="Lato Light"/>
      <p:regular r:id="rId32"/>
      <p:bold r:id="rId33"/>
      <p:italic r:id="rId34"/>
      <p:boldItalic r:id="rId35"/>
    </p:embeddedFont>
    <p:embeddedFont>
      <p:font typeface="Roboto Light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3879086-0270-4190-B3AE-842375D3DA58}">
  <a:tblStyle styleId="{53879086-0270-4190-B3AE-842375D3DA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Thin-regular.fntdata"/><Relationship Id="rId22" Type="http://schemas.openxmlformats.org/officeDocument/2006/relationships/font" Target="fonts/RobotoThin-italic.fntdata"/><Relationship Id="rId21" Type="http://schemas.openxmlformats.org/officeDocument/2006/relationships/font" Target="fonts/RobotoThin-bold.fntdata"/><Relationship Id="rId24" Type="http://schemas.openxmlformats.org/officeDocument/2006/relationships/font" Target="fonts/Roboto-regular.fntdata"/><Relationship Id="rId23" Type="http://schemas.openxmlformats.org/officeDocument/2006/relationships/font" Target="fonts/RobotoThin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Lato-regular.fntdata"/><Relationship Id="rId27" Type="http://schemas.openxmlformats.org/officeDocument/2006/relationships/font" Target="fonts/Robo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5.xml"/><Relationship Id="rId33" Type="http://schemas.openxmlformats.org/officeDocument/2006/relationships/font" Target="fonts/LatoLight-bold.fntdata"/><Relationship Id="rId10" Type="http://schemas.openxmlformats.org/officeDocument/2006/relationships/slide" Target="slides/slide4.xml"/><Relationship Id="rId32" Type="http://schemas.openxmlformats.org/officeDocument/2006/relationships/font" Target="fonts/LatoLight-regular.fntdata"/><Relationship Id="rId13" Type="http://schemas.openxmlformats.org/officeDocument/2006/relationships/slide" Target="slides/slide7.xml"/><Relationship Id="rId35" Type="http://schemas.openxmlformats.org/officeDocument/2006/relationships/font" Target="fonts/LatoLight-boldItalic.fntdata"/><Relationship Id="rId12" Type="http://schemas.openxmlformats.org/officeDocument/2006/relationships/slide" Target="slides/slide6.xml"/><Relationship Id="rId34" Type="http://schemas.openxmlformats.org/officeDocument/2006/relationships/font" Target="fonts/LatoLight-italic.fntdata"/><Relationship Id="rId15" Type="http://schemas.openxmlformats.org/officeDocument/2006/relationships/slide" Target="slides/slide9.xml"/><Relationship Id="rId37" Type="http://schemas.openxmlformats.org/officeDocument/2006/relationships/font" Target="fonts/RobotoLight-bold.fntdata"/><Relationship Id="rId14" Type="http://schemas.openxmlformats.org/officeDocument/2006/relationships/slide" Target="slides/slide8.xml"/><Relationship Id="rId36" Type="http://schemas.openxmlformats.org/officeDocument/2006/relationships/font" Target="fonts/RobotoLight-regular.fntdata"/><Relationship Id="rId17" Type="http://schemas.openxmlformats.org/officeDocument/2006/relationships/slide" Target="slides/slide11.xml"/><Relationship Id="rId39" Type="http://schemas.openxmlformats.org/officeDocument/2006/relationships/font" Target="fonts/RobotoLight-boldItalic.fntdata"/><Relationship Id="rId16" Type="http://schemas.openxmlformats.org/officeDocument/2006/relationships/slide" Target="slides/slide10.xml"/><Relationship Id="rId38" Type="http://schemas.openxmlformats.org/officeDocument/2006/relationships/font" Target="fonts/RobotoLight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07648e6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07648e6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Représentation, à l’aide de graphes de données urbaines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d01df4a35_2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d01df4a35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d01df4a35_2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d01df4a35_2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d01df4a35_2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d01df4a35_2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d01df4a35_2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cd01df4a35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d01df4a3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d01df4a3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d01df4a3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d01df4a3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d01df4a3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d01df4a3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d01df4a35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d01df4a35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d01df4a35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d01df4a35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d01df4a35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d01df4a35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d01df4a35_2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d01df4a35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d01df4a35_2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d01df4a35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3500" y="1072900"/>
            <a:ext cx="9057000" cy="191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800">
                <a:latin typeface="Roboto Light"/>
                <a:ea typeface="Roboto Light"/>
                <a:cs typeface="Roboto Light"/>
                <a:sym typeface="Roboto Light"/>
              </a:rPr>
              <a:t>BIM-GIS INTEGRATED GEOSPATIAL INFORMATION MODEL USING SEMANTIC</a:t>
            </a:r>
            <a:endParaRPr sz="38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Roboto Light"/>
                <a:ea typeface="Roboto Light"/>
                <a:cs typeface="Roboto Light"/>
                <a:sym typeface="Roboto Light"/>
              </a:rPr>
              <a:t>WEB AND RDF GRAPHS</a:t>
            </a:r>
            <a:endParaRPr sz="38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825" y="4581475"/>
            <a:ext cx="1036975" cy="4666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943800" y="3325925"/>
            <a:ext cx="72564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Abdel-Hadi Hor</a:t>
            </a:r>
            <a:r>
              <a:rPr lang="en" sz="24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, Gunho Sohn, Mojgan Jadidi</a:t>
            </a:r>
            <a:endParaRPr sz="24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264000" y="46450"/>
            <a:ext cx="19023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Thin"/>
                <a:ea typeface="Roboto Thin"/>
                <a:cs typeface="Roboto Thin"/>
                <a:sym typeface="Roboto Thin"/>
              </a:rPr>
              <a:t>Diego Vinasco 31/03/2021</a:t>
            </a:r>
            <a:endParaRPr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Formalisation de concepts et relations : CityGML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 rotWithShape="1">
          <a:blip r:embed="rId3">
            <a:alphaModFix/>
          </a:blip>
          <a:srcRect b="10176" l="0" r="0" t="0"/>
          <a:stretch/>
        </p:blipFill>
        <p:spPr>
          <a:xfrm>
            <a:off x="844575" y="1062825"/>
            <a:ext cx="3974727" cy="392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 rotWithShape="1">
          <a:blip r:embed="rId3">
            <a:alphaModFix/>
          </a:blip>
          <a:srcRect b="0" l="0" r="0" t="89319"/>
          <a:stretch/>
        </p:blipFill>
        <p:spPr>
          <a:xfrm>
            <a:off x="4980625" y="2815537"/>
            <a:ext cx="3570350" cy="41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Implementation IGIM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413" y="1107025"/>
            <a:ext cx="5959178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Modèles 3D intégre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825" y="1489400"/>
            <a:ext cx="4163225" cy="301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479263"/>
            <a:ext cx="4364274" cy="3036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Resultat :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Planification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de routes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d'évacuation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125" y="1081775"/>
            <a:ext cx="6263758" cy="3820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25"/>
          <p:cNvCxnSpPr/>
          <p:nvPr/>
        </p:nvCxnSpPr>
        <p:spPr>
          <a:xfrm flipH="1" rot="10800000">
            <a:off x="1899625" y="2732825"/>
            <a:ext cx="1388400" cy="88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53" name="Google Shape;153;p25"/>
          <p:cNvCxnSpPr/>
          <p:nvPr/>
        </p:nvCxnSpPr>
        <p:spPr>
          <a:xfrm flipH="1">
            <a:off x="5724150" y="1653500"/>
            <a:ext cx="1565100" cy="138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54" name="Google Shape;154;p25"/>
          <p:cNvSpPr txBox="1"/>
          <p:nvPr/>
        </p:nvSpPr>
        <p:spPr>
          <a:xfrm>
            <a:off x="889850" y="2650625"/>
            <a:ext cx="105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Escaliers </a:t>
            </a:r>
            <a:endParaRPr/>
          </a:p>
        </p:txBody>
      </p:sp>
      <p:sp>
        <p:nvSpPr>
          <p:cNvPr id="155" name="Google Shape;155;p25"/>
          <p:cNvSpPr txBox="1"/>
          <p:nvPr/>
        </p:nvSpPr>
        <p:spPr>
          <a:xfrm>
            <a:off x="7334375" y="1452475"/>
            <a:ext cx="105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Pièce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Definition : Sémantique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1508350" y="2057400"/>
            <a:ext cx="6765300" cy="19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Données sémantiques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→ données thématique ou non-spatiales/non-géométriques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280950"/>
            <a:ext cx="8520600" cy="10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Contexte : intégration de données pour calculer des routes d'évacuation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449075"/>
            <a:ext cx="419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CityGML (City Geography Markup Language):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BIM-IFC (Building Information Model-Industry Foundation Classes)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5"/>
          <p:cNvSpPr txBox="1"/>
          <p:nvPr>
            <p:ph idx="2" type="body"/>
          </p:nvPr>
        </p:nvSpPr>
        <p:spPr>
          <a:xfrm>
            <a:off x="5540175" y="2864025"/>
            <a:ext cx="2879700" cy="1043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IGIM (Integrated Geospatial Information Model)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3451" y="2012600"/>
            <a:ext cx="1467677" cy="7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677" y="3789675"/>
            <a:ext cx="1034948" cy="107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5"/>
          <p:cNvCxnSpPr/>
          <p:nvPr/>
        </p:nvCxnSpPr>
        <p:spPr>
          <a:xfrm>
            <a:off x="3093629" y="2429303"/>
            <a:ext cx="1892100" cy="54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77" name="Google Shape;77;p15"/>
          <p:cNvCxnSpPr/>
          <p:nvPr/>
        </p:nvCxnSpPr>
        <p:spPr>
          <a:xfrm flipH="1" rot="10800000">
            <a:off x="2828561" y="3780250"/>
            <a:ext cx="2112900" cy="56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Intégration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par les graphes sémantiques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925" y="1591501"/>
            <a:ext cx="3138950" cy="28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3000" y="1961375"/>
            <a:ext cx="4359301" cy="197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Exemple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d’un ontologie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5125" y="1733100"/>
            <a:ext cx="5083000" cy="235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IGIM : Ontologie et definition du schema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99" name="Google Shape;99;p18"/>
          <p:cNvGraphicFramePr/>
          <p:nvPr/>
        </p:nvGraphicFramePr>
        <p:xfrm>
          <a:off x="952500" y="1745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{53879086-0270-4190-B3AE-842375D3DA58}</a:tableStyleId>
              </a:tblPr>
              <a:tblGrid>
                <a:gridCol w="1241775"/>
                <a:gridCol w="1973800"/>
                <a:gridCol w="2213675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IFC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CityGML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Web Sémantque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Schema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EXPRESS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UML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OWL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STEP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GML3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RDF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Identifier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GUID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ObjectID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RDF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Query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SQL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SPARQL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IGIM : Ontologie et definition du schema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64729"/>
            <a:ext cx="4888575" cy="258847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5541100" y="1670625"/>
            <a:ext cx="3225000" cy="29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Règles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pour le mapping 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Equivalent: Object A (from GIS) is Equivalent to Object B (from BIM)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As-is: Object A is taken into the resulting ontology as-is to avoid redundancy or because of richness of semantics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Has an attribute: Object A has a attributes needed by object B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Mapping par Graph Matching for Ontologies (GMO)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574300" y="1329850"/>
            <a:ext cx="79953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rabicPeriod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Parse OBIM and OGIS and transform them to corresponding RDF bipartite graphs.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rabicPeriod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Classify entities in OBIM and OGIS as classes, properties and instances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rabicPeriod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Coordinate OBIM and OGIS using coordination rules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lphaLcPeriod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Discarding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lphaLcPeriod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Merging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lphaLcPeriod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Inference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lphaLcPeriod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List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rabicPeriod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Determine external entities for OBIM and OGIS and setup external similarity matrix.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rabicPeriod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Setup matrix representation for OBIM and OGIS.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rabicPeriod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Initialize the similarity matrices.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rabicPeriod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Run Iteration step with updating equation until some predefined convergence precision is reached.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rabicPeriod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Find 1:1 mapping by means of similarity matrix.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Formalisation de concepts et relations : IFC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813" y="1446675"/>
            <a:ext cx="6048376" cy="30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