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415" r:id="rId2"/>
    <p:sldId id="346" r:id="rId3"/>
    <p:sldId id="380" r:id="rId4"/>
    <p:sldId id="377" r:id="rId5"/>
    <p:sldId id="378" r:id="rId6"/>
    <p:sldId id="375" r:id="rId7"/>
    <p:sldId id="312" r:id="rId8"/>
    <p:sldId id="263" r:id="rId9"/>
    <p:sldId id="413" r:id="rId10"/>
    <p:sldId id="264" r:id="rId11"/>
    <p:sldId id="323" r:id="rId12"/>
    <p:sldId id="273" r:id="rId13"/>
    <p:sldId id="274" r:id="rId14"/>
    <p:sldId id="381" r:id="rId15"/>
    <p:sldId id="382" r:id="rId16"/>
    <p:sldId id="383" r:id="rId17"/>
    <p:sldId id="384" r:id="rId18"/>
    <p:sldId id="374" r:id="rId19"/>
    <p:sldId id="385" r:id="rId20"/>
    <p:sldId id="292" r:id="rId21"/>
    <p:sldId id="379" r:id="rId22"/>
    <p:sldId id="358" r:id="rId23"/>
    <p:sldId id="356" r:id="rId24"/>
    <p:sldId id="355" r:id="rId25"/>
    <p:sldId id="387" r:id="rId26"/>
    <p:sldId id="414" r:id="rId27"/>
    <p:sldId id="305" r:id="rId28"/>
    <p:sldId id="308" r:id="rId29"/>
    <p:sldId id="307" r:id="rId30"/>
    <p:sldId id="388" r:id="rId31"/>
    <p:sldId id="331" r:id="rId32"/>
    <p:sldId id="393" r:id="rId33"/>
    <p:sldId id="407" r:id="rId34"/>
    <p:sldId id="406" r:id="rId35"/>
    <p:sldId id="330" r:id="rId36"/>
    <p:sldId id="394" r:id="rId37"/>
    <p:sldId id="396" r:id="rId38"/>
    <p:sldId id="398" r:id="rId39"/>
    <p:sldId id="397" r:id="rId40"/>
    <p:sldId id="399" r:id="rId41"/>
    <p:sldId id="400" r:id="rId42"/>
    <p:sldId id="401" r:id="rId43"/>
    <p:sldId id="402" r:id="rId44"/>
    <p:sldId id="403" r:id="rId45"/>
    <p:sldId id="361" r:id="rId46"/>
    <p:sldId id="364" r:id="rId47"/>
    <p:sldId id="408" r:id="rId48"/>
    <p:sldId id="409" r:id="rId49"/>
    <p:sldId id="410" r:id="rId50"/>
    <p:sldId id="411" r:id="rId51"/>
    <p:sldId id="412" r:id="rId52"/>
    <p:sldId id="339" r:id="rId53"/>
    <p:sldId id="340" r:id="rId54"/>
    <p:sldId id="352" r:id="rId55"/>
    <p:sldId id="267" r:id="rId56"/>
    <p:sldId id="416" r:id="rId57"/>
    <p:sldId id="329" r:id="rId58"/>
    <p:sldId id="389" r:id="rId59"/>
    <p:sldId id="390" r:id="rId60"/>
    <p:sldId id="391" r:id="rId61"/>
    <p:sldId id="392" r:id="rId62"/>
    <p:sldId id="359" r:id="rId63"/>
    <p:sldId id="363" r:id="rId64"/>
    <p:sldId id="404" r:id="rId65"/>
    <p:sldId id="405" r:id="rId6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pos="4793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orient="horz" pos="1298" userDrawn="1">
          <p15:clr>
            <a:srgbClr val="A4A3A4"/>
          </p15:clr>
        </p15:guide>
        <p15:guide id="6" pos="1300" userDrawn="1">
          <p15:clr>
            <a:srgbClr val="A4A3A4"/>
          </p15:clr>
        </p15:guide>
        <p15:guide id="7" pos="57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82472" autoAdjust="0"/>
  </p:normalViewPr>
  <p:slideViewPr>
    <p:cSldViewPr snapToGrid="0" showGuides="1">
      <p:cViewPr varScale="1">
        <p:scale>
          <a:sx n="60" d="100"/>
          <a:sy n="60" d="100"/>
        </p:scale>
        <p:origin x="960" y="42"/>
      </p:cViewPr>
      <p:guideLst>
        <p:guide orient="horz" pos="2115"/>
        <p:guide pos="3885"/>
        <p:guide pos="4793"/>
        <p:guide pos="551"/>
        <p:guide orient="horz" pos="1298"/>
        <p:guide pos="1300"/>
        <p:guide pos="57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35327-2280-4252-94B8-3025550872ED}" type="datetimeFigureOut">
              <a:rPr lang="es-EC" smtClean="0"/>
              <a:t>15/09/2017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EB23-54D4-4AD9-A7BC-E0F60DC9E3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231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906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Traditional</a:t>
            </a:r>
            <a:r>
              <a:rPr lang="es-EC" dirty="0"/>
              <a:t> </a:t>
            </a:r>
            <a:r>
              <a:rPr lang="es-EC" dirty="0" err="1"/>
              <a:t>processing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mobility</a:t>
            </a:r>
            <a:r>
              <a:rPr lang="es-EC" dirty="0"/>
              <a:t> traces </a:t>
            </a:r>
            <a:r>
              <a:rPr lang="es-EC" dirty="0" err="1"/>
              <a:t>for</a:t>
            </a:r>
            <a:r>
              <a:rPr lang="es-EC" dirty="0"/>
              <a:t> </a:t>
            </a:r>
            <a:r>
              <a:rPr lang="es-EC" dirty="0" err="1"/>
              <a:t>inference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transport</a:t>
            </a:r>
            <a:r>
              <a:rPr lang="es-EC" dirty="0"/>
              <a:t> </a:t>
            </a:r>
            <a:r>
              <a:rPr lang="es-EC" dirty="0" err="1"/>
              <a:t>mode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693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SOTA: </a:t>
            </a:r>
            <a:r>
              <a:rPr lang="es-EC" dirty="0" err="1"/>
              <a:t>State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art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9199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There</a:t>
            </a:r>
            <a:r>
              <a:rPr lang="es-EC" dirty="0"/>
              <a:t> are </a:t>
            </a:r>
            <a:r>
              <a:rPr lang="es-EC" dirty="0" err="1"/>
              <a:t>many</a:t>
            </a:r>
            <a:r>
              <a:rPr lang="es-EC" dirty="0"/>
              <a:t> </a:t>
            </a:r>
            <a:r>
              <a:rPr lang="es-EC" dirty="0" err="1"/>
              <a:t>contributions</a:t>
            </a:r>
            <a:r>
              <a:rPr lang="es-EC" dirty="0"/>
              <a:t>, and </a:t>
            </a:r>
            <a:r>
              <a:rPr lang="es-EC" dirty="0" err="1"/>
              <a:t>they</a:t>
            </a:r>
            <a:r>
              <a:rPr lang="es-EC" dirty="0"/>
              <a:t> </a:t>
            </a:r>
            <a:r>
              <a:rPr lang="es-EC" dirty="0" err="1"/>
              <a:t>differ</a:t>
            </a:r>
            <a:r>
              <a:rPr lang="es-EC" dirty="0"/>
              <a:t> in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modes</a:t>
            </a:r>
            <a:r>
              <a:rPr lang="es-EC" dirty="0"/>
              <a:t> </a:t>
            </a:r>
            <a:r>
              <a:rPr lang="es-EC" dirty="0" err="1"/>
              <a:t>used</a:t>
            </a:r>
            <a:r>
              <a:rPr lang="es-EC" dirty="0"/>
              <a:t> in </a:t>
            </a:r>
            <a:r>
              <a:rPr lang="es-EC" dirty="0" err="1"/>
              <a:t>detection</a:t>
            </a:r>
            <a:r>
              <a:rPr lang="es-EC" dirty="0"/>
              <a:t>, sensor data </a:t>
            </a:r>
            <a:r>
              <a:rPr lang="es-EC" dirty="0" err="1"/>
              <a:t>used</a:t>
            </a:r>
            <a:r>
              <a:rPr lang="es-EC" dirty="0"/>
              <a:t> and </a:t>
            </a:r>
            <a:r>
              <a:rPr lang="es-EC" dirty="0" err="1"/>
              <a:t>the</a:t>
            </a:r>
            <a:r>
              <a:rPr lang="es-EC" dirty="0"/>
              <a:t> general </a:t>
            </a:r>
            <a:r>
              <a:rPr lang="es-EC" dirty="0" err="1"/>
              <a:t>worklow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processing</a:t>
            </a:r>
            <a:r>
              <a:rPr lang="es-EC" dirty="0"/>
              <a:t> </a:t>
            </a:r>
            <a:r>
              <a:rPr lang="es-EC" dirty="0" err="1"/>
              <a:t>used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97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Difficul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reproduce</a:t>
            </a:r>
          </a:p>
          <a:p>
            <a:r>
              <a:rPr lang="es-EC" dirty="0" err="1"/>
              <a:t>Available</a:t>
            </a:r>
            <a:r>
              <a:rPr lang="es-EC" dirty="0"/>
              <a:t> </a:t>
            </a:r>
            <a:r>
              <a:rPr lang="es-EC" dirty="0" err="1"/>
              <a:t>datasets</a:t>
            </a:r>
            <a:endParaRPr lang="es-EC" dirty="0"/>
          </a:p>
          <a:p>
            <a:r>
              <a:rPr lang="es-EC" dirty="0" err="1"/>
              <a:t>Only</a:t>
            </a:r>
            <a:r>
              <a:rPr lang="es-EC" dirty="0"/>
              <a:t> </a:t>
            </a:r>
            <a:r>
              <a:rPr lang="es-EC" dirty="0" err="1"/>
              <a:t>geollife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3822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Explain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confusión </a:t>
            </a:r>
            <a:r>
              <a:rPr lang="es-EC" dirty="0" err="1"/>
              <a:t>matrix</a:t>
            </a:r>
            <a:r>
              <a:rPr lang="es-EC" dirty="0"/>
              <a:t>,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metrics</a:t>
            </a:r>
            <a:r>
              <a:rPr lang="es-EC" dirty="0"/>
              <a:t> </a:t>
            </a:r>
            <a:r>
              <a:rPr lang="es-EC" dirty="0" err="1"/>
              <a:t>Precision</a:t>
            </a:r>
            <a:r>
              <a:rPr lang="es-EC" dirty="0"/>
              <a:t> and </a:t>
            </a:r>
            <a:r>
              <a:rPr lang="es-EC" dirty="0" err="1"/>
              <a:t>Recall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2742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Explain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confusión </a:t>
            </a:r>
            <a:r>
              <a:rPr lang="es-EC" dirty="0" err="1"/>
              <a:t>matrix</a:t>
            </a:r>
            <a:r>
              <a:rPr lang="es-EC" dirty="0"/>
              <a:t>,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metrics</a:t>
            </a:r>
            <a:r>
              <a:rPr lang="es-EC" dirty="0"/>
              <a:t> </a:t>
            </a:r>
            <a:r>
              <a:rPr lang="es-EC" dirty="0" err="1"/>
              <a:t>Precision</a:t>
            </a:r>
            <a:r>
              <a:rPr lang="es-EC" dirty="0"/>
              <a:t> and </a:t>
            </a:r>
            <a:r>
              <a:rPr lang="es-EC" dirty="0" err="1"/>
              <a:t>Recall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0793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/>
              <a:t>Explain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confusión </a:t>
            </a:r>
            <a:r>
              <a:rPr lang="es-EC" dirty="0" err="1"/>
              <a:t>matrix</a:t>
            </a:r>
            <a:r>
              <a:rPr lang="es-EC" dirty="0"/>
              <a:t>,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metrics</a:t>
            </a:r>
            <a:r>
              <a:rPr lang="es-EC" dirty="0"/>
              <a:t> </a:t>
            </a:r>
            <a:r>
              <a:rPr lang="es-EC" dirty="0" err="1"/>
              <a:t>Precision</a:t>
            </a:r>
            <a:r>
              <a:rPr lang="es-EC" dirty="0"/>
              <a:t> and </a:t>
            </a:r>
            <a:r>
              <a:rPr lang="es-EC" dirty="0" err="1"/>
              <a:t>Recall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6395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Difficul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reproduce </a:t>
            </a:r>
            <a:r>
              <a:rPr lang="es-EC" dirty="0" err="1"/>
              <a:t>but</a:t>
            </a:r>
            <a:r>
              <a:rPr lang="es-EC" dirty="0"/>
              <a:t> </a:t>
            </a:r>
            <a:r>
              <a:rPr lang="es-EC" dirty="0" err="1"/>
              <a:t>some</a:t>
            </a:r>
            <a:r>
              <a:rPr lang="es-EC" dirty="0"/>
              <a:t> similar </a:t>
            </a:r>
            <a:r>
              <a:rPr lang="es-EC" dirty="0" err="1"/>
              <a:t>results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3457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1601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Outline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work</a:t>
            </a:r>
            <a:r>
              <a:rPr lang="es-EC" dirty="0"/>
              <a:t> done:</a:t>
            </a:r>
          </a:p>
          <a:p>
            <a:r>
              <a:rPr lang="es-EC" dirty="0"/>
              <a:t>Data </a:t>
            </a:r>
            <a:r>
              <a:rPr lang="es-EC" dirty="0" err="1"/>
              <a:t>collection</a:t>
            </a:r>
            <a:endParaRPr lang="es-EC" dirty="0"/>
          </a:p>
          <a:p>
            <a:r>
              <a:rPr lang="es-EC" dirty="0"/>
              <a:t>GUI</a:t>
            </a:r>
          </a:p>
          <a:p>
            <a:r>
              <a:rPr lang="es-EC" dirty="0" err="1"/>
              <a:t>Activity</a:t>
            </a:r>
            <a:r>
              <a:rPr lang="es-EC" dirty="0"/>
              <a:t> </a:t>
            </a:r>
            <a:r>
              <a:rPr lang="es-EC" dirty="0" err="1"/>
              <a:t>detection</a:t>
            </a:r>
            <a:r>
              <a:rPr lang="es-EC" dirty="0"/>
              <a:t> (</a:t>
            </a:r>
            <a:r>
              <a:rPr lang="es-EC" dirty="0" err="1"/>
              <a:t>leverage</a:t>
            </a:r>
            <a:r>
              <a:rPr lang="es-EC" dirty="0"/>
              <a:t>)</a:t>
            </a:r>
          </a:p>
          <a:p>
            <a:r>
              <a:rPr lang="es-EC" dirty="0" err="1"/>
              <a:t>Mode</a:t>
            </a:r>
            <a:r>
              <a:rPr lang="es-EC" dirty="0"/>
              <a:t> </a:t>
            </a:r>
            <a:r>
              <a:rPr lang="es-EC" dirty="0" err="1"/>
              <a:t>detection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398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Explain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agenda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presentation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7691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Tool </a:t>
            </a:r>
            <a:r>
              <a:rPr lang="es-EC" dirty="0" err="1"/>
              <a:t>for</a:t>
            </a:r>
            <a:r>
              <a:rPr lang="es-EC" dirty="0"/>
              <a:t> data </a:t>
            </a:r>
            <a:r>
              <a:rPr lang="es-EC" dirty="0" err="1"/>
              <a:t>collection</a:t>
            </a:r>
            <a:r>
              <a:rPr lang="es-EC" dirty="0"/>
              <a:t>: API </a:t>
            </a:r>
            <a:r>
              <a:rPr lang="es-EC" dirty="0" err="1"/>
              <a:t>sense</a:t>
            </a:r>
            <a:r>
              <a:rPr lang="es-EC" dirty="0"/>
              <a:t> </a:t>
            </a:r>
            <a:r>
              <a:rPr lang="es-EC" dirty="0" err="1"/>
              <a:t>Application</a:t>
            </a:r>
            <a:r>
              <a:rPr lang="es-EC" dirty="0"/>
              <a:t>, </a:t>
            </a:r>
            <a:r>
              <a:rPr lang="es-EC" dirty="0" err="1"/>
              <a:t>from</a:t>
            </a:r>
            <a:r>
              <a:rPr lang="es-EC" dirty="0"/>
              <a:t> </a:t>
            </a:r>
            <a:r>
              <a:rPr lang="es-EC" dirty="0" err="1"/>
              <a:t>colleagues</a:t>
            </a:r>
            <a:r>
              <a:rPr lang="es-EC" dirty="0"/>
              <a:t> </a:t>
            </a:r>
            <a:r>
              <a:rPr lang="es-EC" dirty="0" err="1"/>
              <a:t>from</a:t>
            </a:r>
            <a:r>
              <a:rPr lang="es-EC" dirty="0"/>
              <a:t> Lille</a:t>
            </a:r>
          </a:p>
          <a:p>
            <a:r>
              <a:rPr lang="es-EC" dirty="0" err="1"/>
              <a:t>Put</a:t>
            </a:r>
            <a:r>
              <a:rPr lang="es-EC" dirty="0"/>
              <a:t> logo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Bee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6973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Tool </a:t>
            </a:r>
            <a:r>
              <a:rPr lang="es-EC" dirty="0" err="1"/>
              <a:t>for</a:t>
            </a:r>
            <a:r>
              <a:rPr lang="es-EC" dirty="0"/>
              <a:t> data </a:t>
            </a:r>
            <a:r>
              <a:rPr lang="es-EC" dirty="0" err="1"/>
              <a:t>collection</a:t>
            </a:r>
            <a:r>
              <a:rPr lang="es-EC" dirty="0"/>
              <a:t>: API </a:t>
            </a:r>
            <a:r>
              <a:rPr lang="es-EC" dirty="0" err="1"/>
              <a:t>sense</a:t>
            </a:r>
            <a:r>
              <a:rPr lang="es-EC" dirty="0"/>
              <a:t> </a:t>
            </a:r>
            <a:r>
              <a:rPr lang="es-EC" dirty="0" err="1"/>
              <a:t>Application</a:t>
            </a:r>
            <a:r>
              <a:rPr lang="es-EC" dirty="0"/>
              <a:t>, </a:t>
            </a:r>
            <a:r>
              <a:rPr lang="es-EC" dirty="0" err="1"/>
              <a:t>from</a:t>
            </a:r>
            <a:r>
              <a:rPr lang="es-EC" dirty="0"/>
              <a:t> </a:t>
            </a:r>
            <a:r>
              <a:rPr lang="es-EC" dirty="0" err="1"/>
              <a:t>colleagues</a:t>
            </a:r>
            <a:r>
              <a:rPr lang="es-EC" dirty="0"/>
              <a:t> </a:t>
            </a:r>
            <a:r>
              <a:rPr lang="es-EC" dirty="0" err="1"/>
              <a:t>from</a:t>
            </a:r>
            <a:r>
              <a:rPr lang="es-EC" dirty="0"/>
              <a:t> Lille</a:t>
            </a:r>
          </a:p>
          <a:p>
            <a:r>
              <a:rPr lang="es-EC" dirty="0"/>
              <a:t>Capture </a:t>
            </a:r>
            <a:r>
              <a:rPr lang="es-EC" dirty="0" err="1"/>
              <a:t>of</a:t>
            </a:r>
            <a:r>
              <a:rPr lang="es-EC" dirty="0"/>
              <a:t> data and show data </a:t>
            </a:r>
            <a:r>
              <a:rPr lang="es-EC" dirty="0" err="1"/>
              <a:t>format</a:t>
            </a:r>
            <a:r>
              <a:rPr lang="es-EC" dirty="0"/>
              <a:t> </a:t>
            </a:r>
            <a:r>
              <a:rPr lang="es-EC" dirty="0" err="1"/>
              <a:t>examples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9487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The</a:t>
            </a:r>
            <a:r>
              <a:rPr lang="es-EC" dirty="0"/>
              <a:t> GUI shows </a:t>
            </a:r>
            <a:r>
              <a:rPr lang="es-EC" dirty="0" err="1"/>
              <a:t>information</a:t>
            </a:r>
            <a:r>
              <a:rPr lang="es-EC" dirty="0"/>
              <a:t> </a:t>
            </a:r>
            <a:r>
              <a:rPr lang="es-EC" dirty="0" err="1"/>
              <a:t>for</a:t>
            </a:r>
            <a:r>
              <a:rPr lang="es-EC" dirty="0"/>
              <a:t> </a:t>
            </a:r>
            <a:r>
              <a:rPr lang="es-EC" dirty="0" err="1"/>
              <a:t>validation</a:t>
            </a:r>
            <a:r>
              <a:rPr lang="es-EC" dirty="0"/>
              <a:t>, </a:t>
            </a:r>
            <a:r>
              <a:rPr lang="es-EC" dirty="0" err="1"/>
              <a:t>it</a:t>
            </a:r>
            <a:r>
              <a:rPr lang="es-EC" dirty="0"/>
              <a:t> shows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POIs</a:t>
            </a:r>
            <a:r>
              <a:rPr lang="es-EC" dirty="0"/>
              <a:t>, a </a:t>
            </a:r>
            <a:r>
              <a:rPr lang="es-EC" dirty="0" err="1"/>
              <a:t>context</a:t>
            </a:r>
            <a:r>
              <a:rPr lang="es-EC" dirty="0"/>
              <a:t> </a:t>
            </a:r>
            <a:r>
              <a:rPr lang="es-EC" dirty="0" err="1"/>
              <a:t>search</a:t>
            </a:r>
            <a:r>
              <a:rPr lang="es-EC" dirty="0"/>
              <a:t>, </a:t>
            </a:r>
            <a:r>
              <a:rPr lang="es-EC" dirty="0" err="1"/>
              <a:t>trajectory</a:t>
            </a:r>
            <a:r>
              <a:rPr lang="es-EC" dirty="0"/>
              <a:t> and </a:t>
            </a:r>
            <a:r>
              <a:rPr lang="es-EC" dirty="0" err="1"/>
              <a:t>aditional</a:t>
            </a:r>
            <a:r>
              <a:rPr lang="es-EC" dirty="0"/>
              <a:t> </a:t>
            </a:r>
            <a:r>
              <a:rPr lang="es-EC" dirty="0" err="1"/>
              <a:t>info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0191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The</a:t>
            </a:r>
            <a:r>
              <a:rPr lang="es-EC" dirty="0"/>
              <a:t> GUI shows </a:t>
            </a:r>
            <a:r>
              <a:rPr lang="es-EC" dirty="0" err="1"/>
              <a:t>information</a:t>
            </a:r>
            <a:r>
              <a:rPr lang="es-EC" dirty="0"/>
              <a:t> </a:t>
            </a:r>
            <a:r>
              <a:rPr lang="es-EC" dirty="0" err="1"/>
              <a:t>for</a:t>
            </a:r>
            <a:r>
              <a:rPr lang="es-EC" dirty="0"/>
              <a:t> </a:t>
            </a:r>
            <a:r>
              <a:rPr lang="es-EC" dirty="0" err="1"/>
              <a:t>validation</a:t>
            </a:r>
            <a:r>
              <a:rPr lang="es-EC" dirty="0"/>
              <a:t>, </a:t>
            </a:r>
            <a:r>
              <a:rPr lang="es-EC" dirty="0" err="1"/>
              <a:t>it</a:t>
            </a:r>
            <a:r>
              <a:rPr lang="es-EC" dirty="0"/>
              <a:t> shows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POIs</a:t>
            </a:r>
            <a:r>
              <a:rPr lang="es-EC" dirty="0"/>
              <a:t>, a </a:t>
            </a:r>
            <a:r>
              <a:rPr lang="es-EC" dirty="0" err="1"/>
              <a:t>context</a:t>
            </a:r>
            <a:r>
              <a:rPr lang="es-EC" dirty="0"/>
              <a:t> </a:t>
            </a:r>
            <a:r>
              <a:rPr lang="es-EC" dirty="0" err="1"/>
              <a:t>search</a:t>
            </a:r>
            <a:r>
              <a:rPr lang="es-EC" dirty="0"/>
              <a:t>, </a:t>
            </a:r>
            <a:r>
              <a:rPr lang="es-EC" dirty="0" err="1"/>
              <a:t>trajectory</a:t>
            </a:r>
            <a:r>
              <a:rPr lang="es-EC" dirty="0"/>
              <a:t> and </a:t>
            </a:r>
            <a:r>
              <a:rPr lang="es-EC" dirty="0" err="1"/>
              <a:t>aditional</a:t>
            </a:r>
            <a:r>
              <a:rPr lang="es-EC" dirty="0"/>
              <a:t> </a:t>
            </a:r>
            <a:r>
              <a:rPr lang="es-EC" dirty="0" err="1"/>
              <a:t>info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5275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The</a:t>
            </a:r>
            <a:r>
              <a:rPr lang="es-EC" dirty="0"/>
              <a:t> GUI shows </a:t>
            </a:r>
            <a:r>
              <a:rPr lang="es-EC" dirty="0" err="1"/>
              <a:t>information</a:t>
            </a:r>
            <a:r>
              <a:rPr lang="es-EC" dirty="0"/>
              <a:t> </a:t>
            </a:r>
            <a:r>
              <a:rPr lang="es-EC" dirty="0" err="1"/>
              <a:t>for</a:t>
            </a:r>
            <a:r>
              <a:rPr lang="es-EC" dirty="0"/>
              <a:t> </a:t>
            </a:r>
            <a:r>
              <a:rPr lang="es-EC" dirty="0" err="1"/>
              <a:t>validation</a:t>
            </a:r>
            <a:r>
              <a:rPr lang="es-EC" dirty="0"/>
              <a:t>, </a:t>
            </a:r>
            <a:r>
              <a:rPr lang="es-EC" dirty="0" err="1"/>
              <a:t>it</a:t>
            </a:r>
            <a:r>
              <a:rPr lang="es-EC" dirty="0"/>
              <a:t> shows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POIs</a:t>
            </a:r>
            <a:r>
              <a:rPr lang="es-EC" dirty="0"/>
              <a:t>, a </a:t>
            </a:r>
            <a:r>
              <a:rPr lang="es-EC" dirty="0" err="1"/>
              <a:t>context</a:t>
            </a:r>
            <a:r>
              <a:rPr lang="es-EC" dirty="0"/>
              <a:t> </a:t>
            </a:r>
            <a:r>
              <a:rPr lang="es-EC" dirty="0" err="1"/>
              <a:t>search</a:t>
            </a:r>
            <a:r>
              <a:rPr lang="es-EC" dirty="0"/>
              <a:t>, </a:t>
            </a:r>
            <a:r>
              <a:rPr lang="es-EC" dirty="0" err="1"/>
              <a:t>trajectory</a:t>
            </a:r>
            <a:r>
              <a:rPr lang="es-EC" dirty="0"/>
              <a:t> and </a:t>
            </a:r>
            <a:r>
              <a:rPr lang="es-EC" dirty="0" err="1"/>
              <a:t>aditional</a:t>
            </a:r>
            <a:r>
              <a:rPr lang="es-EC" dirty="0"/>
              <a:t> </a:t>
            </a:r>
            <a:r>
              <a:rPr lang="es-EC" dirty="0" err="1"/>
              <a:t>info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3263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Example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a </a:t>
            </a:r>
            <a:r>
              <a:rPr lang="es-EC" dirty="0" err="1"/>
              <a:t>trajectory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1353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7713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Mention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algorithm</a:t>
            </a:r>
            <a:r>
              <a:rPr lang="es-EC" dirty="0"/>
              <a:t> </a:t>
            </a:r>
            <a:r>
              <a:rPr lang="es-EC" dirty="0" err="1"/>
              <a:t>developed</a:t>
            </a:r>
            <a:r>
              <a:rPr lang="es-EC" dirty="0"/>
              <a:t> in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lab</a:t>
            </a:r>
            <a:endParaRPr lang="es-EC" dirty="0"/>
          </a:p>
          <a:p>
            <a:r>
              <a:rPr lang="es-EC" dirty="0" err="1"/>
              <a:t>When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user</a:t>
            </a:r>
            <a:r>
              <a:rPr lang="es-EC" dirty="0"/>
              <a:t> </a:t>
            </a:r>
            <a:r>
              <a:rPr lang="es-EC" dirty="0" err="1"/>
              <a:t>stays</a:t>
            </a:r>
            <a:r>
              <a:rPr lang="es-EC" dirty="0"/>
              <a:t> more </a:t>
            </a:r>
            <a:r>
              <a:rPr lang="es-EC" dirty="0" err="1"/>
              <a:t>than</a:t>
            </a:r>
            <a:r>
              <a:rPr lang="es-EC" dirty="0"/>
              <a:t> tao (</a:t>
            </a:r>
            <a:r>
              <a:rPr lang="es-EC" dirty="0" err="1"/>
              <a:t>duration</a:t>
            </a:r>
            <a:r>
              <a:rPr lang="es-EC" dirty="0"/>
              <a:t>) min </a:t>
            </a:r>
            <a:r>
              <a:rPr lang="es-EC" dirty="0" err="1"/>
              <a:t>inside</a:t>
            </a:r>
            <a:r>
              <a:rPr lang="es-EC" dirty="0"/>
              <a:t> </a:t>
            </a:r>
            <a:r>
              <a:rPr lang="es-EC" dirty="0" err="1"/>
              <a:t>an</a:t>
            </a:r>
            <a:r>
              <a:rPr lang="es-EC" dirty="0"/>
              <a:t> área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diameter</a:t>
            </a:r>
            <a:r>
              <a:rPr lang="es-EC" dirty="0"/>
              <a:t> delta (</a:t>
            </a:r>
            <a:r>
              <a:rPr lang="es-EC" dirty="0" err="1"/>
              <a:t>distance</a:t>
            </a:r>
            <a:r>
              <a:rPr lang="es-EC" dirty="0"/>
              <a:t>)</a:t>
            </a:r>
          </a:p>
          <a:p>
            <a:r>
              <a:rPr lang="es-EC" dirty="0" err="1"/>
              <a:t>etc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2782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These</a:t>
            </a:r>
            <a:r>
              <a:rPr lang="es-EC" dirty="0"/>
              <a:t> are </a:t>
            </a:r>
            <a:r>
              <a:rPr lang="es-EC" dirty="0" err="1"/>
              <a:t>too</a:t>
            </a:r>
            <a:r>
              <a:rPr lang="es-EC" dirty="0"/>
              <a:t> extreme </a:t>
            </a:r>
            <a:r>
              <a:rPr lang="es-EC" dirty="0" err="1"/>
              <a:t>examples</a:t>
            </a:r>
            <a:r>
              <a:rPr lang="es-EC" dirty="0"/>
              <a:t> </a:t>
            </a:r>
            <a:r>
              <a:rPr lang="es-EC" dirty="0" err="1"/>
              <a:t>with</a:t>
            </a:r>
            <a:r>
              <a:rPr lang="es-EC" dirty="0"/>
              <a:t> delta 20 </a:t>
            </a:r>
            <a:r>
              <a:rPr lang="es-EC" dirty="0" err="1"/>
              <a:t>mts</a:t>
            </a:r>
            <a:r>
              <a:rPr lang="es-EC" dirty="0"/>
              <a:t> and 200 </a:t>
            </a:r>
            <a:r>
              <a:rPr lang="es-EC" dirty="0" err="1"/>
              <a:t>mts</a:t>
            </a:r>
            <a:r>
              <a:rPr lang="es-EC" dirty="0"/>
              <a:t>, </a:t>
            </a:r>
            <a:r>
              <a:rPr lang="es-EC" dirty="0" err="1"/>
              <a:t>we</a:t>
            </a:r>
            <a:r>
              <a:rPr lang="es-EC" dirty="0"/>
              <a:t> </a:t>
            </a:r>
            <a:r>
              <a:rPr lang="es-EC" dirty="0" err="1"/>
              <a:t>see</a:t>
            </a:r>
            <a:r>
              <a:rPr lang="es-EC" dirty="0"/>
              <a:t> in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right</a:t>
            </a:r>
            <a:r>
              <a:rPr lang="es-EC" dirty="0"/>
              <a:t> </a:t>
            </a:r>
            <a:r>
              <a:rPr lang="es-EC" dirty="0" err="1"/>
              <a:t>that</a:t>
            </a:r>
            <a:r>
              <a:rPr lang="es-EC" dirty="0"/>
              <a:t> </a:t>
            </a:r>
            <a:r>
              <a:rPr lang="es-EC" dirty="0" err="1"/>
              <a:t>all</a:t>
            </a:r>
            <a:r>
              <a:rPr lang="es-EC" dirty="0"/>
              <a:t> </a:t>
            </a:r>
            <a:r>
              <a:rPr lang="es-EC" dirty="0" err="1"/>
              <a:t>those</a:t>
            </a:r>
            <a:r>
              <a:rPr lang="es-EC" dirty="0"/>
              <a:t> </a:t>
            </a:r>
            <a:r>
              <a:rPr lang="es-EC" dirty="0" err="1"/>
              <a:t>points</a:t>
            </a:r>
            <a:r>
              <a:rPr lang="es-EC" dirty="0"/>
              <a:t> are </a:t>
            </a:r>
            <a:r>
              <a:rPr lang="es-EC" dirty="0" err="1"/>
              <a:t>clustered</a:t>
            </a:r>
            <a:endParaRPr lang="es-EC" dirty="0"/>
          </a:p>
          <a:p>
            <a:r>
              <a:rPr lang="es-EC" dirty="0"/>
              <a:t>In </a:t>
            </a:r>
            <a:r>
              <a:rPr lang="es-EC" dirty="0" err="1"/>
              <a:t>the</a:t>
            </a:r>
            <a:r>
              <a:rPr lang="es-EC" dirty="0"/>
              <a:t> POI </a:t>
            </a:r>
            <a:r>
              <a:rPr lang="es-EC" dirty="0" err="1"/>
              <a:t>found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3665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So in </a:t>
            </a:r>
            <a:r>
              <a:rPr lang="es-EC" dirty="0" err="1"/>
              <a:t>order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find</a:t>
            </a:r>
            <a:r>
              <a:rPr lang="es-EC" dirty="0"/>
              <a:t> </a:t>
            </a:r>
            <a:r>
              <a:rPr lang="es-EC" dirty="0" err="1"/>
              <a:t>good</a:t>
            </a:r>
            <a:r>
              <a:rPr lang="es-EC" dirty="0"/>
              <a:t> </a:t>
            </a:r>
            <a:r>
              <a:rPr lang="es-EC" dirty="0" err="1"/>
              <a:t>values</a:t>
            </a:r>
            <a:r>
              <a:rPr lang="es-EC" dirty="0"/>
              <a:t> </a:t>
            </a:r>
            <a:r>
              <a:rPr lang="es-EC" dirty="0" err="1"/>
              <a:t>for</a:t>
            </a:r>
            <a:r>
              <a:rPr lang="es-EC" dirty="0"/>
              <a:t> tao and delta </a:t>
            </a:r>
            <a:r>
              <a:rPr lang="es-EC" dirty="0" err="1"/>
              <a:t>we</a:t>
            </a:r>
            <a:r>
              <a:rPr lang="es-EC" dirty="0"/>
              <a:t> </a:t>
            </a:r>
            <a:r>
              <a:rPr lang="es-EC" dirty="0" err="1"/>
              <a:t>did</a:t>
            </a:r>
            <a:r>
              <a:rPr lang="es-EC" dirty="0"/>
              <a:t> </a:t>
            </a:r>
            <a:r>
              <a:rPr lang="es-EC" dirty="0" err="1"/>
              <a:t>some</a:t>
            </a:r>
            <a:r>
              <a:rPr lang="es-EC" dirty="0"/>
              <a:t> </a:t>
            </a:r>
            <a:r>
              <a:rPr lang="es-EC" dirty="0" err="1"/>
              <a:t>sensititvity</a:t>
            </a:r>
            <a:r>
              <a:rPr lang="es-EC" dirty="0"/>
              <a:t> </a:t>
            </a:r>
            <a:r>
              <a:rPr lang="es-EC" dirty="0" err="1"/>
              <a:t>analysis</a:t>
            </a:r>
            <a:r>
              <a:rPr lang="es-EC" dirty="0"/>
              <a:t> </a:t>
            </a:r>
            <a:r>
              <a:rPr lang="es-EC" dirty="0" err="1"/>
              <a:t>varying</a:t>
            </a:r>
            <a:r>
              <a:rPr lang="es-EC" dirty="0"/>
              <a:t> </a:t>
            </a:r>
            <a:r>
              <a:rPr lang="es-EC" dirty="0" err="1"/>
              <a:t>both</a:t>
            </a:r>
            <a:r>
              <a:rPr lang="es-EC" dirty="0"/>
              <a:t> </a:t>
            </a:r>
            <a:r>
              <a:rPr lang="es-EC" dirty="0" err="1"/>
              <a:t>parameter</a:t>
            </a:r>
            <a:endParaRPr lang="es-EC" dirty="0"/>
          </a:p>
          <a:p>
            <a:r>
              <a:rPr lang="es-EC" dirty="0"/>
              <a:t>In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left</a:t>
            </a:r>
            <a:r>
              <a:rPr lang="es-EC" dirty="0"/>
              <a:t> </a:t>
            </a:r>
            <a:r>
              <a:rPr lang="es-EC" dirty="0" err="1"/>
              <a:t>we</a:t>
            </a:r>
            <a:r>
              <a:rPr lang="es-EC" dirty="0"/>
              <a:t> </a:t>
            </a:r>
            <a:r>
              <a:rPr lang="es-EC" dirty="0" err="1"/>
              <a:t>see</a:t>
            </a:r>
            <a:r>
              <a:rPr lang="es-EC" dirty="0"/>
              <a:t> in </a:t>
            </a:r>
            <a:r>
              <a:rPr lang="es-EC" dirty="0" err="1"/>
              <a:t>the</a:t>
            </a:r>
            <a:r>
              <a:rPr lang="es-EC" dirty="0"/>
              <a:t> x axis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distance</a:t>
            </a:r>
            <a:r>
              <a:rPr lang="es-EC" dirty="0"/>
              <a:t> </a:t>
            </a:r>
            <a:r>
              <a:rPr lang="es-EC" dirty="0" err="1"/>
              <a:t>parameter</a:t>
            </a:r>
            <a:r>
              <a:rPr lang="es-EC" dirty="0"/>
              <a:t> in </a:t>
            </a:r>
            <a:r>
              <a:rPr lang="es-EC" dirty="0" err="1"/>
              <a:t>mts</a:t>
            </a:r>
            <a:r>
              <a:rPr lang="es-EC" dirty="0"/>
              <a:t> </a:t>
            </a:r>
            <a:r>
              <a:rPr lang="es-EC" dirty="0" err="1"/>
              <a:t>on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y axis </a:t>
            </a:r>
            <a:r>
              <a:rPr lang="es-EC" dirty="0" err="1"/>
              <a:t>is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number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pois</a:t>
            </a:r>
            <a:r>
              <a:rPr lang="es-EC" dirty="0"/>
              <a:t>, and </a:t>
            </a:r>
            <a:r>
              <a:rPr lang="es-EC" dirty="0" err="1"/>
              <a:t>with</a:t>
            </a:r>
            <a:r>
              <a:rPr lang="es-EC" dirty="0"/>
              <a:t> </a:t>
            </a:r>
            <a:r>
              <a:rPr lang="es-EC" dirty="0" err="1"/>
              <a:t>different</a:t>
            </a:r>
            <a:endParaRPr lang="es-EC" dirty="0"/>
          </a:p>
          <a:p>
            <a:r>
              <a:rPr lang="es-EC" dirty="0"/>
              <a:t>Color </a:t>
            </a:r>
            <a:r>
              <a:rPr lang="es-EC" dirty="0" err="1"/>
              <a:t>we</a:t>
            </a:r>
            <a:r>
              <a:rPr lang="es-EC" dirty="0"/>
              <a:t> </a:t>
            </a:r>
            <a:r>
              <a:rPr lang="es-EC" dirty="0" err="1"/>
              <a:t>plot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duration</a:t>
            </a:r>
            <a:r>
              <a:rPr lang="es-EC" dirty="0"/>
              <a:t> </a:t>
            </a:r>
            <a:r>
              <a:rPr lang="es-EC" dirty="0" err="1"/>
              <a:t>parameter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936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8735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So in </a:t>
            </a:r>
            <a:r>
              <a:rPr lang="es-EC" dirty="0" err="1"/>
              <a:t>order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find</a:t>
            </a:r>
            <a:r>
              <a:rPr lang="es-EC" dirty="0"/>
              <a:t> </a:t>
            </a:r>
            <a:r>
              <a:rPr lang="es-EC" dirty="0" err="1"/>
              <a:t>good</a:t>
            </a:r>
            <a:r>
              <a:rPr lang="es-EC" dirty="0"/>
              <a:t> </a:t>
            </a:r>
            <a:r>
              <a:rPr lang="es-EC" dirty="0" err="1"/>
              <a:t>values</a:t>
            </a:r>
            <a:r>
              <a:rPr lang="es-EC" dirty="0"/>
              <a:t> </a:t>
            </a:r>
            <a:r>
              <a:rPr lang="es-EC" dirty="0" err="1"/>
              <a:t>for</a:t>
            </a:r>
            <a:r>
              <a:rPr lang="es-EC" dirty="0"/>
              <a:t> tao and delta I </a:t>
            </a:r>
            <a:r>
              <a:rPr lang="es-EC" dirty="0" err="1"/>
              <a:t>did</a:t>
            </a:r>
            <a:r>
              <a:rPr lang="es-EC" dirty="0"/>
              <a:t> </a:t>
            </a:r>
            <a:r>
              <a:rPr lang="es-EC" dirty="0" err="1"/>
              <a:t>some</a:t>
            </a:r>
            <a:r>
              <a:rPr lang="es-EC" dirty="0"/>
              <a:t> </a:t>
            </a:r>
            <a:r>
              <a:rPr lang="es-EC" dirty="0" err="1"/>
              <a:t>sensititvity</a:t>
            </a:r>
            <a:r>
              <a:rPr lang="es-EC" dirty="0"/>
              <a:t> </a:t>
            </a:r>
            <a:r>
              <a:rPr lang="es-EC" dirty="0" err="1"/>
              <a:t>analysis</a:t>
            </a:r>
            <a:r>
              <a:rPr lang="es-EC" dirty="0"/>
              <a:t> </a:t>
            </a:r>
            <a:r>
              <a:rPr lang="es-EC" dirty="0" err="1"/>
              <a:t>varying</a:t>
            </a:r>
            <a:r>
              <a:rPr lang="es-EC" dirty="0"/>
              <a:t> </a:t>
            </a:r>
            <a:r>
              <a:rPr lang="es-EC" dirty="0" err="1"/>
              <a:t>both</a:t>
            </a:r>
            <a:r>
              <a:rPr lang="es-EC" dirty="0"/>
              <a:t> </a:t>
            </a:r>
            <a:r>
              <a:rPr lang="es-EC" dirty="0" err="1"/>
              <a:t>parameter</a:t>
            </a:r>
            <a:endParaRPr lang="es-EC" dirty="0"/>
          </a:p>
          <a:p>
            <a:r>
              <a:rPr lang="es-EC" dirty="0"/>
              <a:t>In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left</a:t>
            </a:r>
            <a:r>
              <a:rPr lang="es-EC" dirty="0"/>
              <a:t> </a:t>
            </a:r>
            <a:r>
              <a:rPr lang="es-EC" dirty="0" err="1"/>
              <a:t>we</a:t>
            </a:r>
            <a:r>
              <a:rPr lang="es-EC" dirty="0"/>
              <a:t> </a:t>
            </a:r>
            <a:r>
              <a:rPr lang="es-EC" dirty="0" err="1"/>
              <a:t>see</a:t>
            </a:r>
            <a:r>
              <a:rPr lang="es-EC" dirty="0"/>
              <a:t> in </a:t>
            </a:r>
            <a:r>
              <a:rPr lang="es-EC" dirty="0" err="1"/>
              <a:t>the</a:t>
            </a:r>
            <a:r>
              <a:rPr lang="es-EC" dirty="0"/>
              <a:t> x axis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distance</a:t>
            </a:r>
            <a:r>
              <a:rPr lang="es-EC" dirty="0"/>
              <a:t> </a:t>
            </a:r>
            <a:r>
              <a:rPr lang="es-EC" dirty="0" err="1"/>
              <a:t>parameter</a:t>
            </a:r>
            <a:r>
              <a:rPr lang="es-EC" dirty="0"/>
              <a:t> in </a:t>
            </a:r>
            <a:r>
              <a:rPr lang="es-EC" dirty="0" err="1"/>
              <a:t>mts</a:t>
            </a:r>
            <a:r>
              <a:rPr lang="es-EC" dirty="0"/>
              <a:t> </a:t>
            </a:r>
            <a:r>
              <a:rPr lang="es-EC" dirty="0" err="1"/>
              <a:t>on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y axis </a:t>
            </a:r>
            <a:r>
              <a:rPr lang="es-EC" dirty="0" err="1"/>
              <a:t>is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number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pois</a:t>
            </a:r>
            <a:r>
              <a:rPr lang="es-EC" dirty="0"/>
              <a:t>, and </a:t>
            </a:r>
            <a:r>
              <a:rPr lang="es-EC" dirty="0" err="1"/>
              <a:t>with</a:t>
            </a:r>
            <a:r>
              <a:rPr lang="es-EC" dirty="0"/>
              <a:t> </a:t>
            </a:r>
            <a:r>
              <a:rPr lang="es-EC" dirty="0" err="1"/>
              <a:t>different</a:t>
            </a:r>
            <a:endParaRPr lang="es-EC" dirty="0"/>
          </a:p>
          <a:p>
            <a:r>
              <a:rPr lang="es-EC" dirty="0"/>
              <a:t>Color </a:t>
            </a:r>
            <a:r>
              <a:rPr lang="es-EC" dirty="0" err="1"/>
              <a:t>we</a:t>
            </a:r>
            <a:r>
              <a:rPr lang="es-EC" dirty="0"/>
              <a:t> </a:t>
            </a:r>
            <a:r>
              <a:rPr lang="es-EC" dirty="0" err="1"/>
              <a:t>plot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duration</a:t>
            </a:r>
            <a:r>
              <a:rPr lang="es-EC" dirty="0"/>
              <a:t> </a:t>
            </a:r>
            <a:r>
              <a:rPr lang="es-EC" dirty="0" err="1"/>
              <a:t>parameter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953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Finally</a:t>
            </a:r>
            <a:r>
              <a:rPr lang="es-EC" dirty="0"/>
              <a:t> </a:t>
            </a:r>
            <a:r>
              <a:rPr lang="es-EC" dirty="0" err="1"/>
              <a:t>we</a:t>
            </a:r>
            <a:r>
              <a:rPr lang="es-EC" dirty="0"/>
              <a:t> </a:t>
            </a:r>
            <a:r>
              <a:rPr lang="es-EC" dirty="0" err="1"/>
              <a:t>did</a:t>
            </a:r>
            <a:r>
              <a:rPr lang="es-EC" dirty="0"/>
              <a:t> </a:t>
            </a:r>
            <a:r>
              <a:rPr lang="es-EC" dirty="0" err="1"/>
              <a:t>some</a:t>
            </a:r>
            <a:r>
              <a:rPr lang="es-EC" dirty="0"/>
              <a:t> </a:t>
            </a:r>
            <a:r>
              <a:rPr lang="es-EC" dirty="0" err="1"/>
              <a:t>experiments</a:t>
            </a:r>
            <a:r>
              <a:rPr lang="es-EC" dirty="0"/>
              <a:t> </a:t>
            </a:r>
            <a:r>
              <a:rPr lang="es-EC" dirty="0" err="1"/>
              <a:t>with</a:t>
            </a:r>
            <a:r>
              <a:rPr lang="es-EC" dirty="0"/>
              <a:t> </a:t>
            </a:r>
            <a:r>
              <a:rPr lang="es-EC" dirty="0" err="1"/>
              <a:t>captured</a:t>
            </a:r>
            <a:r>
              <a:rPr lang="es-EC" dirty="0"/>
              <a:t> data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6559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First</a:t>
            </a:r>
            <a:r>
              <a:rPr lang="es-EC" dirty="0"/>
              <a:t> </a:t>
            </a:r>
            <a:r>
              <a:rPr lang="es-EC" dirty="0" err="1"/>
              <a:t>with</a:t>
            </a:r>
            <a:r>
              <a:rPr lang="es-EC" dirty="0"/>
              <a:t> </a:t>
            </a:r>
            <a:r>
              <a:rPr lang="es-EC" dirty="0" err="1"/>
              <a:t>acceleration</a:t>
            </a:r>
            <a:r>
              <a:rPr lang="es-EC" dirty="0"/>
              <a:t> data</a:t>
            </a:r>
          </a:p>
          <a:p>
            <a:r>
              <a:rPr lang="es-EC" dirty="0" err="1"/>
              <a:t>Sample</a:t>
            </a:r>
            <a:r>
              <a:rPr lang="es-EC" dirty="0"/>
              <a:t> </a:t>
            </a:r>
            <a:r>
              <a:rPr lang="es-EC" dirty="0" err="1"/>
              <a:t>rate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30 Hertz</a:t>
            </a:r>
          </a:p>
          <a:p>
            <a:r>
              <a:rPr lang="es-EC" dirty="0" err="1"/>
              <a:t>Window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2 </a:t>
            </a:r>
            <a:r>
              <a:rPr lang="es-EC" dirty="0" err="1"/>
              <a:t>sec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60418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3867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Processing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acceleration</a:t>
            </a:r>
            <a:r>
              <a:rPr lang="es-EC" dirty="0"/>
              <a:t> </a:t>
            </a:r>
            <a:r>
              <a:rPr lang="es-EC" dirty="0" err="1"/>
              <a:t>signals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31705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Window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2 </a:t>
            </a:r>
            <a:r>
              <a:rPr lang="es-EC" dirty="0" err="1"/>
              <a:t>sec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12705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Results</a:t>
            </a:r>
            <a:r>
              <a:rPr lang="es-EC" dirty="0"/>
              <a:t> </a:t>
            </a:r>
            <a:r>
              <a:rPr lang="es-EC" dirty="0" err="1"/>
              <a:t>using</a:t>
            </a:r>
            <a:r>
              <a:rPr lang="es-EC" dirty="0"/>
              <a:t> </a:t>
            </a:r>
            <a:r>
              <a:rPr lang="es-EC" dirty="0" err="1"/>
              <a:t>statistical</a:t>
            </a:r>
            <a:r>
              <a:rPr lang="es-EC" dirty="0"/>
              <a:t> </a:t>
            </a:r>
            <a:r>
              <a:rPr lang="es-EC" dirty="0" err="1"/>
              <a:t>features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534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/>
              <a:t>Results</a:t>
            </a:r>
            <a:r>
              <a:rPr lang="es-EC" dirty="0"/>
              <a:t> </a:t>
            </a:r>
            <a:r>
              <a:rPr lang="es-EC" dirty="0" err="1"/>
              <a:t>using</a:t>
            </a:r>
            <a:r>
              <a:rPr lang="es-EC" dirty="0"/>
              <a:t> </a:t>
            </a:r>
            <a:r>
              <a:rPr lang="es-EC" dirty="0" err="1"/>
              <a:t>statistical</a:t>
            </a:r>
            <a:r>
              <a:rPr lang="es-EC" dirty="0"/>
              <a:t> </a:t>
            </a:r>
            <a:r>
              <a:rPr lang="es-EC" dirty="0" err="1"/>
              <a:t>features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17364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/>
              <a:t>Results</a:t>
            </a:r>
            <a:r>
              <a:rPr lang="es-EC" dirty="0"/>
              <a:t> </a:t>
            </a:r>
            <a:r>
              <a:rPr lang="es-EC" dirty="0" err="1"/>
              <a:t>using</a:t>
            </a:r>
            <a:r>
              <a:rPr lang="es-EC" dirty="0"/>
              <a:t> </a:t>
            </a:r>
            <a:r>
              <a:rPr lang="es-EC" dirty="0" err="1"/>
              <a:t>statistical</a:t>
            </a:r>
            <a:r>
              <a:rPr lang="es-EC" dirty="0"/>
              <a:t> </a:t>
            </a:r>
            <a:r>
              <a:rPr lang="es-EC" dirty="0" err="1"/>
              <a:t>features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40610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/>
              <a:t>Results</a:t>
            </a:r>
            <a:r>
              <a:rPr lang="es-EC" dirty="0"/>
              <a:t> </a:t>
            </a:r>
            <a:r>
              <a:rPr lang="es-EC" dirty="0" err="1"/>
              <a:t>using</a:t>
            </a:r>
            <a:r>
              <a:rPr lang="es-EC" dirty="0"/>
              <a:t> </a:t>
            </a:r>
            <a:r>
              <a:rPr lang="es-EC" dirty="0" err="1"/>
              <a:t>statistical</a:t>
            </a:r>
            <a:r>
              <a:rPr lang="es-EC" dirty="0"/>
              <a:t> </a:t>
            </a:r>
            <a:r>
              <a:rPr lang="es-EC" dirty="0" err="1"/>
              <a:t>features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39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365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Project </a:t>
            </a:r>
            <a:r>
              <a:rPr lang="es-EC" dirty="0" err="1"/>
              <a:t>Mobicampus</a:t>
            </a:r>
            <a:r>
              <a:rPr lang="es-EC" dirty="0"/>
              <a:t>:</a:t>
            </a:r>
          </a:p>
          <a:p>
            <a:r>
              <a:rPr lang="es-EC" dirty="0" err="1"/>
              <a:t>This</a:t>
            </a:r>
            <a:r>
              <a:rPr lang="es-EC" dirty="0"/>
              <a:t> </a:t>
            </a:r>
            <a:r>
              <a:rPr lang="es-EC" dirty="0" err="1"/>
              <a:t>work</a:t>
            </a:r>
            <a:r>
              <a:rPr lang="es-EC" dirty="0"/>
              <a:t> </a:t>
            </a:r>
            <a:r>
              <a:rPr lang="es-EC" dirty="0" err="1"/>
              <a:t>is</a:t>
            </a:r>
            <a:r>
              <a:rPr lang="es-EC" dirty="0"/>
              <a:t> done in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context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Project </a:t>
            </a:r>
            <a:r>
              <a:rPr lang="es-EC" dirty="0" err="1"/>
              <a:t>Mobicampus</a:t>
            </a:r>
            <a:endParaRPr lang="es-EC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/>
              <a:t>Goal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mobicampus</a:t>
            </a:r>
            <a:r>
              <a:rPr lang="es-EC" dirty="0"/>
              <a:t> </a:t>
            </a:r>
            <a:r>
              <a:rPr lang="es-EC" dirty="0" err="1"/>
              <a:t>is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combine and compare </a:t>
            </a:r>
            <a:r>
              <a:rPr lang="es-EC" dirty="0" err="1"/>
              <a:t>user</a:t>
            </a:r>
            <a:r>
              <a:rPr lang="es-EC" dirty="0"/>
              <a:t> </a:t>
            </a:r>
            <a:r>
              <a:rPr lang="es-EC" dirty="0" err="1"/>
              <a:t>survey</a:t>
            </a:r>
            <a:r>
              <a:rPr lang="es-EC" dirty="0"/>
              <a:t> and </a:t>
            </a:r>
            <a:r>
              <a:rPr lang="es-EC" dirty="0" err="1"/>
              <a:t>analysis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mobility</a:t>
            </a:r>
            <a:r>
              <a:rPr lang="es-EC" dirty="0"/>
              <a:t> trace</a:t>
            </a:r>
          </a:p>
          <a:p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5799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Results</a:t>
            </a:r>
            <a:r>
              <a:rPr lang="es-EC" dirty="0"/>
              <a:t> </a:t>
            </a:r>
            <a:r>
              <a:rPr lang="es-EC" dirty="0" err="1"/>
              <a:t>using</a:t>
            </a:r>
            <a:r>
              <a:rPr lang="es-EC" dirty="0"/>
              <a:t> </a:t>
            </a:r>
            <a:r>
              <a:rPr lang="es-EC" dirty="0" err="1"/>
              <a:t>frequency</a:t>
            </a:r>
            <a:r>
              <a:rPr lang="es-EC" dirty="0"/>
              <a:t> </a:t>
            </a:r>
            <a:r>
              <a:rPr lang="es-EC" dirty="0" err="1"/>
              <a:t>domain</a:t>
            </a:r>
            <a:r>
              <a:rPr lang="es-EC" dirty="0"/>
              <a:t> </a:t>
            </a:r>
            <a:r>
              <a:rPr lang="es-EC" dirty="0" err="1"/>
              <a:t>features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40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58259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/>
              <a:t>Results</a:t>
            </a:r>
            <a:r>
              <a:rPr lang="es-EC" dirty="0"/>
              <a:t> </a:t>
            </a:r>
            <a:r>
              <a:rPr lang="es-EC" dirty="0" err="1"/>
              <a:t>using</a:t>
            </a:r>
            <a:r>
              <a:rPr lang="es-EC" dirty="0"/>
              <a:t> </a:t>
            </a:r>
            <a:r>
              <a:rPr lang="es-EC" dirty="0" err="1"/>
              <a:t>frequency</a:t>
            </a:r>
            <a:r>
              <a:rPr lang="es-EC" dirty="0"/>
              <a:t> </a:t>
            </a:r>
            <a:r>
              <a:rPr lang="es-EC" dirty="0" err="1"/>
              <a:t>domain</a:t>
            </a:r>
            <a:r>
              <a:rPr lang="es-EC" dirty="0"/>
              <a:t> </a:t>
            </a:r>
            <a:r>
              <a:rPr lang="es-EC" dirty="0" err="1"/>
              <a:t>features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41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59038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/>
              <a:t>Results</a:t>
            </a:r>
            <a:r>
              <a:rPr lang="es-EC" dirty="0"/>
              <a:t> </a:t>
            </a:r>
            <a:r>
              <a:rPr lang="es-EC" dirty="0" err="1"/>
              <a:t>using</a:t>
            </a:r>
            <a:r>
              <a:rPr lang="es-EC" dirty="0"/>
              <a:t> </a:t>
            </a:r>
            <a:r>
              <a:rPr lang="es-EC" dirty="0" err="1"/>
              <a:t>frequency</a:t>
            </a:r>
            <a:r>
              <a:rPr lang="es-EC" dirty="0"/>
              <a:t> </a:t>
            </a:r>
            <a:r>
              <a:rPr lang="es-EC" dirty="0" err="1"/>
              <a:t>domain</a:t>
            </a:r>
            <a:r>
              <a:rPr lang="es-EC" dirty="0"/>
              <a:t> </a:t>
            </a:r>
            <a:r>
              <a:rPr lang="es-EC" dirty="0" err="1"/>
              <a:t>features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42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59449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/>
              <a:t>Results</a:t>
            </a:r>
            <a:r>
              <a:rPr lang="es-EC" dirty="0"/>
              <a:t> </a:t>
            </a:r>
            <a:r>
              <a:rPr lang="es-EC" dirty="0" err="1"/>
              <a:t>using</a:t>
            </a:r>
            <a:r>
              <a:rPr lang="es-EC" dirty="0"/>
              <a:t> </a:t>
            </a:r>
            <a:r>
              <a:rPr lang="es-EC" dirty="0" err="1"/>
              <a:t>frequency</a:t>
            </a:r>
            <a:r>
              <a:rPr lang="es-EC" dirty="0"/>
              <a:t> </a:t>
            </a:r>
            <a:r>
              <a:rPr lang="es-EC" dirty="0" err="1"/>
              <a:t>domain</a:t>
            </a:r>
            <a:r>
              <a:rPr lang="es-EC" dirty="0"/>
              <a:t> </a:t>
            </a:r>
            <a:r>
              <a:rPr lang="es-EC" dirty="0" err="1"/>
              <a:t>features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43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89226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Add</a:t>
            </a:r>
            <a:r>
              <a:rPr lang="es-EC" dirty="0"/>
              <a:t> </a:t>
            </a:r>
            <a:r>
              <a:rPr lang="es-EC" dirty="0" err="1"/>
              <a:t>speed</a:t>
            </a:r>
            <a:r>
              <a:rPr lang="es-EC" dirty="0"/>
              <a:t> </a:t>
            </a:r>
            <a:r>
              <a:rPr lang="es-EC" dirty="0" err="1"/>
              <a:t>from</a:t>
            </a:r>
            <a:r>
              <a:rPr lang="es-EC" dirty="0"/>
              <a:t> </a:t>
            </a:r>
            <a:r>
              <a:rPr lang="es-EC" dirty="0" err="1"/>
              <a:t>gps</a:t>
            </a:r>
            <a:r>
              <a:rPr lang="es-EC" dirty="0"/>
              <a:t> sensor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44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86571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Explain</a:t>
            </a:r>
            <a:r>
              <a:rPr lang="es-EC" dirty="0"/>
              <a:t> </a:t>
            </a:r>
            <a:r>
              <a:rPr lang="es-EC" dirty="0" err="1"/>
              <a:t>plot</a:t>
            </a:r>
            <a:r>
              <a:rPr lang="es-EC" dirty="0"/>
              <a:t> x axis = </a:t>
            </a:r>
            <a:r>
              <a:rPr lang="es-EC" dirty="0" err="1"/>
              <a:t>window</a:t>
            </a:r>
            <a:r>
              <a:rPr lang="es-EC" dirty="0"/>
              <a:t> </a:t>
            </a:r>
            <a:r>
              <a:rPr lang="es-EC" dirty="0" err="1"/>
              <a:t>size</a:t>
            </a:r>
            <a:endParaRPr lang="es-EC" dirty="0"/>
          </a:p>
          <a:p>
            <a:r>
              <a:rPr lang="es-EC" dirty="0"/>
              <a:t>Y = precisión </a:t>
            </a:r>
            <a:r>
              <a:rPr lang="es-EC" dirty="0" err="1"/>
              <a:t>or</a:t>
            </a:r>
            <a:r>
              <a:rPr lang="es-EC" dirty="0"/>
              <a:t> </a:t>
            </a:r>
            <a:r>
              <a:rPr lang="es-EC" dirty="0" err="1"/>
              <a:t>recall</a:t>
            </a:r>
            <a:endParaRPr lang="es-EC" dirty="0"/>
          </a:p>
          <a:p>
            <a:r>
              <a:rPr lang="es-EC" dirty="0" err="1"/>
              <a:t>For</a:t>
            </a:r>
            <a:r>
              <a:rPr lang="es-EC" dirty="0"/>
              <a:t> </a:t>
            </a:r>
            <a:r>
              <a:rPr lang="es-EC" dirty="0" err="1"/>
              <a:t>each</a:t>
            </a:r>
            <a:r>
              <a:rPr lang="es-EC" dirty="0"/>
              <a:t> </a:t>
            </a:r>
            <a:r>
              <a:rPr lang="es-EC" dirty="0" err="1"/>
              <a:t>class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45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40790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Explain</a:t>
            </a:r>
            <a:r>
              <a:rPr lang="es-EC" dirty="0"/>
              <a:t> </a:t>
            </a:r>
            <a:r>
              <a:rPr lang="es-EC" dirty="0" err="1"/>
              <a:t>plot</a:t>
            </a:r>
            <a:r>
              <a:rPr lang="es-EC" dirty="0"/>
              <a:t> x axis = </a:t>
            </a:r>
            <a:r>
              <a:rPr lang="es-EC" dirty="0" err="1"/>
              <a:t>window</a:t>
            </a:r>
            <a:r>
              <a:rPr lang="es-EC" dirty="0"/>
              <a:t> </a:t>
            </a:r>
            <a:r>
              <a:rPr lang="es-EC" dirty="0" err="1"/>
              <a:t>size</a:t>
            </a:r>
            <a:endParaRPr lang="es-EC" dirty="0"/>
          </a:p>
          <a:p>
            <a:r>
              <a:rPr lang="es-EC" dirty="0"/>
              <a:t>Y = precisión </a:t>
            </a:r>
            <a:r>
              <a:rPr lang="es-EC" dirty="0" err="1"/>
              <a:t>or</a:t>
            </a:r>
            <a:r>
              <a:rPr lang="es-EC" dirty="0"/>
              <a:t> </a:t>
            </a:r>
            <a:r>
              <a:rPr lang="es-EC" dirty="0" err="1"/>
              <a:t>recall</a:t>
            </a:r>
            <a:endParaRPr lang="es-EC" dirty="0"/>
          </a:p>
          <a:p>
            <a:r>
              <a:rPr lang="es-EC" dirty="0" err="1"/>
              <a:t>For</a:t>
            </a:r>
            <a:r>
              <a:rPr lang="es-EC" dirty="0"/>
              <a:t> </a:t>
            </a:r>
            <a:r>
              <a:rPr lang="es-EC" dirty="0" err="1"/>
              <a:t>each</a:t>
            </a:r>
            <a:r>
              <a:rPr lang="es-EC" dirty="0"/>
              <a:t> </a:t>
            </a:r>
            <a:r>
              <a:rPr lang="es-EC" dirty="0" err="1"/>
              <a:t>class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46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12098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47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7809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5129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680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As </a:t>
            </a:r>
            <a:r>
              <a:rPr lang="es-EC" dirty="0" err="1"/>
              <a:t>you</a:t>
            </a:r>
            <a:r>
              <a:rPr lang="es-EC" dirty="0"/>
              <a:t> </a:t>
            </a:r>
            <a:r>
              <a:rPr lang="es-EC" dirty="0" err="1"/>
              <a:t>might</a:t>
            </a:r>
            <a:r>
              <a:rPr lang="es-EC" dirty="0"/>
              <a:t> </a:t>
            </a:r>
            <a:r>
              <a:rPr lang="es-EC" dirty="0" err="1"/>
              <a:t>know</a:t>
            </a:r>
            <a:r>
              <a:rPr lang="es-EC" dirty="0"/>
              <a:t>, </a:t>
            </a:r>
            <a:r>
              <a:rPr lang="es-EC" dirty="0" err="1"/>
              <a:t>mobile</a:t>
            </a:r>
            <a:r>
              <a:rPr lang="es-EC" dirty="0"/>
              <a:t> </a:t>
            </a:r>
            <a:r>
              <a:rPr lang="es-EC" dirty="0" err="1"/>
              <a:t>phones</a:t>
            </a:r>
            <a:r>
              <a:rPr lang="es-EC" dirty="0"/>
              <a:t> are </a:t>
            </a:r>
            <a:r>
              <a:rPr lang="es-EC" dirty="0" err="1"/>
              <a:t>widely</a:t>
            </a:r>
            <a:r>
              <a:rPr lang="es-EC" dirty="0"/>
              <a:t> </a:t>
            </a:r>
            <a:r>
              <a:rPr lang="es-EC" dirty="0" err="1"/>
              <a:t>used</a:t>
            </a:r>
            <a:r>
              <a:rPr lang="es-EC" dirty="0"/>
              <a:t> </a:t>
            </a:r>
            <a:r>
              <a:rPr lang="es-EC" dirty="0" err="1"/>
              <a:t>nowadays</a:t>
            </a:r>
            <a:r>
              <a:rPr lang="es-EC" dirty="0"/>
              <a:t>.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majority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phone</a:t>
            </a:r>
            <a:r>
              <a:rPr lang="es-EC" dirty="0"/>
              <a:t> </a:t>
            </a:r>
            <a:r>
              <a:rPr lang="es-EC" dirty="0" err="1"/>
              <a:t>models</a:t>
            </a:r>
            <a:r>
              <a:rPr lang="es-EC" dirty="0"/>
              <a:t> come </a:t>
            </a:r>
            <a:r>
              <a:rPr lang="es-EC" dirty="0" err="1"/>
              <a:t>with</a:t>
            </a:r>
            <a:r>
              <a:rPr lang="es-EC" dirty="0"/>
              <a:t> </a:t>
            </a:r>
            <a:r>
              <a:rPr lang="es-EC" dirty="0" err="1"/>
              <a:t>sensors</a:t>
            </a:r>
            <a:endParaRPr lang="es-EC" dirty="0"/>
          </a:p>
          <a:p>
            <a:r>
              <a:rPr lang="es-EC" dirty="0" err="1"/>
              <a:t>For</a:t>
            </a:r>
            <a:r>
              <a:rPr lang="es-EC" dirty="0"/>
              <a:t> </a:t>
            </a:r>
            <a:r>
              <a:rPr lang="es-EC" dirty="0" err="1"/>
              <a:t>example</a:t>
            </a:r>
            <a:r>
              <a:rPr lang="es-EC" dirty="0"/>
              <a:t>, </a:t>
            </a:r>
            <a:r>
              <a:rPr lang="es-EC" dirty="0" err="1"/>
              <a:t>gps</a:t>
            </a:r>
            <a:r>
              <a:rPr lang="es-EC" dirty="0"/>
              <a:t>. As </a:t>
            </a:r>
            <a:r>
              <a:rPr lang="es-EC" dirty="0" err="1"/>
              <a:t>you</a:t>
            </a:r>
            <a:r>
              <a:rPr lang="es-EC" dirty="0"/>
              <a:t> </a:t>
            </a:r>
            <a:r>
              <a:rPr lang="es-EC" dirty="0" err="1"/>
              <a:t>know</a:t>
            </a:r>
            <a:r>
              <a:rPr lang="es-EC" dirty="0"/>
              <a:t> </a:t>
            </a:r>
            <a:r>
              <a:rPr lang="es-EC" dirty="0" err="1"/>
              <a:t>gps</a:t>
            </a:r>
            <a:r>
              <a:rPr lang="es-EC" dirty="0"/>
              <a:t> </a:t>
            </a:r>
            <a:r>
              <a:rPr lang="es-EC" dirty="0" err="1"/>
              <a:t>or</a:t>
            </a:r>
            <a:r>
              <a:rPr lang="es-EC" dirty="0"/>
              <a:t> global </a:t>
            </a:r>
            <a:r>
              <a:rPr lang="es-EC" dirty="0" err="1"/>
              <a:t>positioning</a:t>
            </a:r>
            <a:r>
              <a:rPr lang="es-EC" dirty="0"/>
              <a:t> </a:t>
            </a:r>
            <a:r>
              <a:rPr lang="es-EC" dirty="0" err="1"/>
              <a:t>system</a:t>
            </a:r>
            <a:r>
              <a:rPr lang="es-EC" dirty="0"/>
              <a:t> </a:t>
            </a:r>
            <a:r>
              <a:rPr lang="es-EC" dirty="0" err="1"/>
              <a:t>is</a:t>
            </a:r>
            <a:r>
              <a:rPr lang="es-EC" dirty="0"/>
              <a:t> </a:t>
            </a:r>
            <a:r>
              <a:rPr lang="es-EC" dirty="0" err="1"/>
              <a:t>basicly</a:t>
            </a:r>
            <a:r>
              <a:rPr lang="es-EC" dirty="0"/>
              <a:t> a </a:t>
            </a:r>
            <a:r>
              <a:rPr lang="es-EC" dirty="0" err="1"/>
              <a:t>cloud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satellites</a:t>
            </a:r>
            <a:r>
              <a:rPr lang="es-EC" dirty="0"/>
              <a:t> in </a:t>
            </a:r>
            <a:r>
              <a:rPr lang="es-EC" dirty="0" err="1"/>
              <a:t>orbit</a:t>
            </a:r>
            <a:r>
              <a:rPr lang="es-EC" dirty="0"/>
              <a:t> </a:t>
            </a:r>
            <a:r>
              <a:rPr lang="es-EC" dirty="0" err="1"/>
              <a:t>that</a:t>
            </a:r>
            <a:r>
              <a:rPr lang="es-EC" dirty="0"/>
              <a:t> </a:t>
            </a:r>
            <a:r>
              <a:rPr lang="es-EC" dirty="0" err="1"/>
              <a:t>allows</a:t>
            </a:r>
            <a:r>
              <a:rPr lang="es-EC" dirty="0"/>
              <a:t> a receptor </a:t>
            </a:r>
            <a:r>
              <a:rPr lang="es-EC" dirty="0" err="1"/>
              <a:t>device</a:t>
            </a:r>
            <a:endParaRPr lang="es-EC" dirty="0"/>
          </a:p>
          <a:p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find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position </a:t>
            </a:r>
            <a:r>
              <a:rPr lang="es-EC" dirty="0" err="1"/>
              <a:t>on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Surface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earth</a:t>
            </a:r>
            <a:r>
              <a:rPr lang="es-EC" dirty="0"/>
              <a:t>. </a:t>
            </a:r>
            <a:r>
              <a:rPr lang="es-EC" dirty="0" err="1"/>
              <a:t>We</a:t>
            </a:r>
            <a:r>
              <a:rPr lang="es-EC" dirty="0"/>
              <a:t> </a:t>
            </a:r>
            <a:r>
              <a:rPr lang="es-EC" dirty="0" err="1"/>
              <a:t>would</a:t>
            </a:r>
            <a:r>
              <a:rPr lang="es-EC" dirty="0"/>
              <a:t> </a:t>
            </a:r>
            <a:r>
              <a:rPr lang="es-EC" dirty="0" err="1"/>
              <a:t>like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leverage</a:t>
            </a:r>
            <a:r>
              <a:rPr lang="es-EC" dirty="0"/>
              <a:t> </a:t>
            </a:r>
            <a:r>
              <a:rPr lang="es-EC" dirty="0" err="1"/>
              <a:t>this</a:t>
            </a:r>
            <a:r>
              <a:rPr lang="es-EC" dirty="0"/>
              <a:t> data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obtain</a:t>
            </a:r>
            <a:r>
              <a:rPr lang="es-EC" dirty="0"/>
              <a:t> </a:t>
            </a:r>
            <a:r>
              <a:rPr lang="es-EC" dirty="0" err="1"/>
              <a:t>information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20931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50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52493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51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13482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And </a:t>
            </a:r>
            <a:r>
              <a:rPr lang="es-EC" dirty="0" err="1"/>
              <a:t>finally</a:t>
            </a:r>
            <a:r>
              <a:rPr lang="es-EC" dirty="0"/>
              <a:t> </a:t>
            </a:r>
            <a:r>
              <a:rPr lang="es-EC" dirty="0" err="1"/>
              <a:t>some</a:t>
            </a:r>
            <a:r>
              <a:rPr lang="es-EC" dirty="0"/>
              <a:t> </a:t>
            </a:r>
            <a:r>
              <a:rPr lang="es-EC" dirty="0" err="1"/>
              <a:t>conclusions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52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12852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Problems</a:t>
            </a:r>
            <a:r>
              <a:rPr lang="es-EC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53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72601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Next </a:t>
            </a:r>
            <a:r>
              <a:rPr lang="es-EC" dirty="0" err="1"/>
              <a:t>steps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54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91564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57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0299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58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51620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59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30575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60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37836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61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063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Explain</a:t>
            </a:r>
            <a:r>
              <a:rPr lang="es-EC" dirty="0"/>
              <a:t> </a:t>
            </a:r>
            <a:r>
              <a:rPr lang="es-EC" dirty="0" err="1"/>
              <a:t>what</a:t>
            </a:r>
            <a:r>
              <a:rPr lang="es-EC" dirty="0"/>
              <a:t> </a:t>
            </a:r>
            <a:r>
              <a:rPr lang="es-EC" dirty="0" err="1"/>
              <a:t>is</a:t>
            </a:r>
            <a:r>
              <a:rPr lang="es-EC" dirty="0"/>
              <a:t> a </a:t>
            </a:r>
            <a:r>
              <a:rPr lang="es-EC" dirty="0" err="1"/>
              <a:t>mobility</a:t>
            </a:r>
            <a:r>
              <a:rPr lang="es-EC" dirty="0"/>
              <a:t> trace?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/>
              <a:t>What</a:t>
            </a:r>
            <a:r>
              <a:rPr lang="es-EC" dirty="0"/>
              <a:t> </a:t>
            </a:r>
            <a:r>
              <a:rPr lang="es-EC" dirty="0" err="1"/>
              <a:t>is</a:t>
            </a:r>
            <a:r>
              <a:rPr lang="es-EC" dirty="0"/>
              <a:t> a </a:t>
            </a:r>
            <a:r>
              <a:rPr lang="es-EC" dirty="0" err="1"/>
              <a:t>point</a:t>
            </a:r>
            <a:r>
              <a:rPr lang="es-EC" dirty="0"/>
              <a:t>? – Point </a:t>
            </a:r>
            <a:r>
              <a:rPr lang="es-EC" dirty="0" err="1"/>
              <a:t>captured</a:t>
            </a:r>
            <a:r>
              <a:rPr lang="es-EC" dirty="0"/>
              <a:t> </a:t>
            </a:r>
            <a:r>
              <a:rPr lang="es-EC" dirty="0" err="1"/>
              <a:t>by</a:t>
            </a:r>
            <a:r>
              <a:rPr lang="es-EC" dirty="0"/>
              <a:t> </a:t>
            </a:r>
            <a:r>
              <a:rPr lang="es-EC" dirty="0" err="1"/>
              <a:t>some</a:t>
            </a:r>
            <a:r>
              <a:rPr lang="es-EC" dirty="0"/>
              <a:t> sensor</a:t>
            </a:r>
          </a:p>
          <a:p>
            <a:r>
              <a:rPr lang="es-EC" dirty="0" err="1"/>
              <a:t>Mobility</a:t>
            </a:r>
            <a:r>
              <a:rPr lang="es-EC" dirty="0"/>
              <a:t> traces (</a:t>
            </a:r>
            <a:r>
              <a:rPr lang="es-EC" dirty="0" err="1"/>
              <a:t>points</a:t>
            </a:r>
            <a:r>
              <a:rPr lang="es-EC" dirty="0"/>
              <a:t>)</a:t>
            </a:r>
          </a:p>
          <a:p>
            <a:r>
              <a:rPr lang="es-EC" dirty="0"/>
              <a:t>Idea: </a:t>
            </a:r>
            <a:r>
              <a:rPr lang="es-EC" dirty="0" err="1"/>
              <a:t>Infer</a:t>
            </a:r>
            <a:r>
              <a:rPr lang="es-EC" dirty="0"/>
              <a:t> </a:t>
            </a:r>
            <a:r>
              <a:rPr lang="es-EC" dirty="0" err="1"/>
              <a:t>Information</a:t>
            </a:r>
            <a:r>
              <a:rPr lang="es-EC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12078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Gps</a:t>
            </a:r>
            <a:r>
              <a:rPr lang="es-EC" dirty="0"/>
              <a:t> </a:t>
            </a:r>
            <a:r>
              <a:rPr lang="es-EC" dirty="0" err="1"/>
              <a:t>speed</a:t>
            </a:r>
            <a:r>
              <a:rPr lang="es-EC" dirty="0"/>
              <a:t> </a:t>
            </a:r>
            <a:r>
              <a:rPr lang="es-EC" dirty="0" err="1"/>
              <a:t>histogram</a:t>
            </a:r>
            <a:r>
              <a:rPr lang="es-EC" dirty="0"/>
              <a:t> per </a:t>
            </a:r>
            <a:r>
              <a:rPr lang="es-EC" dirty="0" err="1"/>
              <a:t>class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62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61408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63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01794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64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83219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65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262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6699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Data capture </a:t>
            </a:r>
            <a:r>
              <a:rPr lang="es-EC" dirty="0" err="1"/>
              <a:t>from</a:t>
            </a:r>
            <a:r>
              <a:rPr lang="es-EC" dirty="0"/>
              <a:t> </a:t>
            </a:r>
            <a:r>
              <a:rPr lang="es-EC" dirty="0" err="1"/>
              <a:t>mobile</a:t>
            </a:r>
            <a:r>
              <a:rPr lang="es-EC" dirty="0"/>
              <a:t> </a:t>
            </a:r>
            <a:r>
              <a:rPr lang="es-EC" dirty="0" err="1"/>
              <a:t>phone</a:t>
            </a:r>
            <a:r>
              <a:rPr lang="es-EC" dirty="0"/>
              <a:t> </a:t>
            </a:r>
            <a:r>
              <a:rPr lang="es-EC" dirty="0" err="1"/>
              <a:t>sensors</a:t>
            </a:r>
            <a:r>
              <a:rPr lang="es-EC" dirty="0"/>
              <a:t> are:</a:t>
            </a:r>
          </a:p>
          <a:p>
            <a:r>
              <a:rPr lang="es-EC" dirty="0"/>
              <a:t>GPS </a:t>
            </a:r>
            <a:r>
              <a:rPr lang="es-EC" dirty="0" err="1"/>
              <a:t>records</a:t>
            </a:r>
            <a:r>
              <a:rPr lang="es-EC" dirty="0"/>
              <a:t>: </a:t>
            </a:r>
            <a:r>
              <a:rPr lang="es-EC" dirty="0" err="1"/>
              <a:t>explain</a:t>
            </a:r>
            <a:r>
              <a:rPr lang="es-EC" dirty="0"/>
              <a:t> </a:t>
            </a:r>
            <a:r>
              <a:rPr lang="es-EC" dirty="0" err="1"/>
              <a:t>what</a:t>
            </a:r>
            <a:r>
              <a:rPr lang="es-EC" dirty="0"/>
              <a:t> </a:t>
            </a:r>
            <a:r>
              <a:rPr lang="es-EC" dirty="0" err="1"/>
              <a:t>is</a:t>
            </a:r>
            <a:r>
              <a:rPr lang="es-EC" dirty="0"/>
              <a:t> a </a:t>
            </a:r>
            <a:r>
              <a:rPr lang="es-EC" dirty="0" err="1"/>
              <a:t>gps</a:t>
            </a:r>
            <a:r>
              <a:rPr lang="es-EC" dirty="0"/>
              <a:t> </a:t>
            </a:r>
            <a:r>
              <a:rPr lang="es-EC" dirty="0" err="1"/>
              <a:t>signal</a:t>
            </a:r>
            <a:endParaRPr lang="es-EC" dirty="0"/>
          </a:p>
          <a:p>
            <a:r>
              <a:rPr lang="es-EC" dirty="0" err="1"/>
              <a:t>Acceleration</a:t>
            </a:r>
            <a:r>
              <a:rPr lang="es-EC" dirty="0"/>
              <a:t>: vector in 3D</a:t>
            </a:r>
          </a:p>
          <a:p>
            <a:r>
              <a:rPr lang="es-EC" dirty="0"/>
              <a:t>Wifi </a:t>
            </a:r>
            <a:r>
              <a:rPr lang="es-EC" dirty="0" err="1"/>
              <a:t>scan</a:t>
            </a:r>
            <a:r>
              <a:rPr lang="es-EC" dirty="0"/>
              <a:t>: </a:t>
            </a:r>
            <a:r>
              <a:rPr lang="es-EC" dirty="0" err="1"/>
              <a:t>explain</a:t>
            </a:r>
            <a:r>
              <a:rPr lang="es-EC" dirty="0"/>
              <a:t> </a:t>
            </a:r>
            <a:r>
              <a:rPr lang="es-EC" dirty="0" err="1"/>
              <a:t>what</a:t>
            </a:r>
            <a:r>
              <a:rPr lang="es-EC" dirty="0"/>
              <a:t> </a:t>
            </a:r>
            <a:r>
              <a:rPr lang="es-EC" dirty="0" err="1"/>
              <a:t>is</a:t>
            </a:r>
            <a:r>
              <a:rPr lang="es-EC" dirty="0"/>
              <a:t> a wifi </a:t>
            </a:r>
            <a:r>
              <a:rPr lang="es-EC" dirty="0" err="1"/>
              <a:t>scan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6416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Don’t</a:t>
            </a:r>
            <a:r>
              <a:rPr lang="es-EC" dirty="0"/>
              <a:t> </a:t>
            </a:r>
            <a:r>
              <a:rPr lang="es-EC" dirty="0" err="1"/>
              <a:t>go</a:t>
            </a:r>
            <a:r>
              <a:rPr lang="es-EC" dirty="0"/>
              <a:t> </a:t>
            </a:r>
            <a:r>
              <a:rPr lang="es-EC" dirty="0" err="1"/>
              <a:t>into</a:t>
            </a:r>
            <a:r>
              <a:rPr lang="es-EC" dirty="0"/>
              <a:t> </a:t>
            </a:r>
            <a:r>
              <a:rPr lang="es-EC" dirty="0" err="1"/>
              <a:t>detail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</a:t>
            </a:r>
            <a:r>
              <a:rPr lang="es-EC" dirty="0" err="1"/>
              <a:t>each</a:t>
            </a:r>
            <a:r>
              <a:rPr lang="es-EC" dirty="0"/>
              <a:t> </a:t>
            </a:r>
            <a:r>
              <a:rPr lang="es-EC" dirty="0" err="1"/>
              <a:t>an</a:t>
            </a:r>
            <a:r>
              <a:rPr lang="es-EC" dirty="0"/>
              <a:t> </a:t>
            </a:r>
            <a:r>
              <a:rPr lang="es-EC" dirty="0" err="1"/>
              <a:t>every</a:t>
            </a:r>
            <a:r>
              <a:rPr lang="es-EC" dirty="0"/>
              <a:t> </a:t>
            </a:r>
            <a:r>
              <a:rPr lang="es-EC" dirty="0" err="1"/>
              <a:t>one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EB23-54D4-4AD9-A7BC-E0F60DC9E3F7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590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EC7C4-9D54-4132-BFBC-5E1996CBE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060E7-2686-4EEF-87B6-0DEE52404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C00E03-5A8B-4F41-9328-6B065123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BEC8-83A4-441E-928D-7825607DC305}" type="datetimeFigureOut">
              <a:rPr lang="es-EC" smtClean="0"/>
              <a:t>15/09/2017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5747B-AC76-4D2D-A1FD-5A317C48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EEEED9-4CAB-4AAB-AD26-713A488F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8015-EAE9-4EB1-B420-BD200FA112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862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4BCB2-1AA7-45FA-8772-03334A00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A344EA-104E-435E-9A27-C01608293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F8F048-7D43-4CDC-B9E4-E8B45EAC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BEC8-83A4-441E-928D-7825607DC305}" type="datetimeFigureOut">
              <a:rPr lang="es-EC" smtClean="0"/>
              <a:t>15/09/2017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7F17C7-FE49-49AB-A0AB-2520CEA5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25A45D-D298-4333-829B-33147B87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8015-EAE9-4EB1-B420-BD200FA112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921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6D587F-2232-440D-8207-FC46AF87A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EF4826-B1A9-482D-9AE6-89C45456B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136713-07F9-45B3-A70D-948C9AAC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BEC8-83A4-441E-928D-7825607DC305}" type="datetimeFigureOut">
              <a:rPr lang="es-EC" smtClean="0"/>
              <a:t>15/09/2017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4B980F-0BD8-46C8-8C36-5751AFF4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C81BB0-5AB3-4883-ADEA-10355E34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8015-EAE9-4EB1-B420-BD200FA112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87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963FF-411A-4FC0-BA57-55105FEDD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4E4EBB-6169-4DEF-918E-0B721EB2E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A88289-CF1E-4814-B26F-C257AECD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BEC8-83A4-441E-928D-7825607DC305}" type="datetimeFigureOut">
              <a:rPr lang="es-EC" smtClean="0"/>
              <a:t>15/09/2017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1D92F8-8AC2-47C2-AA87-4C598FFF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A126A2-C90E-4600-9784-9E3DC555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8015-EAE9-4EB1-B420-BD200FA112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13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6D87F-5B21-438D-BAA1-D906AD1D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26579D-558A-44FA-BA1C-24454F2B8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932F91-FDD5-4B4B-8E26-8608347E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BEC8-83A4-441E-928D-7825607DC305}" type="datetimeFigureOut">
              <a:rPr lang="es-EC" smtClean="0"/>
              <a:t>15/09/2017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8493A-2CFD-4DD6-B5A5-2897CFC2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D4F8B-A96F-4D0C-9A12-A618C228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8015-EAE9-4EB1-B420-BD200FA112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442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499AB-DB2D-4710-AA49-2CFFF3A9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8CAA31-2E85-493C-98BB-8A6ED4FDB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15490D-9730-4464-BC7A-04B65EEC5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E5049B-4543-4DC5-91C3-A2BC2446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BEC8-83A4-441E-928D-7825607DC305}" type="datetimeFigureOut">
              <a:rPr lang="es-EC" smtClean="0"/>
              <a:t>15/09/2017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276A65-F445-451F-AF01-C4DD857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9A3160-32FB-4C17-B3D8-F7A17420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8015-EAE9-4EB1-B420-BD200FA112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32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8CAE1-63D8-4381-AB0D-F227ECF2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168827-18B3-43DD-B075-9285311D9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6BAC8A-7CD8-4D70-8290-4FB8B28A1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8CADB2-A327-486E-AA45-1490E7D75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92CF50-6E0B-4623-87C8-826922FD8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EF01E5-CABF-4DA9-807F-3B5AA045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BEC8-83A4-441E-928D-7825607DC305}" type="datetimeFigureOut">
              <a:rPr lang="es-EC" smtClean="0"/>
              <a:t>15/09/2017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167700-9B51-4B48-B36E-BBD78E5C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783845-C901-4D0C-92FE-F58200A2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8015-EAE9-4EB1-B420-BD200FA112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062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61EE4-A0E1-4089-9EF7-E3EB601E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CC991B-7A09-46E7-BCE5-D1F0322F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BEC8-83A4-441E-928D-7825607DC305}" type="datetimeFigureOut">
              <a:rPr lang="es-EC" smtClean="0"/>
              <a:t>15/09/2017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4FFAD7-A87F-4C45-BB26-144687D0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E796A0-507B-4C48-94E2-1F2CD460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8015-EAE9-4EB1-B420-BD200FA112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631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E53171-D11C-41A7-8897-F9151B94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BEC8-83A4-441E-928D-7825607DC305}" type="datetimeFigureOut">
              <a:rPr lang="es-EC" smtClean="0"/>
              <a:t>15/09/2017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F0B381-9559-479F-8713-E632B861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E793A6-03C4-43FE-8A6D-4ECF2FCE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8015-EAE9-4EB1-B420-BD200FA112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16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09A76-FF65-4BDF-8037-ED9C8CB0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9D6E2-EABE-4850-8F2C-4DA9885E3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9BABF7-168C-4DED-A6A7-D96CA2738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B13ECF-D31C-4E64-B62D-9DE3ED80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BEC8-83A4-441E-928D-7825607DC305}" type="datetimeFigureOut">
              <a:rPr lang="es-EC" smtClean="0"/>
              <a:t>15/09/2017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A11A24-0F9E-4B75-A330-9757A18E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C30FE2-866D-4577-8FBF-D59E0127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8015-EAE9-4EB1-B420-BD200FA112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672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25A45-D501-4C86-8D20-03B9F9F5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C7C127-922E-4712-930A-6B850C9B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0165FD-E129-4C1D-9624-3A6CE3D6D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02F0CC-5EFD-4EBC-B165-A7BB546C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BEC8-83A4-441E-928D-7825607DC305}" type="datetimeFigureOut">
              <a:rPr lang="es-EC" smtClean="0"/>
              <a:t>15/09/2017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57D047-ED05-4168-ACD5-51451164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DC0CC2-F637-41A4-BE6D-0084B75F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8015-EAE9-4EB1-B420-BD200FA112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873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D7F609-4846-4566-9E5A-5DD5C0EF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EC15BE-6252-409A-BBAD-11396954A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86599A-74DD-4ED0-944F-E2EC03686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BEC8-83A4-441E-928D-7825607DC305}" type="datetimeFigureOut">
              <a:rPr lang="es-EC" smtClean="0"/>
              <a:t>15/09/2017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E9677B-28B4-4605-A213-2FC24E946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04C076-21A9-467A-B14E-C6669936C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98015-EAE9-4EB1-B420-BD200FA112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609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mp"/><Relationship Id="rId5" Type="http://schemas.openxmlformats.org/officeDocument/2006/relationships/image" Target="../media/image2.tmp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sv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EC254-F4D4-4F1C-949D-7BBB4E45D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794" y="1079500"/>
            <a:ext cx="9144000" cy="1824121"/>
          </a:xfrm>
        </p:spPr>
        <p:txBody>
          <a:bodyPr>
            <a:noAutofit/>
          </a:bodyPr>
          <a:lstStyle/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Transport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mode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detection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in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the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city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of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Lyon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using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mobile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phone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sensors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4D2D2208-243E-447B-916C-3B4CE051B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67100"/>
            <a:ext cx="6119162" cy="2305050"/>
          </a:xfrm>
          <a:prstGeom prst="rect">
            <a:avLst/>
          </a:prstGeom>
          <a:solidFill>
            <a:schemeClr val="tx2"/>
          </a:solidFill>
          <a:effectLst>
            <a:glow>
              <a:schemeClr val="accent1"/>
            </a:glow>
            <a:reflection stA="19000" endPos="41000" dist="50800" dir="5400000" sy="-100000" algn="bl" rotWithShape="0"/>
            <a:softEdge rad="12700"/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BB963CC-1C43-47F3-A297-88F9FE677399}"/>
              </a:ext>
            </a:extLst>
          </p:cNvPr>
          <p:cNvSpPr txBox="1">
            <a:spLocks/>
          </p:cNvSpPr>
          <p:nvPr/>
        </p:nvSpPr>
        <p:spPr>
          <a:xfrm>
            <a:off x="808794" y="3864267"/>
            <a:ext cx="6554532" cy="151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Jorge Chong</a:t>
            </a:r>
          </a:p>
          <a:p>
            <a:pPr algn="l"/>
            <a:r>
              <a:rPr lang="es-EC" sz="5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Internship</a:t>
            </a:r>
            <a:r>
              <a:rPr lang="es-EC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for</a:t>
            </a:r>
            <a:r>
              <a:rPr lang="es-EC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MLDM M1</a:t>
            </a:r>
          </a:p>
          <a:p>
            <a:pPr algn="l"/>
            <a:r>
              <a:rPr lang="es-EC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Jean </a:t>
            </a:r>
            <a:r>
              <a:rPr lang="es-EC" sz="5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Monnet</a:t>
            </a:r>
            <a:r>
              <a:rPr lang="es-EC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University</a:t>
            </a:r>
            <a:endParaRPr lang="es-EC" sz="5400" b="1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s-EC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2017-09-15</a:t>
            </a:r>
          </a:p>
          <a:p>
            <a:pPr algn="l"/>
            <a:endParaRPr lang="es-EC" sz="5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Recorte de pantalla">
            <a:extLst>
              <a:ext uri="{FF2B5EF4-FFF2-40B4-BE49-F238E27FC236}">
                <a16:creationId xmlns:a16="http://schemas.microsoft.com/office/drawing/2014/main" id="{D2445F03-1E08-4E83-AC3F-AEDBC645C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9" y="5374982"/>
            <a:ext cx="1409897" cy="685896"/>
          </a:xfrm>
          <a:prstGeom prst="rect">
            <a:avLst/>
          </a:prstGeom>
        </p:spPr>
      </p:pic>
      <p:pic>
        <p:nvPicPr>
          <p:cNvPr id="7" name="Imagen 6" descr="Recorte de pantalla">
            <a:extLst>
              <a:ext uri="{FF2B5EF4-FFF2-40B4-BE49-F238E27FC236}">
                <a16:creationId xmlns:a16="http://schemas.microsoft.com/office/drawing/2014/main" id="{78E916B9-C5E8-425E-A4F3-4C565EEA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87" y="5374982"/>
            <a:ext cx="1427031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05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CA1F749C-D3F9-49FE-A142-FC6AC4784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089" y="2008123"/>
            <a:ext cx="5067960" cy="439543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ADC7198-9E72-4433-BA38-ED5BA894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42043" y="2024063"/>
            <a:ext cx="5071746" cy="373770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148061DC-CF85-49CA-9625-76DFD2DA0DF5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Workflow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1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748E097-DECA-4464-B8BA-020FB5742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16200"/>
              </p:ext>
            </p:extLst>
          </p:nvPr>
        </p:nvGraphicFramePr>
        <p:xfrm>
          <a:off x="3585023" y="1419828"/>
          <a:ext cx="4821039" cy="4820550"/>
        </p:xfrm>
        <a:graphic>
          <a:graphicData uri="http://schemas.openxmlformats.org/drawingml/2006/table">
            <a:tbl>
              <a:tblPr/>
              <a:tblGrid>
                <a:gridCol w="1770349">
                  <a:extLst>
                    <a:ext uri="{9D8B030D-6E8A-4147-A177-3AD203B41FA5}">
                      <a16:colId xmlns:a16="http://schemas.microsoft.com/office/drawing/2014/main" val="1051910188"/>
                    </a:ext>
                  </a:extLst>
                </a:gridCol>
                <a:gridCol w="1264535">
                  <a:extLst>
                    <a:ext uri="{9D8B030D-6E8A-4147-A177-3AD203B41FA5}">
                      <a16:colId xmlns:a16="http://schemas.microsoft.com/office/drawing/2014/main" val="3518518694"/>
                    </a:ext>
                  </a:extLst>
                </a:gridCol>
                <a:gridCol w="847238">
                  <a:extLst>
                    <a:ext uri="{9D8B030D-6E8A-4147-A177-3AD203B41FA5}">
                      <a16:colId xmlns:a16="http://schemas.microsoft.com/office/drawing/2014/main" val="3648581388"/>
                    </a:ext>
                  </a:extLst>
                </a:gridCol>
                <a:gridCol w="938917">
                  <a:extLst>
                    <a:ext uri="{9D8B030D-6E8A-4147-A177-3AD203B41FA5}">
                      <a16:colId xmlns:a16="http://schemas.microsoft.com/office/drawing/2014/main" val="4159612223"/>
                    </a:ext>
                  </a:extLst>
                </a:gridCol>
              </a:tblGrid>
              <a:tr h="224670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FB3F51"/>
                          </a:solidFill>
                          <a:effectLst/>
                          <a:latin typeface="Times New Roman" panose="02020603050405020304" pitchFamily="18" charset="0"/>
                        </a:rPr>
                        <a:t>Paper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FB3F51"/>
                          </a:solidFill>
                          <a:effectLst/>
                          <a:latin typeface="Times New Roman" panose="02020603050405020304" pitchFamily="18" charset="0"/>
                        </a:rPr>
                        <a:t>Workflow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FB3F51"/>
                          </a:solidFill>
                          <a:effectLst/>
                          <a:latin typeface="Times New Roman" panose="02020603050405020304" pitchFamily="18" charset="0"/>
                        </a:rPr>
                        <a:t>Modes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FB3F51"/>
                          </a:solidFill>
                          <a:effectLst/>
                          <a:latin typeface="Times New Roman" panose="02020603050405020304" pitchFamily="18" charset="0"/>
                        </a:rPr>
                        <a:t>Data from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30709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[Zheng et al., 2008]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Pre-processing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Walking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GPS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112701"/>
                  </a:ext>
                </a:extLst>
              </a:tr>
              <a:tr h="207768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Learning transportation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Segmentation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Biking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950181"/>
                  </a:ext>
                </a:extLst>
              </a:tr>
              <a:tr h="2077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 from raw gps data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Decision Tree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Car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104326"/>
                  </a:ext>
                </a:extLst>
              </a:tr>
              <a:tr h="207768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 geographic applications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Post-processing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Bus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914013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on the web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772953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[Schussler and Axhausen, 2009]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Pre-processing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Walking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GPS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697508"/>
                  </a:ext>
                </a:extLst>
              </a:tr>
              <a:tr h="207768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Processing GPS raw data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Trip and Activity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Biking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342008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without additional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detection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Car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807296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information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 detection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Rail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432418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Post Processing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Urban Public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07077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[Bolbol et al., 2012]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Pre-processing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Walking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GPS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632806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Inferring hybrid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SVM over sliding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Biking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116924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transportation modes from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window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Bus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408016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sparse</a:t>
                      </a:r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GPS data </a:t>
                      </a:r>
                      <a:r>
                        <a:rPr lang="es-EC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using</a:t>
                      </a:r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Post-processing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Car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649974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moving window SVM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Train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218089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classification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Underground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31424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[Tsui and Shalaby, 2006]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Pre-processing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Bus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GPS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595767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Enhanced system for Link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Trip and Activity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Car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and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273394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and Mode Identification for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detection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Biking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GIS (optional)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304493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Personal Travel Surveys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Segmentation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Stationary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575982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Based on Global Positioning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Fuzzy inference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Walking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805030"/>
                  </a:ext>
                </a:extLst>
              </a:tr>
              <a:tr h="209156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Systems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Post-processing</a:t>
                      </a: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1" marR="8651" marT="8651" marB="415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885451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A010F89B-185F-48FE-912E-366FB422738F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State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of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the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art</a:t>
            </a:r>
          </a:p>
        </p:txBody>
      </p:sp>
    </p:spTree>
    <p:extLst>
      <p:ext uri="{BB962C8B-B14F-4D97-AF65-F5344CB8AC3E}">
        <p14:creationId xmlns:p14="http://schemas.microsoft.com/office/powerpoint/2010/main" val="86509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C2A9BD1-BF99-425A-AAB2-470B7A773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433911"/>
              </p:ext>
            </p:extLst>
          </p:nvPr>
        </p:nvGraphicFramePr>
        <p:xfrm>
          <a:off x="3831144" y="252096"/>
          <a:ext cx="4602737" cy="6365274"/>
        </p:xfrm>
        <a:graphic>
          <a:graphicData uri="http://schemas.openxmlformats.org/drawingml/2006/table">
            <a:tbl>
              <a:tblPr/>
              <a:tblGrid>
                <a:gridCol w="1690185">
                  <a:extLst>
                    <a:ext uri="{9D8B030D-6E8A-4147-A177-3AD203B41FA5}">
                      <a16:colId xmlns:a16="http://schemas.microsoft.com/office/drawing/2014/main" val="554250753"/>
                    </a:ext>
                  </a:extLst>
                </a:gridCol>
                <a:gridCol w="1207275">
                  <a:extLst>
                    <a:ext uri="{9D8B030D-6E8A-4147-A177-3AD203B41FA5}">
                      <a16:colId xmlns:a16="http://schemas.microsoft.com/office/drawing/2014/main" val="425734304"/>
                    </a:ext>
                  </a:extLst>
                </a:gridCol>
                <a:gridCol w="808875">
                  <a:extLst>
                    <a:ext uri="{9D8B030D-6E8A-4147-A177-3AD203B41FA5}">
                      <a16:colId xmlns:a16="http://schemas.microsoft.com/office/drawing/2014/main" val="3537474627"/>
                    </a:ext>
                  </a:extLst>
                </a:gridCol>
                <a:gridCol w="896402">
                  <a:extLst>
                    <a:ext uri="{9D8B030D-6E8A-4147-A177-3AD203B41FA5}">
                      <a16:colId xmlns:a16="http://schemas.microsoft.com/office/drawing/2014/main" val="1486095148"/>
                    </a:ext>
                  </a:extLst>
                </a:gridCol>
              </a:tblGrid>
              <a:tr h="212574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FB3F51"/>
                          </a:solidFill>
                          <a:effectLst/>
                          <a:latin typeface="Times New Roman" panose="02020603050405020304" pitchFamily="18" charset="0"/>
                        </a:rPr>
                        <a:t>Paper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FB3F51"/>
                          </a:solidFill>
                          <a:effectLst/>
                          <a:latin typeface="Times New Roman" panose="02020603050405020304" pitchFamily="18" charset="0"/>
                        </a:rPr>
                        <a:t>Workflow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FB3F51"/>
                          </a:solidFill>
                          <a:effectLst/>
                          <a:latin typeface="Times New Roman" panose="02020603050405020304" pitchFamily="18" charset="0"/>
                        </a:rPr>
                        <a:t>Modes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FB3F51"/>
                          </a:solidFill>
                          <a:effectLst/>
                          <a:latin typeface="Times New Roman" panose="02020603050405020304" pitchFamily="18" charset="0"/>
                        </a:rPr>
                        <a:t>Data from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648898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[Dalumpines and Scott, 2017]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Pre-processing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Stop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GPS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705362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Making mode detection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Segmentation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Walking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636474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transferrable: extracting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into "episodes"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Car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928178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activity and travel episodes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Multinomial Logit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Bus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001859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from gps data using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069931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multinomial logit model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405129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and python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360495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[Zong et al., 2015]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Pre-processing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Walking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GPS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846327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Identifying travel mode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Segmentation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Biking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628559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with gps data using support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SVC Classification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Car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273752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vector machines and genetic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Subway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534425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algorithm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Bus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822164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292035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[Reddy et al., 2010]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Pre-processing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Stop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GPS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234373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Using mobile phones to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Feature Extraction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Walking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and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933730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determine transportation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 sliding window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Running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Accelerometer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546685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modes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Decision Tree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Biking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137672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DHMM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Motorized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246184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[Wang et al., 2010]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Pre-processing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Bicycle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Accelerometer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041762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Accelerometer based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Feature Extraction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Bus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331796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transportation mode 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 sliding window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Car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696196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recognition on mobile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Decision Tree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Stationary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295893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phones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Subway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513550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Walking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358455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[Hemminki et al., 2013]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Pre-processing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Train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Accelerometer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218428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Accelerometer based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Feature Extraction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Bus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676209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transportation mode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 sliding window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Stationary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274545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detection on smartphones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Adaboost with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Metro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198277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trees with depth 2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Tram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885662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 1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Car</a:t>
                      </a: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85" marR="9085" marT="9085" marB="4360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597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39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444088C-57E6-4307-A187-AB1E366AFB08}"/>
              </a:ext>
            </a:extLst>
          </p:cNvPr>
          <p:cNvSpPr txBox="1">
            <a:spLocks/>
          </p:cNvSpPr>
          <p:nvPr/>
        </p:nvSpPr>
        <p:spPr>
          <a:xfrm>
            <a:off x="708747" y="1555107"/>
            <a:ext cx="5226832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Geolife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set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D86133B-50EA-4791-BA3D-78AAED9B1CDA}"/>
              </a:ext>
            </a:extLst>
          </p:cNvPr>
          <p:cNvSpPr/>
          <p:nvPr/>
        </p:nvSpPr>
        <p:spPr>
          <a:xfrm>
            <a:off x="1595442" y="3024718"/>
            <a:ext cx="255856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2EBC2430-E723-4893-8A5B-7AB126AD3456}"/>
              </a:ext>
            </a:extLst>
          </p:cNvPr>
          <p:cNvSpPr txBox="1">
            <a:spLocks/>
          </p:cNvSpPr>
          <p:nvPr/>
        </p:nvSpPr>
        <p:spPr>
          <a:xfrm>
            <a:off x="1954668" y="2881427"/>
            <a:ext cx="3735632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109A7FE-64D4-431A-8DCC-F3AD81D75E96}"/>
              </a:ext>
            </a:extLst>
          </p:cNvPr>
          <p:cNvSpPr/>
          <p:nvPr/>
        </p:nvSpPr>
        <p:spPr>
          <a:xfrm>
            <a:off x="1595442" y="3618874"/>
            <a:ext cx="255856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55A0E2BC-E405-44E3-9D3E-67EE6DEFF1E2}"/>
              </a:ext>
            </a:extLst>
          </p:cNvPr>
          <p:cNvSpPr txBox="1">
            <a:spLocks/>
          </p:cNvSpPr>
          <p:nvPr/>
        </p:nvSpPr>
        <p:spPr>
          <a:xfrm>
            <a:off x="1954667" y="3475583"/>
            <a:ext cx="4896075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[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Zheng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2008]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4BF4E49-D78F-421F-ADD4-76B1B9FCCB48}"/>
              </a:ext>
            </a:extLst>
          </p:cNvPr>
          <p:cNvSpPr/>
          <p:nvPr/>
        </p:nvSpPr>
        <p:spPr>
          <a:xfrm>
            <a:off x="1595438" y="4213030"/>
            <a:ext cx="255856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DAF07436-28E9-44DF-BDBC-49B206E9A5A1}"/>
              </a:ext>
            </a:extLst>
          </p:cNvPr>
          <p:cNvSpPr txBox="1">
            <a:spLocks/>
          </p:cNvSpPr>
          <p:nvPr/>
        </p:nvSpPr>
        <p:spPr>
          <a:xfrm>
            <a:off x="1954663" y="4069739"/>
            <a:ext cx="4896075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221CC24-2286-41B8-9A34-A3C8BDC1C11D}"/>
              </a:ext>
            </a:extLst>
          </p:cNvPr>
          <p:cNvSpPr/>
          <p:nvPr/>
        </p:nvSpPr>
        <p:spPr>
          <a:xfrm>
            <a:off x="1595438" y="4807186"/>
            <a:ext cx="255856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D8D15A40-82D6-4F68-937C-275756C2271A}"/>
              </a:ext>
            </a:extLst>
          </p:cNvPr>
          <p:cNvSpPr txBox="1">
            <a:spLocks/>
          </p:cNvSpPr>
          <p:nvPr/>
        </p:nvSpPr>
        <p:spPr>
          <a:xfrm>
            <a:off x="1954663" y="4663895"/>
            <a:ext cx="4896075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2007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D0FA1E0-6BB6-49A5-9B71-71BC61A761EE}"/>
              </a:ext>
            </a:extLst>
          </p:cNvPr>
          <p:cNvSpPr/>
          <p:nvPr/>
        </p:nvSpPr>
        <p:spPr>
          <a:xfrm>
            <a:off x="7608888" y="3024718"/>
            <a:ext cx="255856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ADBEDB74-F2CF-4042-9B85-D197DB96D2FF}"/>
              </a:ext>
            </a:extLst>
          </p:cNvPr>
          <p:cNvSpPr txBox="1">
            <a:spLocks/>
          </p:cNvSpPr>
          <p:nvPr/>
        </p:nvSpPr>
        <p:spPr>
          <a:xfrm>
            <a:off x="7968114" y="2881427"/>
            <a:ext cx="3735632" cy="902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12,517,364 GPS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A00A612-AF09-400F-9901-6A02872BD8E9}"/>
              </a:ext>
            </a:extLst>
          </p:cNvPr>
          <p:cNvSpPr/>
          <p:nvPr/>
        </p:nvSpPr>
        <p:spPr>
          <a:xfrm>
            <a:off x="7608888" y="4026128"/>
            <a:ext cx="255856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BE85A5A7-4CF9-4661-9089-F58B2F36A0D7}"/>
              </a:ext>
            </a:extLst>
          </p:cNvPr>
          <p:cNvSpPr txBox="1">
            <a:spLocks/>
          </p:cNvSpPr>
          <p:nvPr/>
        </p:nvSpPr>
        <p:spPr>
          <a:xfrm>
            <a:off x="7968114" y="3882837"/>
            <a:ext cx="3735632" cy="902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3,283,527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labeled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7A84D8E4-2524-40E0-85A0-D8EF86931E71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Available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data set</a:t>
            </a:r>
          </a:p>
        </p:txBody>
      </p:sp>
    </p:spTree>
    <p:extLst>
      <p:ext uri="{BB962C8B-B14F-4D97-AF65-F5344CB8AC3E}">
        <p14:creationId xmlns:p14="http://schemas.microsoft.com/office/powerpoint/2010/main" val="280099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7A84D8E4-2524-40E0-85A0-D8EF86931E71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Available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data set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73A679C2-5727-41E8-8F44-2475945B1BDF}"/>
              </a:ext>
            </a:extLst>
          </p:cNvPr>
          <p:cNvSpPr txBox="1">
            <a:spLocks/>
          </p:cNvSpPr>
          <p:nvPr/>
        </p:nvSpPr>
        <p:spPr>
          <a:xfrm>
            <a:off x="708747" y="1555107"/>
            <a:ext cx="883530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Naive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1D83107-206B-4F01-B7D4-9CF8A8F0D9E5}"/>
              </a:ext>
            </a:extLst>
          </p:cNvPr>
          <p:cNvGraphicFramePr>
            <a:graphicFrameLocks noGrp="1"/>
          </p:cNvGraphicFramePr>
          <p:nvPr/>
        </p:nvGraphicFramePr>
        <p:xfrm>
          <a:off x="2355851" y="2763044"/>
          <a:ext cx="7480298" cy="2476500"/>
        </p:xfrm>
        <a:graphic>
          <a:graphicData uri="http://schemas.openxmlformats.org/drawingml/2006/table">
            <a:tbl>
              <a:tblPr/>
              <a:tblGrid>
                <a:gridCol w="445256">
                  <a:extLst>
                    <a:ext uri="{9D8B030D-6E8A-4147-A177-3AD203B41FA5}">
                      <a16:colId xmlns:a16="http://schemas.microsoft.com/office/drawing/2014/main" val="1117457633"/>
                    </a:ext>
                  </a:extLst>
                </a:gridCol>
                <a:gridCol w="400730">
                  <a:extLst>
                    <a:ext uri="{9D8B030D-6E8A-4147-A177-3AD203B41FA5}">
                      <a16:colId xmlns:a16="http://schemas.microsoft.com/office/drawing/2014/main" val="374166322"/>
                    </a:ext>
                  </a:extLst>
                </a:gridCol>
                <a:gridCol w="400730">
                  <a:extLst>
                    <a:ext uri="{9D8B030D-6E8A-4147-A177-3AD203B41FA5}">
                      <a16:colId xmlns:a16="http://schemas.microsoft.com/office/drawing/2014/main" val="3189162218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1012258662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1929417296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3546944617"/>
                    </a:ext>
                  </a:extLst>
                </a:gridCol>
                <a:gridCol w="228989">
                  <a:extLst>
                    <a:ext uri="{9D8B030D-6E8A-4147-A177-3AD203B41FA5}">
                      <a16:colId xmlns:a16="http://schemas.microsoft.com/office/drawing/2014/main" val="2994607297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613268787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557949337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879258395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2071969587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76259674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868378440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2191819653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396594514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131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255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1942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813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927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92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216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720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564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848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089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8593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252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29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7A84D8E4-2524-40E0-85A0-D8EF86931E71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Available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data set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73A679C2-5727-41E8-8F44-2475945B1BDF}"/>
              </a:ext>
            </a:extLst>
          </p:cNvPr>
          <p:cNvSpPr txBox="1">
            <a:spLocks/>
          </p:cNvSpPr>
          <p:nvPr/>
        </p:nvSpPr>
        <p:spPr>
          <a:xfrm>
            <a:off x="708747" y="1555107"/>
            <a:ext cx="883530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 Network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CC1B390-FE86-4A45-904C-F810A91C71BA}"/>
              </a:ext>
            </a:extLst>
          </p:cNvPr>
          <p:cNvGraphicFramePr>
            <a:graphicFrameLocks noGrp="1"/>
          </p:cNvGraphicFramePr>
          <p:nvPr/>
        </p:nvGraphicFramePr>
        <p:xfrm>
          <a:off x="2355849" y="2763044"/>
          <a:ext cx="7480301" cy="2476500"/>
        </p:xfrm>
        <a:graphic>
          <a:graphicData uri="http://schemas.openxmlformats.org/drawingml/2006/table">
            <a:tbl>
              <a:tblPr/>
              <a:tblGrid>
                <a:gridCol w="443747">
                  <a:extLst>
                    <a:ext uri="{9D8B030D-6E8A-4147-A177-3AD203B41FA5}">
                      <a16:colId xmlns:a16="http://schemas.microsoft.com/office/drawing/2014/main" val="1507103977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2370925766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2884552109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1562346461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2652663296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2435029786"/>
                    </a:ext>
                  </a:extLst>
                </a:gridCol>
                <a:gridCol w="228213">
                  <a:extLst>
                    <a:ext uri="{9D8B030D-6E8A-4147-A177-3AD203B41FA5}">
                      <a16:colId xmlns:a16="http://schemas.microsoft.com/office/drawing/2014/main" val="4252505173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1880212098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4068829072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652434438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52112375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490338318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1240427180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680397342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9850202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969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303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423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318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655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8751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659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285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044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66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95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387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789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48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7A84D8E4-2524-40E0-85A0-D8EF86931E71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Available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data set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73A679C2-5727-41E8-8F44-2475945B1BDF}"/>
              </a:ext>
            </a:extLst>
          </p:cNvPr>
          <p:cNvSpPr txBox="1">
            <a:spLocks/>
          </p:cNvSpPr>
          <p:nvPr/>
        </p:nvSpPr>
        <p:spPr>
          <a:xfrm>
            <a:off x="708747" y="1555107"/>
            <a:ext cx="883530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8A7FB3E-37E6-4A05-BFFD-D9BB39373490}"/>
              </a:ext>
            </a:extLst>
          </p:cNvPr>
          <p:cNvGraphicFramePr>
            <a:graphicFrameLocks noGrp="1"/>
          </p:cNvGraphicFramePr>
          <p:nvPr/>
        </p:nvGraphicFramePr>
        <p:xfrm>
          <a:off x="2355849" y="2763044"/>
          <a:ext cx="7480301" cy="2476500"/>
        </p:xfrm>
        <a:graphic>
          <a:graphicData uri="http://schemas.openxmlformats.org/drawingml/2006/table">
            <a:tbl>
              <a:tblPr/>
              <a:tblGrid>
                <a:gridCol w="443747">
                  <a:extLst>
                    <a:ext uri="{9D8B030D-6E8A-4147-A177-3AD203B41FA5}">
                      <a16:colId xmlns:a16="http://schemas.microsoft.com/office/drawing/2014/main" val="941178568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3558386797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143621911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2570608449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3488332292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589040796"/>
                    </a:ext>
                  </a:extLst>
                </a:gridCol>
                <a:gridCol w="228213">
                  <a:extLst>
                    <a:ext uri="{9D8B030D-6E8A-4147-A177-3AD203B41FA5}">
                      <a16:colId xmlns:a16="http://schemas.microsoft.com/office/drawing/2014/main" val="3291065567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631616269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832042521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938770661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434491889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314222316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821890857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389956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8668846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426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097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6341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465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35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950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1916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54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365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839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892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107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18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72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7A84D8E4-2524-40E0-85A0-D8EF86931E71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Available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data set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73A679C2-5727-41E8-8F44-2475945B1BDF}"/>
              </a:ext>
            </a:extLst>
          </p:cNvPr>
          <p:cNvSpPr txBox="1">
            <a:spLocks/>
          </p:cNvSpPr>
          <p:nvPr/>
        </p:nvSpPr>
        <p:spPr>
          <a:xfrm>
            <a:off x="708747" y="1555107"/>
            <a:ext cx="883530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C6D0081-C995-4C7D-BAB2-28AD44014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208" y="3021746"/>
            <a:ext cx="5756715" cy="407254"/>
          </a:xfrm>
        </p:spPr>
        <p:txBody>
          <a:bodyPr>
            <a:noAutofit/>
          </a:bodyPr>
          <a:lstStyle/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B86D37D0-596A-4769-BBB6-B956D520D42A}"/>
              </a:ext>
            </a:extLst>
          </p:cNvPr>
          <p:cNvSpPr txBox="1">
            <a:spLocks/>
          </p:cNvSpPr>
          <p:nvPr/>
        </p:nvSpPr>
        <p:spPr>
          <a:xfrm>
            <a:off x="1931208" y="3617622"/>
            <a:ext cx="5190320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Recall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6F5FD2-10AF-47F6-A3D7-A4A87D8007D8}"/>
              </a:ext>
            </a:extLst>
          </p:cNvPr>
          <p:cNvSpPr txBox="1">
            <a:spLocks/>
          </p:cNvSpPr>
          <p:nvPr/>
        </p:nvSpPr>
        <p:spPr>
          <a:xfrm>
            <a:off x="1931208" y="4213498"/>
            <a:ext cx="9144000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6C65032-9B37-4838-9C79-C39FE8A4D649}"/>
              </a:ext>
            </a:extLst>
          </p:cNvPr>
          <p:cNvSpPr/>
          <p:nvPr/>
        </p:nvSpPr>
        <p:spPr>
          <a:xfrm>
            <a:off x="1595440" y="3164900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7721833-5925-4D09-BE42-45EEFD3D5BB3}"/>
              </a:ext>
            </a:extLst>
          </p:cNvPr>
          <p:cNvSpPr/>
          <p:nvPr/>
        </p:nvSpPr>
        <p:spPr>
          <a:xfrm>
            <a:off x="1595439" y="3747823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0ED0000-D7A8-4D6C-ABAE-4722E26109A5}"/>
              </a:ext>
            </a:extLst>
          </p:cNvPr>
          <p:cNvSpPr/>
          <p:nvPr/>
        </p:nvSpPr>
        <p:spPr>
          <a:xfrm>
            <a:off x="1595438" y="4325495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9AE43FE-D0E6-4BEF-8AD1-DA3FE701F9A9}"/>
              </a:ext>
            </a:extLst>
          </p:cNvPr>
          <p:cNvSpPr txBox="1">
            <a:spLocks/>
          </p:cNvSpPr>
          <p:nvPr/>
        </p:nvSpPr>
        <p:spPr>
          <a:xfrm>
            <a:off x="5225143" y="3677306"/>
            <a:ext cx="6498299" cy="1047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0.80 vs 0.887 [</a:t>
            </a:r>
            <a:r>
              <a:rPr lang="es-EC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Zheng</a:t>
            </a:r>
            <a:r>
              <a:rPr lang="es-EC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et al. 2008]</a:t>
            </a:r>
          </a:p>
        </p:txBody>
      </p:sp>
      <p:sp>
        <p:nvSpPr>
          <p:cNvPr id="12" name="Flecha: hacia la izquierda 11">
            <a:extLst>
              <a:ext uri="{FF2B5EF4-FFF2-40B4-BE49-F238E27FC236}">
                <a16:creationId xmlns:a16="http://schemas.microsoft.com/office/drawing/2014/main" id="{6CA70022-6D63-44F9-A9F4-E908B2BCC8EA}"/>
              </a:ext>
            </a:extLst>
          </p:cNvPr>
          <p:cNvSpPr/>
          <p:nvPr/>
        </p:nvSpPr>
        <p:spPr>
          <a:xfrm>
            <a:off x="4088218" y="3606780"/>
            <a:ext cx="876300" cy="606718"/>
          </a:xfrm>
          <a:prstGeom prst="leftArrow">
            <a:avLst/>
          </a:prstGeom>
          <a:solidFill>
            <a:srgbClr val="FFD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9AB5F74-98BC-4D47-8509-A5144FC27E0A}"/>
              </a:ext>
            </a:extLst>
          </p:cNvPr>
          <p:cNvSpPr txBox="1">
            <a:spLocks/>
          </p:cNvSpPr>
          <p:nvPr/>
        </p:nvSpPr>
        <p:spPr>
          <a:xfrm>
            <a:off x="5225143" y="4264829"/>
            <a:ext cx="6498299" cy="1047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0.81 vs 0.406 [</a:t>
            </a:r>
            <a:r>
              <a:rPr lang="es-EC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Zheng</a:t>
            </a:r>
            <a:r>
              <a:rPr lang="es-EC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et al. 2008]</a:t>
            </a:r>
          </a:p>
        </p:txBody>
      </p:sp>
      <p:sp>
        <p:nvSpPr>
          <p:cNvPr id="14" name="Flecha: hacia la izquierda 13">
            <a:extLst>
              <a:ext uri="{FF2B5EF4-FFF2-40B4-BE49-F238E27FC236}">
                <a16:creationId xmlns:a16="http://schemas.microsoft.com/office/drawing/2014/main" id="{61580DF3-0D27-40EA-BD58-9EECFDB99DAE}"/>
              </a:ext>
            </a:extLst>
          </p:cNvPr>
          <p:cNvSpPr/>
          <p:nvPr/>
        </p:nvSpPr>
        <p:spPr>
          <a:xfrm>
            <a:off x="4088218" y="4282951"/>
            <a:ext cx="876300" cy="606718"/>
          </a:xfrm>
          <a:prstGeom prst="leftArrow">
            <a:avLst/>
          </a:prstGeom>
          <a:solidFill>
            <a:srgbClr val="FFD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994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EC254-F4D4-4F1C-949D-7BBB4E45D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8954" y="1997612"/>
            <a:ext cx="5474091" cy="2862776"/>
          </a:xfrm>
        </p:spPr>
        <p:txBody>
          <a:bodyPr anchor="ctr">
            <a:normAutofit/>
          </a:bodyPr>
          <a:lstStyle/>
          <a:p>
            <a:r>
              <a:rPr lang="es-EC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Work</a:t>
            </a:r>
            <a:r>
              <a:rPr lang="es-EC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Done</a:t>
            </a:r>
          </a:p>
        </p:txBody>
      </p:sp>
    </p:spTree>
    <p:extLst>
      <p:ext uri="{BB962C8B-B14F-4D97-AF65-F5344CB8AC3E}">
        <p14:creationId xmlns:p14="http://schemas.microsoft.com/office/powerpoint/2010/main" val="891094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BAB6A0E9-A001-406E-BB38-F2073782BCB1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Work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Done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26CEA2FB-662E-4E05-AC09-35C6484F331C}"/>
              </a:ext>
            </a:extLst>
          </p:cNvPr>
          <p:cNvSpPr txBox="1">
            <a:spLocks/>
          </p:cNvSpPr>
          <p:nvPr/>
        </p:nvSpPr>
        <p:spPr>
          <a:xfrm>
            <a:off x="2155431" y="1718964"/>
            <a:ext cx="468757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5400" b="1" dirty="0">
              <a:solidFill>
                <a:srgbClr val="FB3F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DB06B5A8-59DE-4DF2-974A-C7E4695B57AB}"/>
              </a:ext>
            </a:extLst>
          </p:cNvPr>
          <p:cNvSpPr txBox="1">
            <a:spLocks/>
          </p:cNvSpPr>
          <p:nvPr/>
        </p:nvSpPr>
        <p:spPr>
          <a:xfrm>
            <a:off x="2729301" y="1718964"/>
            <a:ext cx="4882482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8304A03F-0C78-4A31-BBAB-6F592F9E7A71}"/>
              </a:ext>
            </a:extLst>
          </p:cNvPr>
          <p:cNvSpPr txBox="1">
            <a:spLocks/>
          </p:cNvSpPr>
          <p:nvPr/>
        </p:nvSpPr>
        <p:spPr>
          <a:xfrm>
            <a:off x="2729301" y="2591887"/>
            <a:ext cx="4882482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</a:t>
            </a: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C210E467-BCFE-41CD-B8D6-E9F136B2631E}"/>
              </a:ext>
            </a:extLst>
          </p:cNvPr>
          <p:cNvSpPr txBox="1">
            <a:spLocks/>
          </p:cNvSpPr>
          <p:nvPr/>
        </p:nvSpPr>
        <p:spPr>
          <a:xfrm>
            <a:off x="2729301" y="3464810"/>
            <a:ext cx="4882482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77E1FA0-C10E-4197-B4D9-F4A6F6E9E502}"/>
              </a:ext>
            </a:extLst>
          </p:cNvPr>
          <p:cNvSpPr/>
          <p:nvPr/>
        </p:nvSpPr>
        <p:spPr>
          <a:xfrm>
            <a:off x="2061953" y="2193505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133243B-7335-4ECE-A85E-1F133E870DCC}"/>
              </a:ext>
            </a:extLst>
          </p:cNvPr>
          <p:cNvSpPr/>
          <p:nvPr/>
        </p:nvSpPr>
        <p:spPr>
          <a:xfrm>
            <a:off x="2069249" y="3087183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C6B4620-A417-4466-8A51-3ED99D966C1C}"/>
              </a:ext>
            </a:extLst>
          </p:cNvPr>
          <p:cNvSpPr/>
          <p:nvPr/>
        </p:nvSpPr>
        <p:spPr>
          <a:xfrm>
            <a:off x="2069249" y="3977406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1A7126CC-1713-4671-87E0-7DEA1AF9B4E3}"/>
              </a:ext>
            </a:extLst>
          </p:cNvPr>
          <p:cNvSpPr txBox="1">
            <a:spLocks/>
          </p:cNvSpPr>
          <p:nvPr/>
        </p:nvSpPr>
        <p:spPr>
          <a:xfrm>
            <a:off x="2722005" y="4367896"/>
            <a:ext cx="4882482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7E662DF-2757-49F9-B6BA-09C9A20328DA}"/>
              </a:ext>
            </a:extLst>
          </p:cNvPr>
          <p:cNvSpPr/>
          <p:nvPr/>
        </p:nvSpPr>
        <p:spPr>
          <a:xfrm>
            <a:off x="2061953" y="4880492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2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EC254-F4D4-4F1C-949D-7BBB4E45D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63" y="402377"/>
            <a:ext cx="9144000" cy="1047750"/>
          </a:xfrm>
        </p:spPr>
        <p:txBody>
          <a:bodyPr>
            <a:normAutofit/>
          </a:bodyPr>
          <a:lstStyle/>
          <a:p>
            <a:pPr algn="l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Agenda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FCAC7D8-2CA1-4F17-BD6D-F82AC8F9550E}"/>
              </a:ext>
            </a:extLst>
          </p:cNvPr>
          <p:cNvSpPr txBox="1">
            <a:spLocks/>
          </p:cNvSpPr>
          <p:nvPr/>
        </p:nvSpPr>
        <p:spPr>
          <a:xfrm>
            <a:off x="2155431" y="1718964"/>
            <a:ext cx="468757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5400" b="1" dirty="0">
              <a:solidFill>
                <a:srgbClr val="FB3F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A34953-F6D2-43A7-B646-F8C8DFE0B0A9}"/>
              </a:ext>
            </a:extLst>
          </p:cNvPr>
          <p:cNvSpPr txBox="1">
            <a:spLocks/>
          </p:cNvSpPr>
          <p:nvPr/>
        </p:nvSpPr>
        <p:spPr>
          <a:xfrm>
            <a:off x="2729301" y="1718964"/>
            <a:ext cx="4882482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745ABDF-94B7-4F85-BC5F-8FB3B727E4F2}"/>
              </a:ext>
            </a:extLst>
          </p:cNvPr>
          <p:cNvSpPr txBox="1">
            <a:spLocks/>
          </p:cNvSpPr>
          <p:nvPr/>
        </p:nvSpPr>
        <p:spPr>
          <a:xfrm>
            <a:off x="2729301" y="2591887"/>
            <a:ext cx="4882482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98EE3C2-AFB4-4B38-A401-6293C8AC191F}"/>
              </a:ext>
            </a:extLst>
          </p:cNvPr>
          <p:cNvSpPr txBox="1">
            <a:spLocks/>
          </p:cNvSpPr>
          <p:nvPr/>
        </p:nvSpPr>
        <p:spPr>
          <a:xfrm>
            <a:off x="2729301" y="3464810"/>
            <a:ext cx="4882482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C81487E-5158-416D-8CAC-869B1D585DBA}"/>
              </a:ext>
            </a:extLst>
          </p:cNvPr>
          <p:cNvSpPr/>
          <p:nvPr/>
        </p:nvSpPr>
        <p:spPr>
          <a:xfrm>
            <a:off x="2061953" y="2193505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CEEF96-10A2-4212-844D-0E0219907183}"/>
              </a:ext>
            </a:extLst>
          </p:cNvPr>
          <p:cNvSpPr/>
          <p:nvPr/>
        </p:nvSpPr>
        <p:spPr>
          <a:xfrm>
            <a:off x="2069249" y="3087183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76257A2-E208-4B9A-864E-379C7DA51C90}"/>
              </a:ext>
            </a:extLst>
          </p:cNvPr>
          <p:cNvSpPr/>
          <p:nvPr/>
        </p:nvSpPr>
        <p:spPr>
          <a:xfrm>
            <a:off x="2069249" y="3977406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386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3418E05E-2F0D-40FF-8A91-7B5E25EE2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207" y="2582864"/>
            <a:ext cx="8499726" cy="407254"/>
          </a:xfrm>
        </p:spPr>
        <p:txBody>
          <a:bodyPr>
            <a:noAutofit/>
          </a:bodyPr>
          <a:lstStyle/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 app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colleagues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Lille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01A40A48-015B-43A2-8BDF-7CC0DC2A2C5F}"/>
              </a:ext>
            </a:extLst>
          </p:cNvPr>
          <p:cNvSpPr txBox="1">
            <a:spLocks/>
          </p:cNvSpPr>
          <p:nvPr/>
        </p:nvSpPr>
        <p:spPr>
          <a:xfrm>
            <a:off x="1931207" y="3178740"/>
            <a:ext cx="5190320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ECE293C-3F46-483E-89E9-19F23F74A6D8}"/>
              </a:ext>
            </a:extLst>
          </p:cNvPr>
          <p:cNvSpPr/>
          <p:nvPr/>
        </p:nvSpPr>
        <p:spPr>
          <a:xfrm>
            <a:off x="1595439" y="2726018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0462D44-05AE-407F-A286-0C7BE1155436}"/>
              </a:ext>
            </a:extLst>
          </p:cNvPr>
          <p:cNvSpPr/>
          <p:nvPr/>
        </p:nvSpPr>
        <p:spPr>
          <a:xfrm>
            <a:off x="1595438" y="3308941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42E4B3E6-633A-4388-8E80-096A750CC312}"/>
              </a:ext>
            </a:extLst>
          </p:cNvPr>
          <p:cNvSpPr txBox="1">
            <a:spLocks/>
          </p:cNvSpPr>
          <p:nvPr/>
        </p:nvSpPr>
        <p:spPr>
          <a:xfrm>
            <a:off x="1931207" y="4408374"/>
            <a:ext cx="5190320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json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7879476-FE86-43E8-B988-2398AED22BDA}"/>
              </a:ext>
            </a:extLst>
          </p:cNvPr>
          <p:cNvSpPr/>
          <p:nvPr/>
        </p:nvSpPr>
        <p:spPr>
          <a:xfrm>
            <a:off x="1595438" y="4538575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87798660-7794-453C-A5CA-B54C8107305B}"/>
              </a:ext>
            </a:extLst>
          </p:cNvPr>
          <p:cNvSpPr txBox="1">
            <a:spLocks/>
          </p:cNvSpPr>
          <p:nvPr/>
        </p:nvSpPr>
        <p:spPr>
          <a:xfrm>
            <a:off x="1931206" y="1999804"/>
            <a:ext cx="8499726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Apisense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47441E9-2D7E-4D0E-9B27-36EB914D60A6}"/>
              </a:ext>
            </a:extLst>
          </p:cNvPr>
          <p:cNvSpPr/>
          <p:nvPr/>
        </p:nvSpPr>
        <p:spPr>
          <a:xfrm>
            <a:off x="1595438" y="2142958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D8DC4EFE-FD4F-49BD-9650-B1D9296925DE}"/>
              </a:ext>
            </a:extLst>
          </p:cNvPr>
          <p:cNvSpPr txBox="1">
            <a:spLocks/>
          </p:cNvSpPr>
          <p:nvPr/>
        </p:nvSpPr>
        <p:spPr>
          <a:xfrm>
            <a:off x="1931207" y="3793557"/>
            <a:ext cx="5190320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Configurable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CD790B8-DCA2-43AE-AE40-27690CE1A49B}"/>
              </a:ext>
            </a:extLst>
          </p:cNvPr>
          <p:cNvSpPr/>
          <p:nvPr/>
        </p:nvSpPr>
        <p:spPr>
          <a:xfrm>
            <a:off x="1595438" y="3923758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9" name="Imagen 18" descr="Recorte de pantalla">
            <a:extLst>
              <a:ext uri="{FF2B5EF4-FFF2-40B4-BE49-F238E27FC236}">
                <a16:creationId xmlns:a16="http://schemas.microsoft.com/office/drawing/2014/main" id="{788A68EB-4E13-41CB-B7C8-7B14E337A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30" y="336963"/>
            <a:ext cx="4427201" cy="1117979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679A2EFA-0C3F-45ED-8E1A-F72BBB590596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Data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Collection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22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E0D7C0BB-5F39-4B2E-9BFE-5EE7FAEDE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0639" y="1419828"/>
            <a:ext cx="7523748" cy="525823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BD59561D-6A48-4F00-B46F-CC47346D009A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Data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Collection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18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A6368B-4E26-4BD7-9FB9-DAF68C6EB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8" y="1419828"/>
            <a:ext cx="8801629" cy="49485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6B6C1DA-38DF-479F-9C6A-E66382B1F99A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GUI</a:t>
            </a:r>
          </a:p>
        </p:txBody>
      </p:sp>
    </p:spTree>
    <p:extLst>
      <p:ext uri="{BB962C8B-B14F-4D97-AF65-F5344CB8AC3E}">
        <p14:creationId xmlns:p14="http://schemas.microsoft.com/office/powerpoint/2010/main" val="293546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763BDB5-59D2-4C25-9EFF-88A57A542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8" y="1419828"/>
            <a:ext cx="8869362" cy="498658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E72EFBA-93F6-425E-BB53-CC5793492FBE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GUI</a:t>
            </a:r>
          </a:p>
        </p:txBody>
      </p:sp>
    </p:spTree>
    <p:extLst>
      <p:ext uri="{BB962C8B-B14F-4D97-AF65-F5344CB8AC3E}">
        <p14:creationId xmlns:p14="http://schemas.microsoft.com/office/powerpoint/2010/main" val="646198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E3D240F-E2F9-4A67-8551-B6F9B5775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8" y="1419828"/>
            <a:ext cx="8890000" cy="499818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963FDF0-2383-4CA5-BCAA-85E5D4D0D07C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GUI</a:t>
            </a:r>
          </a:p>
        </p:txBody>
      </p:sp>
    </p:spTree>
    <p:extLst>
      <p:ext uri="{BB962C8B-B14F-4D97-AF65-F5344CB8AC3E}">
        <p14:creationId xmlns:p14="http://schemas.microsoft.com/office/powerpoint/2010/main" val="2047221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963FDF0-2383-4CA5-BCAA-85E5D4D0D07C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GUI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9950E0-B512-4F1E-BBDB-82C8CD326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8" y="1419828"/>
            <a:ext cx="8893175" cy="49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30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3FCAC7D8-2CA1-4F17-BD6D-F82AC8F9550E}"/>
              </a:ext>
            </a:extLst>
          </p:cNvPr>
          <p:cNvSpPr txBox="1">
            <a:spLocks/>
          </p:cNvSpPr>
          <p:nvPr/>
        </p:nvSpPr>
        <p:spPr>
          <a:xfrm>
            <a:off x="1021568" y="1799175"/>
            <a:ext cx="468757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5400" b="1" dirty="0">
              <a:solidFill>
                <a:srgbClr val="FB3F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A704204-B127-47C2-BFDB-A854831252D0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POI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detection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Imagen 4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44F3801E-F3BA-4929-A2FA-F6685E25C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8" y="1344380"/>
            <a:ext cx="9253987" cy="499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02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3DB05C8F-7BD7-4F27-8640-32571233F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750" y="2060575"/>
            <a:ext cx="3537732" cy="720474"/>
          </a:xfrm>
        </p:spPr>
        <p:txBody>
          <a:bodyPr>
            <a:noAutofit/>
          </a:bodyPr>
          <a:lstStyle/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Parameterized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ubtítulo 2">
                <a:extLst>
                  <a:ext uri="{FF2B5EF4-FFF2-40B4-BE49-F238E27FC236}">
                    <a16:creationId xmlns:a16="http://schemas.microsoft.com/office/drawing/2014/main" id="{63F9D653-9792-4F3A-9CC0-FE12FD0154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3750" y="2703988"/>
                <a:ext cx="7164663" cy="407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s-EC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</a:t>
                </a:r>
                <a:r>
                  <a:rPr lang="es-EC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s-EC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diameter</m:t>
                    </m:r>
                    <m:r>
                      <a:rPr lang="es-EC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C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s-EC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s-EC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Subtítulo 2">
                <a:extLst>
                  <a:ext uri="{FF2B5EF4-FFF2-40B4-BE49-F238E27FC236}">
                    <a16:creationId xmlns:a16="http://schemas.microsoft.com/office/drawing/2014/main" id="{63F9D653-9792-4F3A-9CC0-FE12FD015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50" y="2703988"/>
                <a:ext cx="7164663" cy="407254"/>
              </a:xfrm>
              <a:prstGeom prst="rect">
                <a:avLst/>
              </a:prstGeom>
              <a:blipFill>
                <a:blip r:embed="rId3"/>
                <a:stretch>
                  <a:fillRect l="-2213" t="-33333" b="-8030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ángulo 23">
            <a:extLst>
              <a:ext uri="{FF2B5EF4-FFF2-40B4-BE49-F238E27FC236}">
                <a16:creationId xmlns:a16="http://schemas.microsoft.com/office/drawing/2014/main" id="{E72AE6A8-1D3F-4114-8EA5-68212E2A84AC}"/>
              </a:ext>
            </a:extLst>
          </p:cNvPr>
          <p:cNvSpPr/>
          <p:nvPr/>
        </p:nvSpPr>
        <p:spPr>
          <a:xfrm>
            <a:off x="1727982" y="2834189"/>
            <a:ext cx="255856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ubtítulo 2">
                <a:extLst>
                  <a:ext uri="{FF2B5EF4-FFF2-40B4-BE49-F238E27FC236}">
                    <a16:creationId xmlns:a16="http://schemas.microsoft.com/office/drawing/2014/main" id="{615BE9F9-B1B0-4D29-91A1-870B6C5DDF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3752" y="3298144"/>
                <a:ext cx="6424774" cy="407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s-EC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Minimum</a:t>
                </a:r>
                <a:r>
                  <a:rPr lang="es-EC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stay</a:t>
                </a:r>
                <a:r>
                  <a:rPr lang="es-EC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es-EC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s-EC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s-EC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duration</a:t>
                </a:r>
                <a:r>
                  <a:rPr lang="es-EC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Subtítulo 2">
                <a:extLst>
                  <a:ext uri="{FF2B5EF4-FFF2-40B4-BE49-F238E27FC236}">
                    <a16:creationId xmlns:a16="http://schemas.microsoft.com/office/drawing/2014/main" id="{615BE9F9-B1B0-4D29-91A1-870B6C5DD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52" y="3298144"/>
                <a:ext cx="6424774" cy="407254"/>
              </a:xfrm>
              <a:prstGeom prst="rect">
                <a:avLst/>
              </a:prstGeom>
              <a:blipFill>
                <a:blip r:embed="rId4"/>
                <a:stretch>
                  <a:fillRect l="-2469" t="-32836" b="-7761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ángulo 25">
            <a:extLst>
              <a:ext uri="{FF2B5EF4-FFF2-40B4-BE49-F238E27FC236}">
                <a16:creationId xmlns:a16="http://schemas.microsoft.com/office/drawing/2014/main" id="{B5D3C578-50F0-46F6-AFDD-40AB0AA79117}"/>
              </a:ext>
            </a:extLst>
          </p:cNvPr>
          <p:cNvSpPr/>
          <p:nvPr/>
        </p:nvSpPr>
        <p:spPr>
          <a:xfrm>
            <a:off x="1727982" y="3396074"/>
            <a:ext cx="255856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96722FF-DC3F-418F-BBF8-0633B03D3AAE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POI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detection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13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84AE070C-1EFA-4536-8FD4-68785D494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8" y="2060575"/>
            <a:ext cx="4711789" cy="3842263"/>
          </a:xfrm>
          <a:prstGeom prst="rect">
            <a:avLst/>
          </a:prstGeom>
        </p:spPr>
      </p:pic>
      <p:pic>
        <p:nvPicPr>
          <p:cNvPr id="12" name="Imagen 11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D47B4FDD-EB9F-4D90-9B94-716E9DFB3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11" y="2058145"/>
            <a:ext cx="4714769" cy="384469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D96B267-4474-4D80-80AD-48BCDE2DF9CE}"/>
              </a:ext>
            </a:extLst>
          </p:cNvPr>
          <p:cNvSpPr txBox="1">
            <a:spLocks/>
          </p:cNvSpPr>
          <p:nvPr/>
        </p:nvSpPr>
        <p:spPr>
          <a:xfrm>
            <a:off x="3683422" y="2060575"/>
            <a:ext cx="241221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>
                <a:solidFill>
                  <a:srgbClr val="034769"/>
                </a:solidFill>
                <a:latin typeface="Impact" panose="020B0806030902050204" pitchFamily="34" charset="0"/>
              </a:rPr>
              <a:t>δ</a:t>
            </a:r>
            <a:r>
              <a:rPr lang="es-EC" sz="2800" dirty="0">
                <a:solidFill>
                  <a:srgbClr val="034769"/>
                </a:solidFill>
                <a:latin typeface="Impact" panose="020B0806030902050204" pitchFamily="34" charset="0"/>
              </a:rPr>
              <a:t> = 20 </a:t>
            </a:r>
            <a:r>
              <a:rPr lang="es-EC" sz="2800" dirty="0" err="1">
                <a:solidFill>
                  <a:srgbClr val="034769"/>
                </a:solidFill>
                <a:latin typeface="Impact" panose="020B0806030902050204" pitchFamily="34" charset="0"/>
              </a:rPr>
              <a:t>mts</a:t>
            </a:r>
            <a:endParaRPr lang="es-EC" sz="2800" dirty="0">
              <a:solidFill>
                <a:srgbClr val="034769"/>
              </a:solidFill>
              <a:latin typeface="Impact" panose="020B0806030902050204" pitchFamily="34" charset="0"/>
            </a:endParaRPr>
          </a:p>
          <a:p>
            <a:pPr algn="l"/>
            <a:r>
              <a:rPr lang="el-GR" sz="2800" dirty="0">
                <a:solidFill>
                  <a:srgbClr val="034769"/>
                </a:solidFill>
                <a:latin typeface="Impact" panose="020B0806030902050204" pitchFamily="34" charset="0"/>
              </a:rPr>
              <a:t>τ</a:t>
            </a:r>
            <a:r>
              <a:rPr lang="es-EC" sz="2800" dirty="0">
                <a:solidFill>
                  <a:srgbClr val="034769"/>
                </a:solidFill>
                <a:latin typeface="Impact" panose="020B0806030902050204" pitchFamily="34" charset="0"/>
              </a:rPr>
              <a:t> = 30 min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EA77D25-6525-494D-9468-B5155BAB5B58}"/>
              </a:ext>
            </a:extLst>
          </p:cNvPr>
          <p:cNvSpPr txBox="1">
            <a:spLocks/>
          </p:cNvSpPr>
          <p:nvPr/>
        </p:nvSpPr>
        <p:spPr>
          <a:xfrm>
            <a:off x="9474981" y="2061320"/>
            <a:ext cx="241221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>
                <a:solidFill>
                  <a:srgbClr val="034769"/>
                </a:solidFill>
                <a:latin typeface="Impact" panose="020B0806030902050204" pitchFamily="34" charset="0"/>
              </a:rPr>
              <a:t>δ</a:t>
            </a:r>
            <a:r>
              <a:rPr lang="es-EC" sz="2800" dirty="0">
                <a:solidFill>
                  <a:srgbClr val="034769"/>
                </a:solidFill>
                <a:latin typeface="Impact" panose="020B0806030902050204" pitchFamily="34" charset="0"/>
              </a:rPr>
              <a:t> = 200 </a:t>
            </a:r>
            <a:r>
              <a:rPr lang="es-EC" sz="2800" dirty="0" err="1">
                <a:solidFill>
                  <a:srgbClr val="034769"/>
                </a:solidFill>
                <a:latin typeface="Impact" panose="020B0806030902050204" pitchFamily="34" charset="0"/>
              </a:rPr>
              <a:t>mts</a:t>
            </a:r>
            <a:endParaRPr lang="es-EC" sz="2800" dirty="0">
              <a:solidFill>
                <a:srgbClr val="034769"/>
              </a:solidFill>
              <a:latin typeface="Impact" panose="020B0806030902050204" pitchFamily="34" charset="0"/>
            </a:endParaRPr>
          </a:p>
          <a:p>
            <a:pPr algn="l"/>
            <a:r>
              <a:rPr lang="el-GR" sz="2800" dirty="0">
                <a:solidFill>
                  <a:srgbClr val="034769"/>
                </a:solidFill>
                <a:latin typeface="Impact" panose="020B0806030902050204" pitchFamily="34" charset="0"/>
              </a:rPr>
              <a:t>τ</a:t>
            </a:r>
            <a:r>
              <a:rPr lang="es-EC" sz="2800" dirty="0">
                <a:solidFill>
                  <a:srgbClr val="034769"/>
                </a:solidFill>
                <a:latin typeface="Impact" panose="020B0806030902050204" pitchFamily="34" charset="0"/>
              </a:rPr>
              <a:t> = 30 min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BD699247-0A0D-4F4F-825A-DBCED0C33990}"/>
              </a:ext>
            </a:extLst>
          </p:cNvPr>
          <p:cNvSpPr/>
          <p:nvPr/>
        </p:nvSpPr>
        <p:spPr>
          <a:xfrm rot="10800000">
            <a:off x="5763284" y="3677132"/>
            <a:ext cx="876300" cy="606718"/>
          </a:xfrm>
          <a:prstGeom prst="leftArrow">
            <a:avLst/>
          </a:prstGeom>
          <a:solidFill>
            <a:srgbClr val="FFD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A010785-86DD-4643-BC62-C1109BA024E8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POI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detection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02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E531496-886D-4BD4-AF56-182C6E37D597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POI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detection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9" name="Imagen 8" descr="Recorte de pantalla">
            <a:extLst>
              <a:ext uri="{FF2B5EF4-FFF2-40B4-BE49-F238E27FC236}">
                <a16:creationId xmlns:a16="http://schemas.microsoft.com/office/drawing/2014/main" id="{A7ABB2BB-D80B-4D15-9867-2B92187B1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1419828"/>
            <a:ext cx="7268701" cy="51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5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3FCAC7D8-2CA1-4F17-BD6D-F82AC8F9550E}"/>
              </a:ext>
            </a:extLst>
          </p:cNvPr>
          <p:cNvSpPr txBox="1">
            <a:spLocks/>
          </p:cNvSpPr>
          <p:nvPr/>
        </p:nvSpPr>
        <p:spPr>
          <a:xfrm>
            <a:off x="1021568" y="1799175"/>
            <a:ext cx="468757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5400" b="1" dirty="0">
              <a:solidFill>
                <a:srgbClr val="FB3F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B5FC768-65D5-4C50-82E9-40F354B28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238" y="2060575"/>
            <a:ext cx="8185931" cy="2862776"/>
          </a:xfrm>
        </p:spPr>
        <p:txBody>
          <a:bodyPr anchor="ctr">
            <a:normAutofit/>
          </a:bodyPr>
          <a:lstStyle/>
          <a:p>
            <a:r>
              <a:rPr lang="es-EC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Introduction</a:t>
            </a:r>
            <a:endParaRPr lang="es-EC" sz="88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97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E531496-886D-4BD4-AF56-182C6E37D597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POI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detection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n 2" descr="Recorte de pantalla">
            <a:extLst>
              <a:ext uri="{FF2B5EF4-FFF2-40B4-BE49-F238E27FC236}">
                <a16:creationId xmlns:a16="http://schemas.microsoft.com/office/drawing/2014/main" id="{3BFE9612-315F-4948-91D9-4DC120CB4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19" y="1419828"/>
            <a:ext cx="7348912" cy="52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01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EC254-F4D4-4F1C-949D-7BBB4E45D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238" y="2060575"/>
            <a:ext cx="8185931" cy="2862776"/>
          </a:xfrm>
        </p:spPr>
        <p:txBody>
          <a:bodyPr anchor="ctr">
            <a:normAutofit/>
          </a:bodyPr>
          <a:lstStyle/>
          <a:p>
            <a:r>
              <a:rPr lang="es-EC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Mode</a:t>
            </a:r>
            <a:r>
              <a:rPr lang="es-EC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Detection</a:t>
            </a:r>
            <a:endParaRPr lang="es-EC" sz="88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64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nternship_Report_v__1_8_Final.pdf - SumatraPDF">
            <a:extLst>
              <a:ext uri="{FF2B5EF4-FFF2-40B4-BE49-F238E27FC236}">
                <a16:creationId xmlns:a16="http://schemas.microsoft.com/office/drawing/2014/main" id="{B3B0CC24-91AE-48DA-82F3-77E8C8D40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 t="14132" r="26052" b="19143"/>
          <a:stretch/>
        </p:blipFill>
        <p:spPr>
          <a:xfrm>
            <a:off x="2791326" y="1787012"/>
            <a:ext cx="6176211" cy="437949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14AFA07-715A-4843-9886-062D3C6D2107}"/>
              </a:ext>
            </a:extLst>
          </p:cNvPr>
          <p:cNvSpPr txBox="1">
            <a:spLocks/>
          </p:cNvSpPr>
          <p:nvPr/>
        </p:nvSpPr>
        <p:spPr>
          <a:xfrm>
            <a:off x="708746" y="372078"/>
            <a:ext cx="11483253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Distribution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of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acceleration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traces</a:t>
            </a:r>
          </a:p>
        </p:txBody>
      </p:sp>
    </p:spTree>
    <p:extLst>
      <p:ext uri="{BB962C8B-B14F-4D97-AF65-F5344CB8AC3E}">
        <p14:creationId xmlns:p14="http://schemas.microsoft.com/office/powerpoint/2010/main" val="305451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1ADC7198-9E72-4433-BA38-ED5BA8948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2043" y="2024063"/>
            <a:ext cx="5071746" cy="373770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148061DC-CF85-49CA-9625-76DFD2DA0DF5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Workflow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2416A42-29FC-4AC2-BA83-D4A0F34FE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3" y="2060574"/>
            <a:ext cx="5324628" cy="113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1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6D82A9D-04C8-4461-8A75-9A6FB3FC2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3750" y="2060575"/>
            <a:ext cx="7917765" cy="394096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3F70AD0-B978-4A36-B5B8-1A108CB941E7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Acceleration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61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42FAFD1-44E6-4491-8947-D4503B6CCA05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3418E05E-2F0D-40FF-8A91-7B5E25EE2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207" y="2968088"/>
            <a:ext cx="9218056" cy="407254"/>
          </a:xfrm>
        </p:spPr>
        <p:txBody>
          <a:bodyPr>
            <a:noAutofit/>
          </a:bodyPr>
          <a:lstStyle/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Data: car 13507,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1268,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tramway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2732,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8343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01A40A48-015B-43A2-8BDF-7CC0DC2A2C5F}"/>
              </a:ext>
            </a:extLst>
          </p:cNvPr>
          <p:cNvSpPr txBox="1">
            <a:spLocks/>
          </p:cNvSpPr>
          <p:nvPr/>
        </p:nvSpPr>
        <p:spPr>
          <a:xfrm>
            <a:off x="1931207" y="3563964"/>
            <a:ext cx="5190320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Hz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ECE293C-3F46-483E-89E9-19F23F74A6D8}"/>
              </a:ext>
            </a:extLst>
          </p:cNvPr>
          <p:cNvSpPr/>
          <p:nvPr/>
        </p:nvSpPr>
        <p:spPr>
          <a:xfrm>
            <a:off x="1595439" y="3111242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0462D44-05AE-407F-A286-0C7BE1155436}"/>
              </a:ext>
            </a:extLst>
          </p:cNvPr>
          <p:cNvSpPr/>
          <p:nvPr/>
        </p:nvSpPr>
        <p:spPr>
          <a:xfrm>
            <a:off x="1595438" y="3694165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42E4B3E6-633A-4388-8E80-096A750CC312}"/>
              </a:ext>
            </a:extLst>
          </p:cNvPr>
          <p:cNvSpPr txBox="1">
            <a:spLocks/>
          </p:cNvSpPr>
          <p:nvPr/>
        </p:nvSpPr>
        <p:spPr>
          <a:xfrm>
            <a:off x="1931207" y="4157028"/>
            <a:ext cx="5190320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7879476-FE86-43E8-B988-2398AED22BDA}"/>
              </a:ext>
            </a:extLst>
          </p:cNvPr>
          <p:cNvSpPr/>
          <p:nvPr/>
        </p:nvSpPr>
        <p:spPr>
          <a:xfrm>
            <a:off x="1595438" y="4287229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79DEEB17-3051-4FD8-B3ED-0EDA1195245E}"/>
              </a:ext>
            </a:extLst>
          </p:cNvPr>
          <p:cNvSpPr txBox="1">
            <a:spLocks/>
          </p:cNvSpPr>
          <p:nvPr/>
        </p:nvSpPr>
        <p:spPr>
          <a:xfrm>
            <a:off x="1923186" y="4742565"/>
            <a:ext cx="7878539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vector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gradient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boosting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DFFFB60-C0AD-4B15-873E-6C233175F8F6}"/>
              </a:ext>
            </a:extLst>
          </p:cNvPr>
          <p:cNvSpPr/>
          <p:nvPr/>
        </p:nvSpPr>
        <p:spPr>
          <a:xfrm>
            <a:off x="1587418" y="4872766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FC46F0B-C93C-40B5-B4A2-7B5E722022D2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63329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42FAFD1-44E6-4491-8947-D4503B6CCA05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FC46F0B-C93C-40B5-B4A2-7B5E722022D2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Using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statistical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features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9C1CA455-9AF8-44FD-AF9F-60C522E5C76E}"/>
              </a:ext>
            </a:extLst>
          </p:cNvPr>
          <p:cNvGraphicFramePr>
            <a:graphicFrameLocks noGrp="1"/>
          </p:cNvGraphicFramePr>
          <p:nvPr/>
        </p:nvGraphicFramePr>
        <p:xfrm>
          <a:off x="2355849" y="2763044"/>
          <a:ext cx="7480301" cy="2476500"/>
        </p:xfrm>
        <a:graphic>
          <a:graphicData uri="http://schemas.openxmlformats.org/drawingml/2006/table">
            <a:tbl>
              <a:tblPr/>
              <a:tblGrid>
                <a:gridCol w="443747">
                  <a:extLst>
                    <a:ext uri="{9D8B030D-6E8A-4147-A177-3AD203B41FA5}">
                      <a16:colId xmlns:a16="http://schemas.microsoft.com/office/drawing/2014/main" val="3629157872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2622024500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3177890940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113161245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2208875652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2325559259"/>
                    </a:ext>
                  </a:extLst>
                </a:gridCol>
                <a:gridCol w="228213">
                  <a:extLst>
                    <a:ext uri="{9D8B030D-6E8A-4147-A177-3AD203B41FA5}">
                      <a16:colId xmlns:a16="http://schemas.microsoft.com/office/drawing/2014/main" val="1361887722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529545178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4239650500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412340703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585127228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147460660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124414037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4013304160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12434144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308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750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580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849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340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07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569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2481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953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6243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719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073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90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222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42FAFD1-44E6-4491-8947-D4503B6CCA05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vector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FC46F0B-C93C-40B5-B4A2-7B5E722022D2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Using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statistical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features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375021A-A9A6-4AC6-A65D-1C83C4EC0438}"/>
              </a:ext>
            </a:extLst>
          </p:cNvPr>
          <p:cNvGraphicFramePr>
            <a:graphicFrameLocks noGrp="1"/>
          </p:cNvGraphicFramePr>
          <p:nvPr/>
        </p:nvGraphicFramePr>
        <p:xfrm>
          <a:off x="2355849" y="2763044"/>
          <a:ext cx="7480301" cy="2476500"/>
        </p:xfrm>
        <a:graphic>
          <a:graphicData uri="http://schemas.openxmlformats.org/drawingml/2006/table">
            <a:tbl>
              <a:tblPr/>
              <a:tblGrid>
                <a:gridCol w="443747">
                  <a:extLst>
                    <a:ext uri="{9D8B030D-6E8A-4147-A177-3AD203B41FA5}">
                      <a16:colId xmlns:a16="http://schemas.microsoft.com/office/drawing/2014/main" val="2822978222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4000174668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3273695600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1545165348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3301489503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959747173"/>
                    </a:ext>
                  </a:extLst>
                </a:gridCol>
                <a:gridCol w="228213">
                  <a:extLst>
                    <a:ext uri="{9D8B030D-6E8A-4147-A177-3AD203B41FA5}">
                      <a16:colId xmlns:a16="http://schemas.microsoft.com/office/drawing/2014/main" val="1337591580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4260168996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4237406052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227670945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670497891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659022380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559445493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1027923057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6159277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927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483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379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604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536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9994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7630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846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648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940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219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9057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14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898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42FAFD1-44E6-4491-8947-D4503B6CCA05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Forest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FC46F0B-C93C-40B5-B4A2-7B5E722022D2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Using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statistical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features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111736F-E6B6-4EC8-AE04-94DF030C630A}"/>
              </a:ext>
            </a:extLst>
          </p:cNvPr>
          <p:cNvGraphicFramePr>
            <a:graphicFrameLocks noGrp="1"/>
          </p:cNvGraphicFramePr>
          <p:nvPr/>
        </p:nvGraphicFramePr>
        <p:xfrm>
          <a:off x="2355851" y="2763044"/>
          <a:ext cx="7480298" cy="2476500"/>
        </p:xfrm>
        <a:graphic>
          <a:graphicData uri="http://schemas.openxmlformats.org/drawingml/2006/table">
            <a:tbl>
              <a:tblPr/>
              <a:tblGrid>
                <a:gridCol w="445256">
                  <a:extLst>
                    <a:ext uri="{9D8B030D-6E8A-4147-A177-3AD203B41FA5}">
                      <a16:colId xmlns:a16="http://schemas.microsoft.com/office/drawing/2014/main" val="1372833432"/>
                    </a:ext>
                  </a:extLst>
                </a:gridCol>
                <a:gridCol w="400730">
                  <a:extLst>
                    <a:ext uri="{9D8B030D-6E8A-4147-A177-3AD203B41FA5}">
                      <a16:colId xmlns:a16="http://schemas.microsoft.com/office/drawing/2014/main" val="1749550163"/>
                    </a:ext>
                  </a:extLst>
                </a:gridCol>
                <a:gridCol w="400730">
                  <a:extLst>
                    <a:ext uri="{9D8B030D-6E8A-4147-A177-3AD203B41FA5}">
                      <a16:colId xmlns:a16="http://schemas.microsoft.com/office/drawing/2014/main" val="3237083902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406472522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1548813304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1979891372"/>
                    </a:ext>
                  </a:extLst>
                </a:gridCol>
                <a:gridCol w="228989">
                  <a:extLst>
                    <a:ext uri="{9D8B030D-6E8A-4147-A177-3AD203B41FA5}">
                      <a16:colId xmlns:a16="http://schemas.microsoft.com/office/drawing/2014/main" val="3339842897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2154031049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82992371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227232097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711533471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3846502690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3499424594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3312520593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5605504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3822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251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04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833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426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885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901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9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2931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282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549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9610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231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362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42FAFD1-44E6-4491-8947-D4503B6CCA05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Gradient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Boosting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FC46F0B-C93C-40B5-B4A2-7B5E722022D2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Using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statistical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features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EAC6887-BC82-4C6B-BF46-B4F5E1DCFBDD}"/>
              </a:ext>
            </a:extLst>
          </p:cNvPr>
          <p:cNvGraphicFramePr>
            <a:graphicFrameLocks noGrp="1"/>
          </p:cNvGraphicFramePr>
          <p:nvPr/>
        </p:nvGraphicFramePr>
        <p:xfrm>
          <a:off x="2355851" y="2763044"/>
          <a:ext cx="7480298" cy="2476500"/>
        </p:xfrm>
        <a:graphic>
          <a:graphicData uri="http://schemas.openxmlformats.org/drawingml/2006/table">
            <a:tbl>
              <a:tblPr/>
              <a:tblGrid>
                <a:gridCol w="445256">
                  <a:extLst>
                    <a:ext uri="{9D8B030D-6E8A-4147-A177-3AD203B41FA5}">
                      <a16:colId xmlns:a16="http://schemas.microsoft.com/office/drawing/2014/main" val="1571723500"/>
                    </a:ext>
                  </a:extLst>
                </a:gridCol>
                <a:gridCol w="400730">
                  <a:extLst>
                    <a:ext uri="{9D8B030D-6E8A-4147-A177-3AD203B41FA5}">
                      <a16:colId xmlns:a16="http://schemas.microsoft.com/office/drawing/2014/main" val="1273164544"/>
                    </a:ext>
                  </a:extLst>
                </a:gridCol>
                <a:gridCol w="400730">
                  <a:extLst>
                    <a:ext uri="{9D8B030D-6E8A-4147-A177-3AD203B41FA5}">
                      <a16:colId xmlns:a16="http://schemas.microsoft.com/office/drawing/2014/main" val="254384577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4112954701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770469331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3032209810"/>
                    </a:ext>
                  </a:extLst>
                </a:gridCol>
                <a:gridCol w="228989">
                  <a:extLst>
                    <a:ext uri="{9D8B030D-6E8A-4147-A177-3AD203B41FA5}">
                      <a16:colId xmlns:a16="http://schemas.microsoft.com/office/drawing/2014/main" val="3393388299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4264466926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3843500604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203814041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499978094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3073775501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24340689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79622833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22591294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622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103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487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888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239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06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4728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69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8252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59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490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4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549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80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3FCAC7D8-2CA1-4F17-BD6D-F82AC8F9550E}"/>
              </a:ext>
            </a:extLst>
          </p:cNvPr>
          <p:cNvSpPr txBox="1">
            <a:spLocks/>
          </p:cNvSpPr>
          <p:nvPr/>
        </p:nvSpPr>
        <p:spPr>
          <a:xfrm>
            <a:off x="1021568" y="1799175"/>
            <a:ext cx="468757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5400" b="1" dirty="0">
              <a:solidFill>
                <a:srgbClr val="FB3F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Imagen que contiene captura de pantalla, texto&#10;&#10;Descripción generada con confianza muy alta">
            <a:extLst>
              <a:ext uri="{FF2B5EF4-FFF2-40B4-BE49-F238E27FC236}">
                <a16:creationId xmlns:a16="http://schemas.microsoft.com/office/drawing/2014/main" id="{20344B7C-59DC-4A58-90E9-E352DC295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8" y="1048789"/>
            <a:ext cx="8995221" cy="46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64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42FAFD1-44E6-4491-8947-D4503B6CCA05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FC46F0B-C93C-40B5-B4A2-7B5E722022D2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Using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frequency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domain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features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00B8351-046F-4ADB-BAE6-3D3910FE56B5}"/>
              </a:ext>
            </a:extLst>
          </p:cNvPr>
          <p:cNvGraphicFramePr>
            <a:graphicFrameLocks noGrp="1"/>
          </p:cNvGraphicFramePr>
          <p:nvPr/>
        </p:nvGraphicFramePr>
        <p:xfrm>
          <a:off x="2355849" y="2763044"/>
          <a:ext cx="7480301" cy="2476500"/>
        </p:xfrm>
        <a:graphic>
          <a:graphicData uri="http://schemas.openxmlformats.org/drawingml/2006/table">
            <a:tbl>
              <a:tblPr/>
              <a:tblGrid>
                <a:gridCol w="443747">
                  <a:extLst>
                    <a:ext uri="{9D8B030D-6E8A-4147-A177-3AD203B41FA5}">
                      <a16:colId xmlns:a16="http://schemas.microsoft.com/office/drawing/2014/main" val="1240096286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4503603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221590844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4222295995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728771372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1312881144"/>
                    </a:ext>
                  </a:extLst>
                </a:gridCol>
                <a:gridCol w="228213">
                  <a:extLst>
                    <a:ext uri="{9D8B030D-6E8A-4147-A177-3AD203B41FA5}">
                      <a16:colId xmlns:a16="http://schemas.microsoft.com/office/drawing/2014/main" val="1480135417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1015703364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279361502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55066214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4169425594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1782764602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639211745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829011005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4823982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30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50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776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472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353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798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7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922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750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21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252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06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829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035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42FAFD1-44E6-4491-8947-D4503B6CCA05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vector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978F09-550D-49CE-91D4-1EE779C30911}"/>
              </a:ext>
            </a:extLst>
          </p:cNvPr>
          <p:cNvGraphicFramePr>
            <a:graphicFrameLocks noGrp="1"/>
          </p:cNvGraphicFramePr>
          <p:nvPr/>
        </p:nvGraphicFramePr>
        <p:xfrm>
          <a:off x="2355849" y="2763044"/>
          <a:ext cx="7480301" cy="2476500"/>
        </p:xfrm>
        <a:graphic>
          <a:graphicData uri="http://schemas.openxmlformats.org/drawingml/2006/table">
            <a:tbl>
              <a:tblPr/>
              <a:tblGrid>
                <a:gridCol w="443747">
                  <a:extLst>
                    <a:ext uri="{9D8B030D-6E8A-4147-A177-3AD203B41FA5}">
                      <a16:colId xmlns:a16="http://schemas.microsoft.com/office/drawing/2014/main" val="3826215195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300764045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4103946932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2189042832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3078975978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2073028774"/>
                    </a:ext>
                  </a:extLst>
                </a:gridCol>
                <a:gridCol w="228213">
                  <a:extLst>
                    <a:ext uri="{9D8B030D-6E8A-4147-A177-3AD203B41FA5}">
                      <a16:colId xmlns:a16="http://schemas.microsoft.com/office/drawing/2014/main" val="3783709114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743368821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4194119586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321808803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539913190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91604429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884138151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524762464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42942397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828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100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389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9473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278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639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501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995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883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1566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694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199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293572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CDF96986-ACA2-4E66-8D75-94E5670EC566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Using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frequency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domain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features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30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42FAFD1-44E6-4491-8947-D4503B6CCA05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Forest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F0FE462-A55D-4235-A7A1-EA1435FAC3C8}"/>
              </a:ext>
            </a:extLst>
          </p:cNvPr>
          <p:cNvGraphicFramePr>
            <a:graphicFrameLocks noGrp="1"/>
          </p:cNvGraphicFramePr>
          <p:nvPr/>
        </p:nvGraphicFramePr>
        <p:xfrm>
          <a:off x="2355851" y="2763044"/>
          <a:ext cx="7480298" cy="2476500"/>
        </p:xfrm>
        <a:graphic>
          <a:graphicData uri="http://schemas.openxmlformats.org/drawingml/2006/table">
            <a:tbl>
              <a:tblPr/>
              <a:tblGrid>
                <a:gridCol w="445256">
                  <a:extLst>
                    <a:ext uri="{9D8B030D-6E8A-4147-A177-3AD203B41FA5}">
                      <a16:colId xmlns:a16="http://schemas.microsoft.com/office/drawing/2014/main" val="1975890498"/>
                    </a:ext>
                  </a:extLst>
                </a:gridCol>
                <a:gridCol w="400730">
                  <a:extLst>
                    <a:ext uri="{9D8B030D-6E8A-4147-A177-3AD203B41FA5}">
                      <a16:colId xmlns:a16="http://schemas.microsoft.com/office/drawing/2014/main" val="1569517144"/>
                    </a:ext>
                  </a:extLst>
                </a:gridCol>
                <a:gridCol w="400730">
                  <a:extLst>
                    <a:ext uri="{9D8B030D-6E8A-4147-A177-3AD203B41FA5}">
                      <a16:colId xmlns:a16="http://schemas.microsoft.com/office/drawing/2014/main" val="3069706933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2470391614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249380737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2341831454"/>
                    </a:ext>
                  </a:extLst>
                </a:gridCol>
                <a:gridCol w="228989">
                  <a:extLst>
                    <a:ext uri="{9D8B030D-6E8A-4147-A177-3AD203B41FA5}">
                      <a16:colId xmlns:a16="http://schemas.microsoft.com/office/drawing/2014/main" val="2659863021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620018008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565261698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210357184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903853807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017035163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487195726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230715392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3820930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385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815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766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3402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298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943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1409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732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6783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07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217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169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566909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71F1F424-04AE-4C1C-9B9D-92FBE0C65034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Using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frequency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domain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features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86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42FAFD1-44E6-4491-8947-D4503B6CCA05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Gradient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Boosting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105D57C-FE05-44E4-B0AA-12FA1252882D}"/>
              </a:ext>
            </a:extLst>
          </p:cNvPr>
          <p:cNvGraphicFramePr>
            <a:graphicFrameLocks noGrp="1"/>
          </p:cNvGraphicFramePr>
          <p:nvPr/>
        </p:nvGraphicFramePr>
        <p:xfrm>
          <a:off x="2355851" y="2763044"/>
          <a:ext cx="7480298" cy="2476500"/>
        </p:xfrm>
        <a:graphic>
          <a:graphicData uri="http://schemas.openxmlformats.org/drawingml/2006/table">
            <a:tbl>
              <a:tblPr/>
              <a:tblGrid>
                <a:gridCol w="445256">
                  <a:extLst>
                    <a:ext uri="{9D8B030D-6E8A-4147-A177-3AD203B41FA5}">
                      <a16:colId xmlns:a16="http://schemas.microsoft.com/office/drawing/2014/main" val="3356810076"/>
                    </a:ext>
                  </a:extLst>
                </a:gridCol>
                <a:gridCol w="400730">
                  <a:extLst>
                    <a:ext uri="{9D8B030D-6E8A-4147-A177-3AD203B41FA5}">
                      <a16:colId xmlns:a16="http://schemas.microsoft.com/office/drawing/2014/main" val="335232058"/>
                    </a:ext>
                  </a:extLst>
                </a:gridCol>
                <a:gridCol w="400730">
                  <a:extLst>
                    <a:ext uri="{9D8B030D-6E8A-4147-A177-3AD203B41FA5}">
                      <a16:colId xmlns:a16="http://schemas.microsoft.com/office/drawing/2014/main" val="3755313491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3179742320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819649292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3588560056"/>
                    </a:ext>
                  </a:extLst>
                </a:gridCol>
                <a:gridCol w="228989">
                  <a:extLst>
                    <a:ext uri="{9D8B030D-6E8A-4147-A177-3AD203B41FA5}">
                      <a16:colId xmlns:a16="http://schemas.microsoft.com/office/drawing/2014/main" val="596872181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3145711255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2776677841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3401750995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2370476743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982278057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3066318659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4190162078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30366252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1371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982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7205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66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258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0917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053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91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193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946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028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8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85441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AA1BD6A5-D6BE-4C4C-B4AC-DC1543C8C002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Using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frequency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domain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features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257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42FAFD1-44E6-4491-8947-D4503B6CCA05}"/>
              </a:ext>
            </a:extLst>
          </p:cNvPr>
          <p:cNvSpPr txBox="1">
            <a:spLocks/>
          </p:cNvSpPr>
          <p:nvPr/>
        </p:nvSpPr>
        <p:spPr>
          <a:xfrm>
            <a:off x="869167" y="1646775"/>
            <a:ext cx="1000738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GPS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56E48CC-30ED-4530-84C6-00EFC34781CA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81541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nship_Report_v__1_8_Final.pdf - SumatraPDF">
            <a:extLst>
              <a:ext uri="{FF2B5EF4-FFF2-40B4-BE49-F238E27FC236}">
                <a16:creationId xmlns:a16="http://schemas.microsoft.com/office/drawing/2014/main" id="{2B984016-19B3-4489-A512-4C7C270CA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3" t="13888" r="23724" b="17677"/>
          <a:stretch/>
        </p:blipFill>
        <p:spPr>
          <a:xfrm>
            <a:off x="2455471" y="1419828"/>
            <a:ext cx="7235825" cy="498166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D028E46-BED1-42BC-8C96-2A4A86D44928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106275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nship_Report_v__1_8_Final.pdf - SumatraPDF">
            <a:extLst>
              <a:ext uri="{FF2B5EF4-FFF2-40B4-BE49-F238E27FC236}">
                <a16:creationId xmlns:a16="http://schemas.microsoft.com/office/drawing/2014/main" id="{DBA37B2F-8EFB-4B7D-884B-CA6C6DF62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2" t="19754" r="23724" b="10833"/>
          <a:stretch/>
        </p:blipFill>
        <p:spPr>
          <a:xfrm>
            <a:off x="2419110" y="1419828"/>
            <a:ext cx="7426806" cy="517347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8B1EA98-3EA0-483D-A889-0A1385E5C8F0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37319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8B1EA98-3EA0-483D-A889-0A1385E5C8F0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2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8F891BC-252C-433A-8CA8-0F79D33D1935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A48D5C-EB3C-496C-B045-F0AE2F795BBE}"/>
              </a:ext>
            </a:extLst>
          </p:cNvPr>
          <p:cNvGraphicFramePr>
            <a:graphicFrameLocks noGrp="1"/>
          </p:cNvGraphicFramePr>
          <p:nvPr/>
        </p:nvGraphicFramePr>
        <p:xfrm>
          <a:off x="2355849" y="2763044"/>
          <a:ext cx="7480301" cy="2476500"/>
        </p:xfrm>
        <a:graphic>
          <a:graphicData uri="http://schemas.openxmlformats.org/drawingml/2006/table">
            <a:tbl>
              <a:tblPr/>
              <a:tblGrid>
                <a:gridCol w="443747">
                  <a:extLst>
                    <a:ext uri="{9D8B030D-6E8A-4147-A177-3AD203B41FA5}">
                      <a16:colId xmlns:a16="http://schemas.microsoft.com/office/drawing/2014/main" val="380533257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2457997670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719293558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1987642901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2216538408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2297245238"/>
                    </a:ext>
                  </a:extLst>
                </a:gridCol>
                <a:gridCol w="228213">
                  <a:extLst>
                    <a:ext uri="{9D8B030D-6E8A-4147-A177-3AD203B41FA5}">
                      <a16:colId xmlns:a16="http://schemas.microsoft.com/office/drawing/2014/main" val="581467604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416246588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23007059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637334459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1988425526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85724893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1337139753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645495155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9620904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5856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618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398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5746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8633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384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8110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130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097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90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3030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642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917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924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8B1EA98-3EA0-483D-A889-0A1385E5C8F0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2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8F891BC-252C-433A-8CA8-0F79D33D1935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vector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A82B5A7-44B4-4132-96C7-FE24D9801BF2}"/>
              </a:ext>
            </a:extLst>
          </p:cNvPr>
          <p:cNvGraphicFramePr>
            <a:graphicFrameLocks noGrp="1"/>
          </p:cNvGraphicFramePr>
          <p:nvPr/>
        </p:nvGraphicFramePr>
        <p:xfrm>
          <a:off x="2355849" y="2763044"/>
          <a:ext cx="7480301" cy="2476500"/>
        </p:xfrm>
        <a:graphic>
          <a:graphicData uri="http://schemas.openxmlformats.org/drawingml/2006/table">
            <a:tbl>
              <a:tblPr/>
              <a:tblGrid>
                <a:gridCol w="443747">
                  <a:extLst>
                    <a:ext uri="{9D8B030D-6E8A-4147-A177-3AD203B41FA5}">
                      <a16:colId xmlns:a16="http://schemas.microsoft.com/office/drawing/2014/main" val="870299542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3210505690"/>
                    </a:ext>
                  </a:extLst>
                </a:gridCol>
                <a:gridCol w="399372">
                  <a:extLst>
                    <a:ext uri="{9D8B030D-6E8A-4147-A177-3AD203B41FA5}">
                      <a16:colId xmlns:a16="http://schemas.microsoft.com/office/drawing/2014/main" val="503358797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3404810371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3185740909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1355514448"/>
                    </a:ext>
                  </a:extLst>
                </a:gridCol>
                <a:gridCol w="228213">
                  <a:extLst>
                    <a:ext uri="{9D8B030D-6E8A-4147-A177-3AD203B41FA5}">
                      <a16:colId xmlns:a16="http://schemas.microsoft.com/office/drawing/2014/main" val="1844789211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2498292367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479435799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526808158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1455244722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446919517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091339651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3339123917"/>
                    </a:ext>
                  </a:extLst>
                </a:gridCol>
                <a:gridCol w="599058">
                  <a:extLst>
                    <a:ext uri="{9D8B030D-6E8A-4147-A177-3AD203B41FA5}">
                      <a16:colId xmlns:a16="http://schemas.microsoft.com/office/drawing/2014/main" val="112207824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3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049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4881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827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962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306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3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0258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162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96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744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85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553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185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8B1EA98-3EA0-483D-A889-0A1385E5C8F0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2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8F891BC-252C-433A-8CA8-0F79D33D1935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Forest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84E7E48-C9FC-48D2-9AA9-0DFEBE513FEC}"/>
              </a:ext>
            </a:extLst>
          </p:cNvPr>
          <p:cNvGraphicFramePr>
            <a:graphicFrameLocks noGrp="1"/>
          </p:cNvGraphicFramePr>
          <p:nvPr/>
        </p:nvGraphicFramePr>
        <p:xfrm>
          <a:off x="2355851" y="2763044"/>
          <a:ext cx="7480298" cy="2476500"/>
        </p:xfrm>
        <a:graphic>
          <a:graphicData uri="http://schemas.openxmlformats.org/drawingml/2006/table">
            <a:tbl>
              <a:tblPr/>
              <a:tblGrid>
                <a:gridCol w="445256">
                  <a:extLst>
                    <a:ext uri="{9D8B030D-6E8A-4147-A177-3AD203B41FA5}">
                      <a16:colId xmlns:a16="http://schemas.microsoft.com/office/drawing/2014/main" val="443861136"/>
                    </a:ext>
                  </a:extLst>
                </a:gridCol>
                <a:gridCol w="400730">
                  <a:extLst>
                    <a:ext uri="{9D8B030D-6E8A-4147-A177-3AD203B41FA5}">
                      <a16:colId xmlns:a16="http://schemas.microsoft.com/office/drawing/2014/main" val="673791211"/>
                    </a:ext>
                  </a:extLst>
                </a:gridCol>
                <a:gridCol w="400730">
                  <a:extLst>
                    <a:ext uri="{9D8B030D-6E8A-4147-A177-3AD203B41FA5}">
                      <a16:colId xmlns:a16="http://schemas.microsoft.com/office/drawing/2014/main" val="4274233734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1191141028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165963328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3090028394"/>
                    </a:ext>
                  </a:extLst>
                </a:gridCol>
                <a:gridCol w="228989">
                  <a:extLst>
                    <a:ext uri="{9D8B030D-6E8A-4147-A177-3AD203B41FA5}">
                      <a16:colId xmlns:a16="http://schemas.microsoft.com/office/drawing/2014/main" val="1819271063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516698208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2920829859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2602990717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859931969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2904957041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165727819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4197841786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37532673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722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7701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2774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50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183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711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85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85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9856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84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529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85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10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40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3FCAC7D8-2CA1-4F17-BD6D-F82AC8F9550E}"/>
              </a:ext>
            </a:extLst>
          </p:cNvPr>
          <p:cNvSpPr txBox="1">
            <a:spLocks/>
          </p:cNvSpPr>
          <p:nvPr/>
        </p:nvSpPr>
        <p:spPr>
          <a:xfrm>
            <a:off x="1021568" y="1799175"/>
            <a:ext cx="468757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5400" b="1" dirty="0">
              <a:solidFill>
                <a:srgbClr val="FB3F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F36082-C362-47D8-9E21-E4CA28284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26" y="1606968"/>
            <a:ext cx="6715149" cy="400240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FC60CF8-B048-4640-BC2A-B0726910D203}"/>
              </a:ext>
            </a:extLst>
          </p:cNvPr>
          <p:cNvSpPr txBox="1">
            <a:spLocks/>
          </p:cNvSpPr>
          <p:nvPr/>
        </p:nvSpPr>
        <p:spPr>
          <a:xfrm>
            <a:off x="708747" y="339994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Phone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sensors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413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8B1EA98-3EA0-483D-A889-0A1385E5C8F0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2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8F891BC-252C-433A-8CA8-0F79D33D1935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Gradient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Boosting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2C56320-6FED-4A89-AF27-48C00E931960}"/>
              </a:ext>
            </a:extLst>
          </p:cNvPr>
          <p:cNvGraphicFramePr>
            <a:graphicFrameLocks noGrp="1"/>
          </p:cNvGraphicFramePr>
          <p:nvPr/>
        </p:nvGraphicFramePr>
        <p:xfrm>
          <a:off x="2355851" y="2763044"/>
          <a:ext cx="7480298" cy="2476500"/>
        </p:xfrm>
        <a:graphic>
          <a:graphicData uri="http://schemas.openxmlformats.org/drawingml/2006/table">
            <a:tbl>
              <a:tblPr/>
              <a:tblGrid>
                <a:gridCol w="445256">
                  <a:extLst>
                    <a:ext uri="{9D8B030D-6E8A-4147-A177-3AD203B41FA5}">
                      <a16:colId xmlns:a16="http://schemas.microsoft.com/office/drawing/2014/main" val="405994241"/>
                    </a:ext>
                  </a:extLst>
                </a:gridCol>
                <a:gridCol w="400730">
                  <a:extLst>
                    <a:ext uri="{9D8B030D-6E8A-4147-A177-3AD203B41FA5}">
                      <a16:colId xmlns:a16="http://schemas.microsoft.com/office/drawing/2014/main" val="2205962566"/>
                    </a:ext>
                  </a:extLst>
                </a:gridCol>
                <a:gridCol w="400730">
                  <a:extLst>
                    <a:ext uri="{9D8B030D-6E8A-4147-A177-3AD203B41FA5}">
                      <a16:colId xmlns:a16="http://schemas.microsoft.com/office/drawing/2014/main" val="2492790259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3538126822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206336667"/>
                    </a:ext>
                  </a:extLst>
                </a:gridCol>
                <a:gridCol w="407091">
                  <a:extLst>
                    <a:ext uri="{9D8B030D-6E8A-4147-A177-3AD203B41FA5}">
                      <a16:colId xmlns:a16="http://schemas.microsoft.com/office/drawing/2014/main" val="2766213380"/>
                    </a:ext>
                  </a:extLst>
                </a:gridCol>
                <a:gridCol w="228989">
                  <a:extLst>
                    <a:ext uri="{9D8B030D-6E8A-4147-A177-3AD203B41FA5}">
                      <a16:colId xmlns:a16="http://schemas.microsoft.com/office/drawing/2014/main" val="466501112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057495524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4261048161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3492764203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620961156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34999503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356090329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1433647260"/>
                    </a:ext>
                  </a:extLst>
                </a:gridCol>
                <a:gridCol w="597915">
                  <a:extLst>
                    <a:ext uri="{9D8B030D-6E8A-4147-A177-3AD203B41FA5}">
                      <a16:colId xmlns:a16="http://schemas.microsoft.com/office/drawing/2014/main" val="2487791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202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011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240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005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98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72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885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322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993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253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284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0651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645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770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nternship_Report_v__1_8_Final.pdf - SumatraPDF">
            <a:extLst>
              <a:ext uri="{FF2B5EF4-FFF2-40B4-BE49-F238E27FC236}">
                <a16:creationId xmlns:a16="http://schemas.microsoft.com/office/drawing/2014/main" id="{B3B0CC24-91AE-48DA-82F3-77E8C8D40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 t="14132" r="26052" b="19143"/>
          <a:stretch/>
        </p:blipFill>
        <p:spPr>
          <a:xfrm>
            <a:off x="2791326" y="1787012"/>
            <a:ext cx="6176211" cy="437949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14AFA07-715A-4843-9886-062D3C6D2107}"/>
              </a:ext>
            </a:extLst>
          </p:cNvPr>
          <p:cNvSpPr txBox="1">
            <a:spLocks/>
          </p:cNvSpPr>
          <p:nvPr/>
        </p:nvSpPr>
        <p:spPr>
          <a:xfrm>
            <a:off x="708746" y="372078"/>
            <a:ext cx="11483253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Distribution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of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acceleration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traces</a:t>
            </a:r>
          </a:p>
        </p:txBody>
      </p:sp>
    </p:spTree>
    <p:extLst>
      <p:ext uri="{BB962C8B-B14F-4D97-AF65-F5344CB8AC3E}">
        <p14:creationId xmlns:p14="http://schemas.microsoft.com/office/powerpoint/2010/main" val="925039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EC254-F4D4-4F1C-949D-7BBB4E45D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238" y="2060575"/>
            <a:ext cx="8185931" cy="2862776"/>
          </a:xfrm>
        </p:spPr>
        <p:txBody>
          <a:bodyPr anchor="ctr">
            <a:normAutofit/>
          </a:bodyPr>
          <a:lstStyle/>
          <a:p>
            <a:r>
              <a:rPr lang="es-EC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Conclusions</a:t>
            </a:r>
            <a:endParaRPr lang="es-EC" sz="88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35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D76ADAA-5F0C-47FA-A105-B47E173E4247}"/>
              </a:ext>
            </a:extLst>
          </p:cNvPr>
          <p:cNvSpPr/>
          <p:nvPr/>
        </p:nvSpPr>
        <p:spPr>
          <a:xfrm>
            <a:off x="1595438" y="2837816"/>
            <a:ext cx="255856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C51382C-847E-4708-A79B-48E329E21C81}"/>
              </a:ext>
            </a:extLst>
          </p:cNvPr>
          <p:cNvSpPr txBox="1">
            <a:spLocks/>
          </p:cNvSpPr>
          <p:nvPr/>
        </p:nvSpPr>
        <p:spPr>
          <a:xfrm>
            <a:off x="1954664" y="2694525"/>
            <a:ext cx="5881236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Collecting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labeling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D3E700F-629D-4ADE-8D32-E93FB6AD3E12}"/>
              </a:ext>
            </a:extLst>
          </p:cNvPr>
          <p:cNvSpPr/>
          <p:nvPr/>
        </p:nvSpPr>
        <p:spPr>
          <a:xfrm>
            <a:off x="1595438" y="3469874"/>
            <a:ext cx="255856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9051AE08-54B3-4A0C-91FB-FEDDA68D8533}"/>
              </a:ext>
            </a:extLst>
          </p:cNvPr>
          <p:cNvSpPr txBox="1">
            <a:spLocks/>
          </p:cNvSpPr>
          <p:nvPr/>
        </p:nvSpPr>
        <p:spPr>
          <a:xfrm>
            <a:off x="1954664" y="3326583"/>
            <a:ext cx="6160636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19BB0DA-6EE8-4641-9FEF-1AB3559A9DF7}"/>
              </a:ext>
            </a:extLst>
          </p:cNvPr>
          <p:cNvSpPr/>
          <p:nvPr/>
        </p:nvSpPr>
        <p:spPr>
          <a:xfrm>
            <a:off x="1595438" y="4101932"/>
            <a:ext cx="255856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481D2BDA-EBBE-4152-B650-987F5BC4FCF3}"/>
              </a:ext>
            </a:extLst>
          </p:cNvPr>
          <p:cNvSpPr txBox="1">
            <a:spLocks/>
          </p:cNvSpPr>
          <p:nvPr/>
        </p:nvSpPr>
        <p:spPr>
          <a:xfrm>
            <a:off x="1954664" y="3958641"/>
            <a:ext cx="6160636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labeling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22E30D9-D805-4A2A-BF12-31DCA4CF6A02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Conclusions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5C40295-DB9B-4586-ADC1-E0F336EFB109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857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D76ADAA-5F0C-47FA-A105-B47E173E4247}"/>
              </a:ext>
            </a:extLst>
          </p:cNvPr>
          <p:cNvSpPr/>
          <p:nvPr/>
        </p:nvSpPr>
        <p:spPr>
          <a:xfrm>
            <a:off x="1595438" y="2837816"/>
            <a:ext cx="255856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C51382C-847E-4708-A79B-48E329E21C81}"/>
              </a:ext>
            </a:extLst>
          </p:cNvPr>
          <p:cNvSpPr txBox="1">
            <a:spLocks/>
          </p:cNvSpPr>
          <p:nvPr/>
        </p:nvSpPr>
        <p:spPr>
          <a:xfrm>
            <a:off x="1954664" y="2694525"/>
            <a:ext cx="8135820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Leverage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Privamov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D3E700F-629D-4ADE-8D32-E93FB6AD3E12}"/>
              </a:ext>
            </a:extLst>
          </p:cNvPr>
          <p:cNvSpPr/>
          <p:nvPr/>
        </p:nvSpPr>
        <p:spPr>
          <a:xfrm>
            <a:off x="1595438" y="3469874"/>
            <a:ext cx="255856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9051AE08-54B3-4A0C-91FB-FEDDA68D8533}"/>
              </a:ext>
            </a:extLst>
          </p:cNvPr>
          <p:cNvSpPr txBox="1">
            <a:spLocks/>
          </p:cNvSpPr>
          <p:nvPr/>
        </p:nvSpPr>
        <p:spPr>
          <a:xfrm>
            <a:off x="1954664" y="3326583"/>
            <a:ext cx="6160636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19BB0DA-6EE8-4641-9FEF-1AB3559A9DF7}"/>
              </a:ext>
            </a:extLst>
          </p:cNvPr>
          <p:cNvSpPr/>
          <p:nvPr/>
        </p:nvSpPr>
        <p:spPr>
          <a:xfrm>
            <a:off x="1595438" y="4101932"/>
            <a:ext cx="255856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481D2BDA-EBBE-4152-B650-987F5BC4FCF3}"/>
              </a:ext>
            </a:extLst>
          </p:cNvPr>
          <p:cNvSpPr txBox="1">
            <a:spLocks/>
          </p:cNvSpPr>
          <p:nvPr/>
        </p:nvSpPr>
        <p:spPr>
          <a:xfrm>
            <a:off x="1954664" y="3958641"/>
            <a:ext cx="6160636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stops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7B5332D-8FB7-4A2C-A144-8E042DD9AA41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Conclusions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6E29B2D-F8DE-467D-B734-690DE7DD7E02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</p:txBody>
      </p:sp>
    </p:spTree>
    <p:extLst>
      <p:ext uri="{BB962C8B-B14F-4D97-AF65-F5344CB8AC3E}">
        <p14:creationId xmlns:p14="http://schemas.microsoft.com/office/powerpoint/2010/main" val="1269142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EC254-F4D4-4F1C-949D-7BBB4E45D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5484" y="1997612"/>
            <a:ext cx="4541032" cy="2862776"/>
          </a:xfrm>
        </p:spPr>
        <p:txBody>
          <a:bodyPr anchor="ctr">
            <a:normAutofit/>
          </a:bodyPr>
          <a:lstStyle/>
          <a:p>
            <a:r>
              <a:rPr lang="es-EC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Thanks</a:t>
            </a:r>
            <a:endParaRPr lang="es-EC" sz="88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751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EC254-F4D4-4F1C-949D-7BBB4E45D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5484" y="1997612"/>
            <a:ext cx="4541032" cy="2862776"/>
          </a:xfrm>
        </p:spPr>
        <p:txBody>
          <a:bodyPr anchor="ctr">
            <a:normAutofit/>
          </a:bodyPr>
          <a:lstStyle/>
          <a:p>
            <a:r>
              <a:rPr lang="es-EC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Appendix</a:t>
            </a:r>
            <a:endParaRPr lang="es-EC" sz="88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60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:a16="http://schemas.microsoft.com/office/drawing/2014/main" id="{218FDE32-CD88-4F0A-84C7-E18752255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4325" y="1981347"/>
            <a:ext cx="5467350" cy="2876550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298DD76F-B477-4F89-B6AE-B6F9BA658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207" y="2968088"/>
            <a:ext cx="5756715" cy="407254"/>
          </a:xfrm>
        </p:spPr>
        <p:txBody>
          <a:bodyPr>
            <a:noAutofit/>
          </a:bodyPr>
          <a:lstStyle/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Parameterized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1325E5F-A15D-4C5D-971D-DC3A11A831DB}"/>
              </a:ext>
            </a:extLst>
          </p:cNvPr>
          <p:cNvSpPr txBox="1">
            <a:spLocks/>
          </p:cNvSpPr>
          <p:nvPr/>
        </p:nvSpPr>
        <p:spPr>
          <a:xfrm>
            <a:off x="1931207" y="3563964"/>
            <a:ext cx="5190320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Sliding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DDD50F8-8EE9-4A64-B9BA-43D18FD4AC68}"/>
              </a:ext>
            </a:extLst>
          </p:cNvPr>
          <p:cNvSpPr/>
          <p:nvPr/>
        </p:nvSpPr>
        <p:spPr>
          <a:xfrm>
            <a:off x="1595438" y="3694165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B3C55C18-B93E-4B1C-9AA2-D092CD3FDBF7}"/>
              </a:ext>
            </a:extLst>
          </p:cNvPr>
          <p:cNvSpPr txBox="1">
            <a:spLocks/>
          </p:cNvSpPr>
          <p:nvPr/>
        </p:nvSpPr>
        <p:spPr>
          <a:xfrm>
            <a:off x="1931207" y="4144718"/>
            <a:ext cx="5190320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6224E5B-ACBF-43B7-A6B5-8D19D4DF4A1E}"/>
              </a:ext>
            </a:extLst>
          </p:cNvPr>
          <p:cNvSpPr/>
          <p:nvPr/>
        </p:nvSpPr>
        <p:spPr>
          <a:xfrm>
            <a:off x="1595438" y="4274919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C1945F8-809A-4EC9-9ACB-85B6E79DB3E7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Mode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detection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0565AC6-7AF1-41E0-A272-8BD20C74E59C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1CD0C1C-D774-478D-915C-DB095468E7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73370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2">
            <a:extLst>
              <a:ext uri="{FF2B5EF4-FFF2-40B4-BE49-F238E27FC236}">
                <a16:creationId xmlns:a16="http://schemas.microsoft.com/office/drawing/2014/main" id="{B4A97400-16E9-487A-AD31-5D3A07A65714}"/>
              </a:ext>
            </a:extLst>
          </p:cNvPr>
          <p:cNvSpPr txBox="1">
            <a:spLocks/>
          </p:cNvSpPr>
          <p:nvPr/>
        </p:nvSpPr>
        <p:spPr>
          <a:xfrm>
            <a:off x="1931207" y="2922275"/>
            <a:ext cx="8319698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f1_max_acc: Max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CA2C262-DE3D-4F86-BFBF-A12715684DEC}"/>
              </a:ext>
            </a:extLst>
          </p:cNvPr>
          <p:cNvSpPr/>
          <p:nvPr/>
        </p:nvSpPr>
        <p:spPr>
          <a:xfrm>
            <a:off x="1595438" y="3052476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B5ABB2BB-8A6A-4647-A5EB-7536219126AA}"/>
              </a:ext>
            </a:extLst>
          </p:cNvPr>
          <p:cNvSpPr txBox="1">
            <a:spLocks/>
          </p:cNvSpPr>
          <p:nvPr/>
        </p:nvSpPr>
        <p:spPr>
          <a:xfrm>
            <a:off x="1931206" y="3515339"/>
            <a:ext cx="8081961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f1_mean_acc: Mean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593BBE4-4382-48D2-A113-17F4EEFE60F1}"/>
              </a:ext>
            </a:extLst>
          </p:cNvPr>
          <p:cNvSpPr/>
          <p:nvPr/>
        </p:nvSpPr>
        <p:spPr>
          <a:xfrm>
            <a:off x="1595438" y="3645540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73214E8E-C150-486E-A5C1-D6F1E2FB7967}"/>
              </a:ext>
            </a:extLst>
          </p:cNvPr>
          <p:cNvSpPr txBox="1">
            <a:spLocks/>
          </p:cNvSpPr>
          <p:nvPr/>
        </p:nvSpPr>
        <p:spPr>
          <a:xfrm>
            <a:off x="1923187" y="4085332"/>
            <a:ext cx="8319698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f1_median_acc: Median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5C7F6D-7FCD-4443-A30E-EEDDE58CB671}"/>
              </a:ext>
            </a:extLst>
          </p:cNvPr>
          <p:cNvSpPr/>
          <p:nvPr/>
        </p:nvSpPr>
        <p:spPr>
          <a:xfrm>
            <a:off x="1587418" y="4215533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DA667C75-7D39-4BAA-8F02-8981902D0AE3}"/>
              </a:ext>
            </a:extLst>
          </p:cNvPr>
          <p:cNvSpPr txBox="1">
            <a:spLocks/>
          </p:cNvSpPr>
          <p:nvPr/>
        </p:nvSpPr>
        <p:spPr>
          <a:xfrm>
            <a:off x="1923186" y="4678396"/>
            <a:ext cx="8081961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f1_min_acc: Min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765F351-EEFC-40FC-9C96-A856508588DE}"/>
              </a:ext>
            </a:extLst>
          </p:cNvPr>
          <p:cNvSpPr/>
          <p:nvPr/>
        </p:nvSpPr>
        <p:spPr>
          <a:xfrm>
            <a:off x="1587418" y="4808597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E9C7FA0F-0420-4ED4-BF4D-B80DC0120FCD}"/>
              </a:ext>
            </a:extLst>
          </p:cNvPr>
          <p:cNvSpPr txBox="1">
            <a:spLocks/>
          </p:cNvSpPr>
          <p:nvPr/>
        </p:nvSpPr>
        <p:spPr>
          <a:xfrm>
            <a:off x="1931209" y="5264424"/>
            <a:ext cx="8319698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f1_std_acc: Standard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6AE1ABE-9D59-4FEB-9EEA-544A3061F661}"/>
              </a:ext>
            </a:extLst>
          </p:cNvPr>
          <p:cNvSpPr/>
          <p:nvPr/>
        </p:nvSpPr>
        <p:spPr>
          <a:xfrm>
            <a:off x="1595440" y="5394625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2E737600-196D-46F1-8960-13B59F9817AF}"/>
              </a:ext>
            </a:extLst>
          </p:cNvPr>
          <p:cNvSpPr txBox="1">
            <a:spLocks/>
          </p:cNvSpPr>
          <p:nvPr/>
        </p:nvSpPr>
        <p:spPr>
          <a:xfrm>
            <a:off x="1931208" y="5857488"/>
            <a:ext cx="8081961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f2_max_dacc: Max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9885C31-904B-45F4-BC3F-4FB48DE3F82B}"/>
              </a:ext>
            </a:extLst>
          </p:cNvPr>
          <p:cNvSpPr/>
          <p:nvPr/>
        </p:nvSpPr>
        <p:spPr>
          <a:xfrm>
            <a:off x="1595440" y="5987689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631BA99E-ACAE-4017-A808-27D9FB2EF504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1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B6F2140C-4E2B-4779-912F-61E0FFA0717E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280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2">
            <a:extLst>
              <a:ext uri="{FF2B5EF4-FFF2-40B4-BE49-F238E27FC236}">
                <a16:creationId xmlns:a16="http://schemas.microsoft.com/office/drawing/2014/main" id="{B4A97400-16E9-487A-AD31-5D3A07A65714}"/>
              </a:ext>
            </a:extLst>
          </p:cNvPr>
          <p:cNvSpPr txBox="1">
            <a:spLocks/>
          </p:cNvSpPr>
          <p:nvPr/>
        </p:nvSpPr>
        <p:spPr>
          <a:xfrm>
            <a:off x="1931207" y="2922275"/>
            <a:ext cx="8319698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f2_mean_dacc: Mean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CA2C262-DE3D-4F86-BFBF-A12715684DEC}"/>
              </a:ext>
            </a:extLst>
          </p:cNvPr>
          <p:cNvSpPr/>
          <p:nvPr/>
        </p:nvSpPr>
        <p:spPr>
          <a:xfrm>
            <a:off x="1595438" y="3052476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B5ABB2BB-8A6A-4647-A5EB-7536219126AA}"/>
              </a:ext>
            </a:extLst>
          </p:cNvPr>
          <p:cNvSpPr txBox="1">
            <a:spLocks/>
          </p:cNvSpPr>
          <p:nvPr/>
        </p:nvSpPr>
        <p:spPr>
          <a:xfrm>
            <a:off x="1931206" y="3515339"/>
            <a:ext cx="8081961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f2_median_dacc: Median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593BBE4-4382-48D2-A113-17F4EEFE60F1}"/>
              </a:ext>
            </a:extLst>
          </p:cNvPr>
          <p:cNvSpPr/>
          <p:nvPr/>
        </p:nvSpPr>
        <p:spPr>
          <a:xfrm>
            <a:off x="1595438" y="3645540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73214E8E-C150-486E-A5C1-D6F1E2FB7967}"/>
              </a:ext>
            </a:extLst>
          </p:cNvPr>
          <p:cNvSpPr txBox="1">
            <a:spLocks/>
          </p:cNvSpPr>
          <p:nvPr/>
        </p:nvSpPr>
        <p:spPr>
          <a:xfrm>
            <a:off x="1923187" y="4085332"/>
            <a:ext cx="8319698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f2_min_dacc: Min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5C7F6D-7FCD-4443-A30E-EEDDE58CB671}"/>
              </a:ext>
            </a:extLst>
          </p:cNvPr>
          <p:cNvSpPr/>
          <p:nvPr/>
        </p:nvSpPr>
        <p:spPr>
          <a:xfrm>
            <a:off x="1587418" y="4215533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DA667C75-7D39-4BAA-8F02-8981902D0AE3}"/>
              </a:ext>
            </a:extLst>
          </p:cNvPr>
          <p:cNvSpPr txBox="1">
            <a:spLocks/>
          </p:cNvSpPr>
          <p:nvPr/>
        </p:nvSpPr>
        <p:spPr>
          <a:xfrm>
            <a:off x="1923186" y="4678396"/>
            <a:ext cx="8081961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f2_std_dacc: Standard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765F351-EEFC-40FC-9C96-A856508588DE}"/>
              </a:ext>
            </a:extLst>
          </p:cNvPr>
          <p:cNvSpPr/>
          <p:nvPr/>
        </p:nvSpPr>
        <p:spPr>
          <a:xfrm>
            <a:off x="1587418" y="4808597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1B48A21-A306-4E02-BB08-77B2AEA3A0AC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1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1D208CA9-AC37-4B97-8834-30675E45F9D5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9991339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4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EC254-F4D4-4F1C-949D-7BBB4E45D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747" y="372078"/>
            <a:ext cx="9144000" cy="1047750"/>
          </a:xfrm>
        </p:spPr>
        <p:txBody>
          <a:bodyPr>
            <a:normAutofit/>
          </a:bodyPr>
          <a:lstStyle/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Mobility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traces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FCAC7D8-2CA1-4F17-BD6D-F82AC8F9550E}"/>
              </a:ext>
            </a:extLst>
          </p:cNvPr>
          <p:cNvSpPr txBox="1">
            <a:spLocks/>
          </p:cNvSpPr>
          <p:nvPr/>
        </p:nvSpPr>
        <p:spPr>
          <a:xfrm>
            <a:off x="1021568" y="1799175"/>
            <a:ext cx="468757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5400" b="1" dirty="0">
              <a:solidFill>
                <a:srgbClr val="FB3F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4504E04C-CD7A-45D7-8A9C-E221467FB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790" y="1815517"/>
            <a:ext cx="9007048" cy="43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568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2">
            <a:extLst>
              <a:ext uri="{FF2B5EF4-FFF2-40B4-BE49-F238E27FC236}">
                <a16:creationId xmlns:a16="http://schemas.microsoft.com/office/drawing/2014/main" id="{B4A97400-16E9-487A-AD31-5D3A07A65714}"/>
              </a:ext>
            </a:extLst>
          </p:cNvPr>
          <p:cNvSpPr txBox="1">
            <a:spLocks/>
          </p:cNvSpPr>
          <p:nvPr/>
        </p:nvSpPr>
        <p:spPr>
          <a:xfrm>
            <a:off x="1931207" y="2922275"/>
            <a:ext cx="8319698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f1_max_acc: Max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CA2C262-DE3D-4F86-BFBF-A12715684DEC}"/>
              </a:ext>
            </a:extLst>
          </p:cNvPr>
          <p:cNvSpPr/>
          <p:nvPr/>
        </p:nvSpPr>
        <p:spPr>
          <a:xfrm>
            <a:off x="1595438" y="3052476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B5ABB2BB-8A6A-4647-A5EB-7536219126AA}"/>
              </a:ext>
            </a:extLst>
          </p:cNvPr>
          <p:cNvSpPr txBox="1">
            <a:spLocks/>
          </p:cNvSpPr>
          <p:nvPr/>
        </p:nvSpPr>
        <p:spPr>
          <a:xfrm>
            <a:off x="1931206" y="3515339"/>
            <a:ext cx="8081961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f1_mean_acc: Mean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593BBE4-4382-48D2-A113-17F4EEFE60F1}"/>
              </a:ext>
            </a:extLst>
          </p:cNvPr>
          <p:cNvSpPr/>
          <p:nvPr/>
        </p:nvSpPr>
        <p:spPr>
          <a:xfrm>
            <a:off x="1595438" y="3645540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73214E8E-C150-486E-A5C1-D6F1E2FB7967}"/>
              </a:ext>
            </a:extLst>
          </p:cNvPr>
          <p:cNvSpPr txBox="1">
            <a:spLocks/>
          </p:cNvSpPr>
          <p:nvPr/>
        </p:nvSpPr>
        <p:spPr>
          <a:xfrm>
            <a:off x="1923187" y="4085332"/>
            <a:ext cx="8319698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f1_min_acc: Min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5C7F6D-7FCD-4443-A30E-EEDDE58CB671}"/>
              </a:ext>
            </a:extLst>
          </p:cNvPr>
          <p:cNvSpPr/>
          <p:nvPr/>
        </p:nvSpPr>
        <p:spPr>
          <a:xfrm>
            <a:off x="1587418" y="4215533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DA667C75-7D39-4BAA-8F02-8981902D0AE3}"/>
              </a:ext>
            </a:extLst>
          </p:cNvPr>
          <p:cNvSpPr txBox="1">
            <a:spLocks/>
          </p:cNvSpPr>
          <p:nvPr/>
        </p:nvSpPr>
        <p:spPr>
          <a:xfrm>
            <a:off x="1923186" y="4678396"/>
            <a:ext cx="8081961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f1_std_acc: Standard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765F351-EEFC-40FC-9C96-A856508588DE}"/>
              </a:ext>
            </a:extLst>
          </p:cNvPr>
          <p:cNvSpPr/>
          <p:nvPr/>
        </p:nvSpPr>
        <p:spPr>
          <a:xfrm>
            <a:off x="1587418" y="4808597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65B3E0EF-6082-4BF3-AB5B-15533E640EE8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1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4347C60E-39E1-4B0A-960A-A2EA8FFA40C6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10889695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FFT</a:t>
            </a:r>
          </a:p>
        </p:txBody>
      </p:sp>
    </p:spTree>
    <p:extLst>
      <p:ext uri="{BB962C8B-B14F-4D97-AF65-F5344CB8AC3E}">
        <p14:creationId xmlns:p14="http://schemas.microsoft.com/office/powerpoint/2010/main" val="29041197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2">
            <a:extLst>
              <a:ext uri="{FF2B5EF4-FFF2-40B4-BE49-F238E27FC236}">
                <a16:creationId xmlns:a16="http://schemas.microsoft.com/office/drawing/2014/main" id="{B4A97400-16E9-487A-AD31-5D3A07A65714}"/>
              </a:ext>
            </a:extLst>
          </p:cNvPr>
          <p:cNvSpPr txBox="1">
            <a:spLocks/>
          </p:cNvSpPr>
          <p:nvPr/>
        </p:nvSpPr>
        <p:spPr>
          <a:xfrm>
            <a:off x="1931207" y="2922275"/>
            <a:ext cx="8319698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f3_abs_fft_1hz: FFT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magnitude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1 Hz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CA2C262-DE3D-4F86-BFBF-A12715684DEC}"/>
              </a:ext>
            </a:extLst>
          </p:cNvPr>
          <p:cNvSpPr/>
          <p:nvPr/>
        </p:nvSpPr>
        <p:spPr>
          <a:xfrm>
            <a:off x="1595438" y="3052476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B5ABB2BB-8A6A-4647-A5EB-7536219126AA}"/>
              </a:ext>
            </a:extLst>
          </p:cNvPr>
          <p:cNvSpPr txBox="1">
            <a:spLocks/>
          </p:cNvSpPr>
          <p:nvPr/>
        </p:nvSpPr>
        <p:spPr>
          <a:xfrm>
            <a:off x="1931206" y="3515339"/>
            <a:ext cx="8081961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f3_abs_fft_2hz: FFT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magnitude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2 Hz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593BBE4-4382-48D2-A113-17F4EEFE60F1}"/>
              </a:ext>
            </a:extLst>
          </p:cNvPr>
          <p:cNvSpPr/>
          <p:nvPr/>
        </p:nvSpPr>
        <p:spPr>
          <a:xfrm>
            <a:off x="1595438" y="3645540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73214E8E-C150-486E-A5C1-D6F1E2FB7967}"/>
              </a:ext>
            </a:extLst>
          </p:cNvPr>
          <p:cNvSpPr txBox="1">
            <a:spLocks/>
          </p:cNvSpPr>
          <p:nvPr/>
        </p:nvSpPr>
        <p:spPr>
          <a:xfrm>
            <a:off x="1923187" y="4085332"/>
            <a:ext cx="8319698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f3_abs_fft_3hz: FFT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magnitude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3 Hz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5C7F6D-7FCD-4443-A30E-EEDDE58CB671}"/>
              </a:ext>
            </a:extLst>
          </p:cNvPr>
          <p:cNvSpPr/>
          <p:nvPr/>
        </p:nvSpPr>
        <p:spPr>
          <a:xfrm>
            <a:off x="1587418" y="4215533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C3BA552-D914-4FE5-B1C7-9E35FC8B6BAF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1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22DD7FF-1779-4CC7-AA80-01FBD4F979DA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10889695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FFT</a:t>
            </a:r>
          </a:p>
        </p:txBody>
      </p:sp>
    </p:spTree>
    <p:extLst>
      <p:ext uri="{BB962C8B-B14F-4D97-AF65-F5344CB8AC3E}">
        <p14:creationId xmlns:p14="http://schemas.microsoft.com/office/powerpoint/2010/main" val="19206153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nship_Report_v__1_8_Final.pdf - SumatraPDF">
            <a:extLst>
              <a:ext uri="{FF2B5EF4-FFF2-40B4-BE49-F238E27FC236}">
                <a16:creationId xmlns:a16="http://schemas.microsoft.com/office/drawing/2014/main" id="{D184CC93-ABD8-4D75-BAF5-D0B999919D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4" t="18776" r="26711" b="14255"/>
          <a:stretch/>
        </p:blipFill>
        <p:spPr>
          <a:xfrm>
            <a:off x="5037220" y="1787012"/>
            <a:ext cx="6288506" cy="481299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1DF88A1-FC13-457A-B746-9CFAF19F8CD7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2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7EA7905-8D10-4E45-94D7-72F2F92EACE2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10889695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986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nship_Report_v__1_8_Final.pdf - SumatraPDF">
            <a:extLst>
              <a:ext uri="{FF2B5EF4-FFF2-40B4-BE49-F238E27FC236}">
                <a16:creationId xmlns:a16="http://schemas.microsoft.com/office/drawing/2014/main" id="{204EAE3F-1FEE-4751-8EB7-836D46E2CF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14378" r="23724" b="13765"/>
          <a:stretch/>
        </p:blipFill>
        <p:spPr>
          <a:xfrm>
            <a:off x="3287463" y="2555865"/>
            <a:ext cx="5497596" cy="379680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56E48CC-30ED-4530-84C6-00EFC34781CA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2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1B2DA71-9D32-4DAB-A0B3-1777046FFA76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10889695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combine</a:t>
            </a:r>
          </a:p>
        </p:txBody>
      </p:sp>
    </p:spTree>
    <p:extLst>
      <p:ext uri="{BB962C8B-B14F-4D97-AF65-F5344CB8AC3E}">
        <p14:creationId xmlns:p14="http://schemas.microsoft.com/office/powerpoint/2010/main" val="3981423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2">
            <a:extLst>
              <a:ext uri="{FF2B5EF4-FFF2-40B4-BE49-F238E27FC236}">
                <a16:creationId xmlns:a16="http://schemas.microsoft.com/office/drawing/2014/main" id="{B4A97400-16E9-487A-AD31-5D3A07A65714}"/>
              </a:ext>
            </a:extLst>
          </p:cNvPr>
          <p:cNvSpPr txBox="1">
            <a:spLocks/>
          </p:cNvSpPr>
          <p:nvPr/>
        </p:nvSpPr>
        <p:spPr>
          <a:xfrm>
            <a:off x="1931207" y="2922275"/>
            <a:ext cx="8319698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f1_max_acc: Max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CA2C262-DE3D-4F86-BFBF-A12715684DEC}"/>
              </a:ext>
            </a:extLst>
          </p:cNvPr>
          <p:cNvSpPr/>
          <p:nvPr/>
        </p:nvSpPr>
        <p:spPr>
          <a:xfrm>
            <a:off x="1595438" y="3052476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B5ABB2BB-8A6A-4647-A5EB-7536219126AA}"/>
              </a:ext>
            </a:extLst>
          </p:cNvPr>
          <p:cNvSpPr txBox="1">
            <a:spLocks/>
          </p:cNvSpPr>
          <p:nvPr/>
        </p:nvSpPr>
        <p:spPr>
          <a:xfrm>
            <a:off x="1931206" y="3515339"/>
            <a:ext cx="8081961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f1_mean_acc: Mean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593BBE4-4382-48D2-A113-17F4EEFE60F1}"/>
              </a:ext>
            </a:extLst>
          </p:cNvPr>
          <p:cNvSpPr/>
          <p:nvPr/>
        </p:nvSpPr>
        <p:spPr>
          <a:xfrm>
            <a:off x="1595438" y="3645540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73214E8E-C150-486E-A5C1-D6F1E2FB7967}"/>
              </a:ext>
            </a:extLst>
          </p:cNvPr>
          <p:cNvSpPr txBox="1">
            <a:spLocks/>
          </p:cNvSpPr>
          <p:nvPr/>
        </p:nvSpPr>
        <p:spPr>
          <a:xfrm>
            <a:off x="1923187" y="4085332"/>
            <a:ext cx="8319698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f1_min_acc: Min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5C7F6D-7FCD-4443-A30E-EEDDE58CB671}"/>
              </a:ext>
            </a:extLst>
          </p:cNvPr>
          <p:cNvSpPr/>
          <p:nvPr/>
        </p:nvSpPr>
        <p:spPr>
          <a:xfrm>
            <a:off x="1587418" y="4215533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DA667C75-7D39-4BAA-8F02-8981902D0AE3}"/>
              </a:ext>
            </a:extLst>
          </p:cNvPr>
          <p:cNvSpPr txBox="1">
            <a:spLocks/>
          </p:cNvSpPr>
          <p:nvPr/>
        </p:nvSpPr>
        <p:spPr>
          <a:xfrm>
            <a:off x="1923186" y="4678396"/>
            <a:ext cx="8081961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f1_std_acc: Standard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765F351-EEFC-40FC-9C96-A856508588DE}"/>
              </a:ext>
            </a:extLst>
          </p:cNvPr>
          <p:cNvSpPr/>
          <p:nvPr/>
        </p:nvSpPr>
        <p:spPr>
          <a:xfrm>
            <a:off x="1587418" y="4808597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CFD6B261-79D3-449E-8D6F-A24727973171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2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C4D26217-68D2-48EB-BE0C-97FDD667053F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10889695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606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2">
            <a:extLst>
              <a:ext uri="{FF2B5EF4-FFF2-40B4-BE49-F238E27FC236}">
                <a16:creationId xmlns:a16="http://schemas.microsoft.com/office/drawing/2014/main" id="{B4A97400-16E9-487A-AD31-5D3A07A65714}"/>
              </a:ext>
            </a:extLst>
          </p:cNvPr>
          <p:cNvSpPr txBox="1">
            <a:spLocks/>
          </p:cNvSpPr>
          <p:nvPr/>
        </p:nvSpPr>
        <p:spPr>
          <a:xfrm>
            <a:off x="1931207" y="2922275"/>
            <a:ext cx="8319698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f3_abs_fft_1hz: FFT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magnitude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1 Hz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CA2C262-DE3D-4F86-BFBF-A12715684DEC}"/>
              </a:ext>
            </a:extLst>
          </p:cNvPr>
          <p:cNvSpPr/>
          <p:nvPr/>
        </p:nvSpPr>
        <p:spPr>
          <a:xfrm>
            <a:off x="1595438" y="3052476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B5ABB2BB-8A6A-4647-A5EB-7536219126AA}"/>
              </a:ext>
            </a:extLst>
          </p:cNvPr>
          <p:cNvSpPr txBox="1">
            <a:spLocks/>
          </p:cNvSpPr>
          <p:nvPr/>
        </p:nvSpPr>
        <p:spPr>
          <a:xfrm>
            <a:off x="1931206" y="3515339"/>
            <a:ext cx="8081961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f3_abs_fft_2hz: FFT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magnitude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2 Hz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593BBE4-4382-48D2-A113-17F4EEFE60F1}"/>
              </a:ext>
            </a:extLst>
          </p:cNvPr>
          <p:cNvSpPr/>
          <p:nvPr/>
        </p:nvSpPr>
        <p:spPr>
          <a:xfrm>
            <a:off x="1595438" y="3645540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73214E8E-C150-486E-A5C1-D6F1E2FB7967}"/>
              </a:ext>
            </a:extLst>
          </p:cNvPr>
          <p:cNvSpPr txBox="1">
            <a:spLocks/>
          </p:cNvSpPr>
          <p:nvPr/>
        </p:nvSpPr>
        <p:spPr>
          <a:xfrm>
            <a:off x="1923187" y="4085332"/>
            <a:ext cx="8319698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f3_abs_fft_3hz: FFT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magnitude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3 Hz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5C7F6D-7FCD-4443-A30E-EEDDE58CB671}"/>
              </a:ext>
            </a:extLst>
          </p:cNvPr>
          <p:cNvSpPr/>
          <p:nvPr/>
        </p:nvSpPr>
        <p:spPr>
          <a:xfrm>
            <a:off x="1587418" y="4215533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322CF6D-ACFC-432F-8D13-3FBD06D9E2D3}"/>
              </a:ext>
            </a:extLst>
          </p:cNvPr>
          <p:cNvSpPr txBox="1">
            <a:spLocks/>
          </p:cNvSpPr>
          <p:nvPr/>
        </p:nvSpPr>
        <p:spPr>
          <a:xfrm>
            <a:off x="1923187" y="4655325"/>
            <a:ext cx="8319698" cy="40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f4_speed: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GPS </a:t>
            </a:r>
            <a:r>
              <a:rPr lang="es-EC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FCC9AFC-8760-4696-9EAB-5E82427448EB}"/>
              </a:ext>
            </a:extLst>
          </p:cNvPr>
          <p:cNvSpPr/>
          <p:nvPr/>
        </p:nvSpPr>
        <p:spPr>
          <a:xfrm>
            <a:off x="1587418" y="4785526"/>
            <a:ext cx="253609" cy="263963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C4291405-9C06-40FA-B088-BCB374EFD196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10729274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Experiment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2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6CFE96A9-ACC7-46A6-BDCA-90E7EC18DAA1}"/>
              </a:ext>
            </a:extLst>
          </p:cNvPr>
          <p:cNvSpPr txBox="1">
            <a:spLocks/>
          </p:cNvSpPr>
          <p:nvPr/>
        </p:nvSpPr>
        <p:spPr>
          <a:xfrm>
            <a:off x="708747" y="1574672"/>
            <a:ext cx="10889695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3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3FCAC7D8-2CA1-4F17-BD6D-F82AC8F9550E}"/>
              </a:ext>
            </a:extLst>
          </p:cNvPr>
          <p:cNvSpPr txBox="1">
            <a:spLocks/>
          </p:cNvSpPr>
          <p:nvPr/>
        </p:nvSpPr>
        <p:spPr>
          <a:xfrm>
            <a:off x="1021568" y="1799175"/>
            <a:ext cx="468757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5400" b="1" dirty="0">
              <a:solidFill>
                <a:srgbClr val="FB3F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A704204-B127-47C2-BFDB-A854831252D0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Information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n 2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6599AE3D-B9C4-44E2-92FA-EA135A596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8" y="1344380"/>
            <a:ext cx="9253987" cy="499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5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D5C59DC2-DBFF-4546-97F7-63A44822B671}"/>
              </a:ext>
            </a:extLst>
          </p:cNvPr>
          <p:cNvSpPr txBox="1">
            <a:spLocks/>
          </p:cNvSpPr>
          <p:nvPr/>
        </p:nvSpPr>
        <p:spPr>
          <a:xfrm>
            <a:off x="6783528" y="1331068"/>
            <a:ext cx="468757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7AACE216-84BC-4462-9761-94551EFE988C}"/>
              </a:ext>
            </a:extLst>
          </p:cNvPr>
          <p:cNvSpPr txBox="1">
            <a:spLocks/>
          </p:cNvSpPr>
          <p:nvPr/>
        </p:nvSpPr>
        <p:spPr>
          <a:xfrm>
            <a:off x="724790" y="1309893"/>
            <a:ext cx="468757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 </a:t>
            </a:r>
            <a:r>
              <a:rPr lang="es-EC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endParaRPr lang="es-EC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DEE14FEB-80FC-4E15-BC35-6289368F1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110" y="2378818"/>
            <a:ext cx="3537732" cy="547436"/>
          </a:xfrm>
        </p:spPr>
        <p:txBody>
          <a:bodyPr>
            <a:noAutofit/>
          </a:bodyPr>
          <a:lstStyle/>
          <a:p>
            <a:pPr algn="l"/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Latitude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D941ED9-1918-4ADE-82E2-A15C9D59342B}"/>
              </a:ext>
            </a:extLst>
          </p:cNvPr>
          <p:cNvSpPr/>
          <p:nvPr/>
        </p:nvSpPr>
        <p:spPr>
          <a:xfrm>
            <a:off x="1451060" y="2509511"/>
            <a:ext cx="169050" cy="174406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61E49159-4C6A-46D3-973B-255161AC49DB}"/>
              </a:ext>
            </a:extLst>
          </p:cNvPr>
          <p:cNvSpPr txBox="1">
            <a:spLocks/>
          </p:cNvSpPr>
          <p:nvPr/>
        </p:nvSpPr>
        <p:spPr>
          <a:xfrm>
            <a:off x="1620110" y="2796323"/>
            <a:ext cx="3537732" cy="54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Longitude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126BFC36-F915-4A03-B8B7-B77176F302CD}"/>
              </a:ext>
            </a:extLst>
          </p:cNvPr>
          <p:cNvSpPr/>
          <p:nvPr/>
        </p:nvSpPr>
        <p:spPr>
          <a:xfrm>
            <a:off x="1451060" y="2927016"/>
            <a:ext cx="169050" cy="174406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CD948B50-AEAA-4BFD-B3C4-A603508DC61B}"/>
              </a:ext>
            </a:extLst>
          </p:cNvPr>
          <p:cNvSpPr txBox="1">
            <a:spLocks/>
          </p:cNvSpPr>
          <p:nvPr/>
        </p:nvSpPr>
        <p:spPr>
          <a:xfrm>
            <a:off x="1620110" y="3215987"/>
            <a:ext cx="3537732" cy="54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Altitude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7F3C1EE-A54E-4DF3-AF71-034A2B813812}"/>
              </a:ext>
            </a:extLst>
          </p:cNvPr>
          <p:cNvSpPr/>
          <p:nvPr/>
        </p:nvSpPr>
        <p:spPr>
          <a:xfrm>
            <a:off x="1451060" y="3346680"/>
            <a:ext cx="169050" cy="174406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EEDD9EFF-0BED-497E-BCBA-0F501B89F7EB}"/>
              </a:ext>
            </a:extLst>
          </p:cNvPr>
          <p:cNvSpPr txBox="1">
            <a:spLocks/>
          </p:cNvSpPr>
          <p:nvPr/>
        </p:nvSpPr>
        <p:spPr>
          <a:xfrm>
            <a:off x="1620110" y="3633492"/>
            <a:ext cx="3537732" cy="54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Timestamp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AE7E5B0-EB0B-47F3-8FAD-82BA12B44FC8}"/>
              </a:ext>
            </a:extLst>
          </p:cNvPr>
          <p:cNvSpPr/>
          <p:nvPr/>
        </p:nvSpPr>
        <p:spPr>
          <a:xfrm>
            <a:off x="1451060" y="3764185"/>
            <a:ext cx="169050" cy="174406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Subtítulo 2">
            <a:extLst>
              <a:ext uri="{FF2B5EF4-FFF2-40B4-BE49-F238E27FC236}">
                <a16:creationId xmlns:a16="http://schemas.microsoft.com/office/drawing/2014/main" id="{861D56E3-78A1-49DB-9DB5-9078181AA691}"/>
              </a:ext>
            </a:extLst>
          </p:cNvPr>
          <p:cNvSpPr txBox="1">
            <a:spLocks/>
          </p:cNvSpPr>
          <p:nvPr/>
        </p:nvSpPr>
        <p:spPr>
          <a:xfrm>
            <a:off x="1620110" y="4053156"/>
            <a:ext cx="3537732" cy="54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68E3B02-E64F-4D49-B1B0-467265F7FEC9}"/>
              </a:ext>
            </a:extLst>
          </p:cNvPr>
          <p:cNvSpPr/>
          <p:nvPr/>
        </p:nvSpPr>
        <p:spPr>
          <a:xfrm>
            <a:off x="1451060" y="4183849"/>
            <a:ext cx="169050" cy="174406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Subtítulo 2">
            <a:extLst>
              <a:ext uri="{FF2B5EF4-FFF2-40B4-BE49-F238E27FC236}">
                <a16:creationId xmlns:a16="http://schemas.microsoft.com/office/drawing/2014/main" id="{A0635EE1-4502-48FD-B5A6-C3BEF9243EC5}"/>
              </a:ext>
            </a:extLst>
          </p:cNvPr>
          <p:cNvSpPr txBox="1">
            <a:spLocks/>
          </p:cNvSpPr>
          <p:nvPr/>
        </p:nvSpPr>
        <p:spPr>
          <a:xfrm>
            <a:off x="1620110" y="4470661"/>
            <a:ext cx="3537732" cy="54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B3643A6-739D-4F4B-A207-D4B1F95BCD58}"/>
              </a:ext>
            </a:extLst>
          </p:cNvPr>
          <p:cNvSpPr/>
          <p:nvPr/>
        </p:nvSpPr>
        <p:spPr>
          <a:xfrm>
            <a:off x="1451060" y="4601354"/>
            <a:ext cx="169050" cy="174406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Subtítulo 2">
            <a:extLst>
              <a:ext uri="{FF2B5EF4-FFF2-40B4-BE49-F238E27FC236}">
                <a16:creationId xmlns:a16="http://schemas.microsoft.com/office/drawing/2014/main" id="{8CB16D6C-4E82-47FB-A1AA-BE9CAA1916C1}"/>
              </a:ext>
            </a:extLst>
          </p:cNvPr>
          <p:cNvSpPr txBox="1">
            <a:spLocks/>
          </p:cNvSpPr>
          <p:nvPr/>
        </p:nvSpPr>
        <p:spPr>
          <a:xfrm>
            <a:off x="1620110" y="4890325"/>
            <a:ext cx="3537732" cy="54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Bearing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CB1D95C-5902-4C8C-A6DE-322805409794}"/>
              </a:ext>
            </a:extLst>
          </p:cNvPr>
          <p:cNvSpPr/>
          <p:nvPr/>
        </p:nvSpPr>
        <p:spPr>
          <a:xfrm>
            <a:off x="1451060" y="5021018"/>
            <a:ext cx="169050" cy="174406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Subtítulo 2">
            <a:extLst>
              <a:ext uri="{FF2B5EF4-FFF2-40B4-BE49-F238E27FC236}">
                <a16:creationId xmlns:a16="http://schemas.microsoft.com/office/drawing/2014/main" id="{1DC4B50E-6420-428A-B336-980544CC722A}"/>
              </a:ext>
            </a:extLst>
          </p:cNvPr>
          <p:cNvSpPr txBox="1">
            <a:spLocks/>
          </p:cNvSpPr>
          <p:nvPr/>
        </p:nvSpPr>
        <p:spPr>
          <a:xfrm>
            <a:off x="1620110" y="5307830"/>
            <a:ext cx="3537732" cy="54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44CA442-ADD7-4FD5-BE71-C7A6D91C1708}"/>
              </a:ext>
            </a:extLst>
          </p:cNvPr>
          <p:cNvSpPr/>
          <p:nvPr/>
        </p:nvSpPr>
        <p:spPr>
          <a:xfrm>
            <a:off x="1451060" y="5438523"/>
            <a:ext cx="169050" cy="174406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Subtítulo 2">
            <a:extLst>
              <a:ext uri="{FF2B5EF4-FFF2-40B4-BE49-F238E27FC236}">
                <a16:creationId xmlns:a16="http://schemas.microsoft.com/office/drawing/2014/main" id="{65839F8B-5D38-43B2-91B4-DBE3274D19FC}"/>
              </a:ext>
            </a:extLst>
          </p:cNvPr>
          <p:cNvSpPr txBox="1">
            <a:spLocks/>
          </p:cNvSpPr>
          <p:nvPr/>
        </p:nvSpPr>
        <p:spPr>
          <a:xfrm>
            <a:off x="7633560" y="2356356"/>
            <a:ext cx="3537732" cy="859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Y, Z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instantaneous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88AFF484-1B10-4CB3-BB1A-5F64F77A60F2}"/>
              </a:ext>
            </a:extLst>
          </p:cNvPr>
          <p:cNvSpPr/>
          <p:nvPr/>
        </p:nvSpPr>
        <p:spPr>
          <a:xfrm>
            <a:off x="7464510" y="2487049"/>
            <a:ext cx="169050" cy="174406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405C1D60-A855-40A4-904D-8FDD9DB84C0D}"/>
              </a:ext>
            </a:extLst>
          </p:cNvPr>
          <p:cNvSpPr txBox="1">
            <a:spLocks/>
          </p:cNvSpPr>
          <p:nvPr/>
        </p:nvSpPr>
        <p:spPr>
          <a:xfrm>
            <a:off x="6783528" y="3334843"/>
            <a:ext cx="468757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</a:p>
        </p:txBody>
      </p:sp>
      <p:sp>
        <p:nvSpPr>
          <p:cNvPr id="50" name="Subtítulo 2">
            <a:extLst>
              <a:ext uri="{FF2B5EF4-FFF2-40B4-BE49-F238E27FC236}">
                <a16:creationId xmlns:a16="http://schemas.microsoft.com/office/drawing/2014/main" id="{1DC42DCB-6F59-40FD-B4A6-4DC0DEBE6202}"/>
              </a:ext>
            </a:extLst>
          </p:cNvPr>
          <p:cNvSpPr txBox="1">
            <a:spLocks/>
          </p:cNvSpPr>
          <p:nvPr/>
        </p:nvSpPr>
        <p:spPr>
          <a:xfrm>
            <a:off x="7633560" y="4244842"/>
            <a:ext cx="3537732" cy="54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85A0F915-D76F-461C-A0BF-D93CD8B6795F}"/>
              </a:ext>
            </a:extLst>
          </p:cNvPr>
          <p:cNvSpPr/>
          <p:nvPr/>
        </p:nvSpPr>
        <p:spPr>
          <a:xfrm>
            <a:off x="7464510" y="4375535"/>
            <a:ext cx="169050" cy="174406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56930E8C-3890-4B8F-9271-5859E0B0C02F}"/>
              </a:ext>
            </a:extLst>
          </p:cNvPr>
          <p:cNvSpPr txBox="1">
            <a:spLocks/>
          </p:cNvSpPr>
          <p:nvPr/>
        </p:nvSpPr>
        <p:spPr>
          <a:xfrm>
            <a:off x="7633560" y="4694416"/>
            <a:ext cx="3537732" cy="54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1C520C28-061B-4FF0-841A-283B4337AB42}"/>
              </a:ext>
            </a:extLst>
          </p:cNvPr>
          <p:cNvSpPr/>
          <p:nvPr/>
        </p:nvSpPr>
        <p:spPr>
          <a:xfrm>
            <a:off x="7464510" y="4825109"/>
            <a:ext cx="169050" cy="174406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4" name="Subtítulo 2">
            <a:extLst>
              <a:ext uri="{FF2B5EF4-FFF2-40B4-BE49-F238E27FC236}">
                <a16:creationId xmlns:a16="http://schemas.microsoft.com/office/drawing/2014/main" id="{A0BD9CAE-CF62-475E-A4C9-20A7D7C67A4C}"/>
              </a:ext>
            </a:extLst>
          </p:cNvPr>
          <p:cNvSpPr txBox="1">
            <a:spLocks/>
          </p:cNvSpPr>
          <p:nvPr/>
        </p:nvSpPr>
        <p:spPr>
          <a:xfrm>
            <a:off x="7633560" y="5149567"/>
            <a:ext cx="3537732" cy="54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SSID (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4BB5F8E7-48AE-4985-8353-424AE8B5D63F}"/>
              </a:ext>
            </a:extLst>
          </p:cNvPr>
          <p:cNvSpPr/>
          <p:nvPr/>
        </p:nvSpPr>
        <p:spPr>
          <a:xfrm>
            <a:off x="7464510" y="5280260"/>
            <a:ext cx="169050" cy="174406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Subtítulo 2">
            <a:extLst>
              <a:ext uri="{FF2B5EF4-FFF2-40B4-BE49-F238E27FC236}">
                <a16:creationId xmlns:a16="http://schemas.microsoft.com/office/drawing/2014/main" id="{F438E29B-DD2A-4E44-B2B3-89FA13305AD6}"/>
              </a:ext>
            </a:extLst>
          </p:cNvPr>
          <p:cNvSpPr txBox="1">
            <a:spLocks/>
          </p:cNvSpPr>
          <p:nvPr/>
        </p:nvSpPr>
        <p:spPr>
          <a:xfrm>
            <a:off x="7633560" y="5827696"/>
            <a:ext cx="3537732" cy="54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Timestamp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E56DF8F9-A085-47F2-B65B-F3DD1E1B61F9}"/>
              </a:ext>
            </a:extLst>
          </p:cNvPr>
          <p:cNvSpPr/>
          <p:nvPr/>
        </p:nvSpPr>
        <p:spPr>
          <a:xfrm>
            <a:off x="7464510" y="5958389"/>
            <a:ext cx="169050" cy="174406"/>
          </a:xfrm>
          <a:prstGeom prst="rect">
            <a:avLst/>
          </a:prstGeom>
          <a:solidFill>
            <a:srgbClr val="FFD8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id="{6306FA37-6B45-4BF1-B938-EFC06A45116C}"/>
              </a:ext>
            </a:extLst>
          </p:cNvPr>
          <p:cNvSpPr txBox="1">
            <a:spLocks/>
          </p:cNvSpPr>
          <p:nvPr/>
        </p:nvSpPr>
        <p:spPr>
          <a:xfrm>
            <a:off x="708747" y="372078"/>
            <a:ext cx="914400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Data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from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sensors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2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3FCAC7D8-2CA1-4F17-BD6D-F82AC8F9550E}"/>
              </a:ext>
            </a:extLst>
          </p:cNvPr>
          <p:cNvSpPr txBox="1">
            <a:spLocks/>
          </p:cNvSpPr>
          <p:nvPr/>
        </p:nvSpPr>
        <p:spPr>
          <a:xfrm>
            <a:off x="1021568" y="1799175"/>
            <a:ext cx="4687570" cy="104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C" sz="5400" b="1" dirty="0">
              <a:solidFill>
                <a:srgbClr val="FB3F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B5FC768-65D5-4C50-82E9-40F354B28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238" y="2060575"/>
            <a:ext cx="8185931" cy="2862776"/>
          </a:xfrm>
        </p:spPr>
        <p:txBody>
          <a:bodyPr anchor="ctr">
            <a:normAutofit/>
          </a:bodyPr>
          <a:lstStyle/>
          <a:p>
            <a:r>
              <a:rPr lang="es-EC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State</a:t>
            </a:r>
            <a:r>
              <a:rPr lang="es-EC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of</a:t>
            </a:r>
            <a:r>
              <a:rPr lang="es-EC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s-EC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the</a:t>
            </a:r>
            <a:r>
              <a:rPr lang="es-EC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Art</a:t>
            </a:r>
          </a:p>
        </p:txBody>
      </p:sp>
    </p:spTree>
    <p:extLst>
      <p:ext uri="{BB962C8B-B14F-4D97-AF65-F5344CB8AC3E}">
        <p14:creationId xmlns:p14="http://schemas.microsoft.com/office/powerpoint/2010/main" val="629547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7474</TotalTime>
  <Words>3147</Words>
  <Application>Microsoft Office PowerPoint</Application>
  <PresentationFormat>Panorámica</PresentationFormat>
  <Paragraphs>2006</Paragraphs>
  <Slides>65</Slides>
  <Notes>63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Impact</vt:lpstr>
      <vt:lpstr>Times New Roman</vt:lpstr>
      <vt:lpstr>Tema de Office</vt:lpstr>
      <vt:lpstr>Transport mode detection in the city of Lyon using mobile phone sensors</vt:lpstr>
      <vt:lpstr>Agenda</vt:lpstr>
      <vt:lpstr>Introduction</vt:lpstr>
      <vt:lpstr>Presentación de PowerPoint</vt:lpstr>
      <vt:lpstr>Presentación de PowerPoint</vt:lpstr>
      <vt:lpstr>Mobility traces</vt:lpstr>
      <vt:lpstr>Presentación de PowerPoint</vt:lpstr>
      <vt:lpstr>Presentación de PowerPoint</vt:lpstr>
      <vt:lpstr>State of the 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Work Done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Mode Detection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Conclusions</vt:lpstr>
      <vt:lpstr>Presentación de PowerPoint</vt:lpstr>
      <vt:lpstr>Presentación de PowerPoint</vt:lpstr>
      <vt:lpstr>Thanks</vt:lpstr>
      <vt:lpstr>Appendix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mode detection in the city of Lyon using mobile phone sensors</dc:title>
  <dc:creator>jchong</dc:creator>
  <cp:lastModifiedBy>jchong</cp:lastModifiedBy>
  <cp:revision>208</cp:revision>
  <dcterms:created xsi:type="dcterms:W3CDTF">2017-06-28T12:03:59Z</dcterms:created>
  <dcterms:modified xsi:type="dcterms:W3CDTF">2017-09-15T14:27:37Z</dcterms:modified>
</cp:coreProperties>
</file>