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87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64240-5991-3148-BBF2-C3B8D00E229D}" type="datetimeFigureOut">
              <a:rPr lang="fr-FR" smtClean="0"/>
              <a:t>08/04/14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78633-2EA2-E145-9F17-5E3F160764F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924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5BADA-4CC2-C64D-A138-E31DA99E656E}" type="datetimeFigureOut">
              <a:rPr lang="fr-FR" smtClean="0"/>
              <a:t>08/04/14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DAE16-E946-8240-ACBF-41730048A05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441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D5046-00B9-BB46-9155-227F1919A27B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91494-A256-124C-8305-2F3079D6E0EC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48C0-93DA-1148-BBE3-34E6F3690831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76E21-940B-B848-BB17-874125E58DC7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A6616-CED2-174B-BBD6-85652B0BB131}" type="datetime1">
              <a:rPr lang="fr-FR" smtClean="0"/>
              <a:t>08/04/14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B9C41-FEE2-D544-97A5-72AC02773F1F}" type="datetime1">
              <a:rPr lang="fr-FR" smtClean="0"/>
              <a:t>08/04/14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F4176-14DD-5F46-98D3-2749AE321E91}" type="datetime1">
              <a:rPr lang="fr-FR" smtClean="0"/>
              <a:t>08/04/14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B1FA-FE49-D34D-9F47-5C7C2B6F85E3}" type="datetime1">
              <a:rPr lang="fr-FR" smtClean="0"/>
              <a:t>08/04/14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EB43-E830-9048-BB7B-CF2698039D85}" type="datetime1">
              <a:rPr lang="fr-FR" smtClean="0"/>
              <a:t>08/04/14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CF8C-2493-AA4C-A27E-8B77E6A966FF}" type="datetime1">
              <a:rPr lang="fr-FR" smtClean="0"/>
              <a:t>08/04/14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6EAA5-D573-2D45-BF25-48BF520611A0}" type="datetime1">
              <a:rPr lang="fr-FR" smtClean="0"/>
              <a:t>08/04/14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22BC5DF-FF59-A94E-ABCE-336382C385DF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8C529DC-D1A0-0C40-81D8-6E4DA00B751C}" type="slidenum">
              <a:rPr lang="fr-FR" smtClean="0"/>
              <a:t>‹#›</a:t>
            </a:fld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laco.univ-lyon1.fr" TargetMode="External"/><Relationship Id="rId3" Type="http://schemas.openxmlformats.org/officeDocument/2006/relationships/hyperlink" Target="http://spiralconnect.univ-lyon1.fr/webapp/assessment/assessmentStats.html?id=2919330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oursera.org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fr-FR" dirty="0" smtClean="0"/>
              <a:t>Point d’étape</a:t>
            </a:r>
          </a:p>
          <a:p>
            <a:r>
              <a:rPr lang="fr-FR" dirty="0" smtClean="0"/>
              <a:t>Avril 2014</a:t>
            </a:r>
          </a:p>
          <a:p>
            <a:r>
              <a:rPr lang="fr-FR" dirty="0" smtClean="0"/>
              <a:t>Alain Mille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Pilote COAT</a:t>
            </a:r>
            <a:br>
              <a:rPr lang="fr-FR" dirty="0" smtClean="0"/>
            </a:br>
            <a:r>
              <a:rPr lang="fr-FR" dirty="0" smtClean="0"/>
              <a:t>CNRS-Lyon1-ENS-Lyon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841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Une ligne éditoriale à quel niveau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Niveau international : EDX, COURSERA</a:t>
            </a:r>
          </a:p>
          <a:p>
            <a:r>
              <a:rPr lang="fr-FR" dirty="0" smtClean="0"/>
              <a:t>Niveau </a:t>
            </a:r>
            <a:r>
              <a:rPr lang="fr-FR" dirty="0"/>
              <a:t>Europe (http://</a:t>
            </a:r>
            <a:r>
              <a:rPr lang="fr-FR" dirty="0" err="1"/>
              <a:t>www.openuped.eu</a:t>
            </a:r>
            <a:r>
              <a:rPr lang="fr-FR" dirty="0" smtClean="0"/>
              <a:t>/) </a:t>
            </a:r>
          </a:p>
          <a:p>
            <a:r>
              <a:rPr lang="fr-FR" dirty="0"/>
              <a:t>Niveau FUN -&gt; rayonnement </a:t>
            </a:r>
            <a:r>
              <a:rPr lang="fr-FR" dirty="0" smtClean="0"/>
              <a:t>national</a:t>
            </a:r>
          </a:p>
          <a:p>
            <a:r>
              <a:rPr lang="fr-FR" dirty="0" smtClean="0"/>
              <a:t>Niveau Régional ?</a:t>
            </a:r>
          </a:p>
          <a:p>
            <a:r>
              <a:rPr lang="fr-FR" dirty="0" smtClean="0"/>
              <a:t>Niveau Site (COMUE)</a:t>
            </a:r>
          </a:p>
          <a:p>
            <a:r>
              <a:rPr lang="fr-FR" dirty="0" smtClean="0"/>
              <a:t>Niveau Université</a:t>
            </a:r>
          </a:p>
          <a:p>
            <a:r>
              <a:rPr lang="fr-FR" dirty="0" smtClean="0"/>
              <a:t>Niveau UFR</a:t>
            </a:r>
          </a:p>
          <a:p>
            <a:r>
              <a:rPr lang="fr-FR" dirty="0" smtClean="0"/>
              <a:t>Niveau Départements thématiques ?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8C787-F0B2-8248-834C-B51BAE5A75C4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5664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recommandations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Faites en direct…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9DBE0-1907-6944-A3B6-A332A146FB48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338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des 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Mettre en place des équipes « Conception-Recherche » sur le Pilote Lyon</a:t>
            </a:r>
          </a:p>
          <a:p>
            <a:r>
              <a:rPr lang="fr-FR" dirty="0" smtClean="0"/>
              <a:t>Instrumenter les </a:t>
            </a:r>
            <a:r>
              <a:rPr lang="fr-FR" dirty="0" err="1" smtClean="0"/>
              <a:t>Moocs</a:t>
            </a:r>
            <a:r>
              <a:rPr lang="fr-FR" dirty="0" smtClean="0"/>
              <a:t> Lyonnais à des fins d’observation et de recherche</a:t>
            </a:r>
          </a:p>
          <a:p>
            <a:r>
              <a:rPr lang="fr-FR" dirty="0" smtClean="0"/>
              <a:t>Fournir un appui théorique et pratique à la mise en place de </a:t>
            </a:r>
            <a:r>
              <a:rPr lang="fr-FR" dirty="0" err="1" smtClean="0"/>
              <a:t>Moocs</a:t>
            </a:r>
            <a:endParaRPr lang="fr-FR" dirty="0" smtClean="0"/>
          </a:p>
          <a:p>
            <a:r>
              <a:rPr lang="fr-FR" dirty="0" smtClean="0"/>
              <a:t>Mission Nationale : développer l’expertise CNRS / apprentissage numérique à l’ère du web.</a:t>
            </a:r>
          </a:p>
          <a:p>
            <a:r>
              <a:rPr lang="fr-FR" dirty="0" smtClean="0"/>
              <a:t>Livre blanc sur le phénomène de l’éducation numérique à l’ère du web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C7EA-6E2B-7140-B7BB-BD4DE81CA545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067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Pilote de Lyon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Co-financement CNRS(10ke)-ENS(5ke)-Lyon1(0ke) + Université de Lyon (96ke)</a:t>
            </a:r>
          </a:p>
          <a:p>
            <a:r>
              <a:rPr lang="fr-FR" dirty="0" smtClean="0"/>
              <a:t>Deux terrains de conception-recherche</a:t>
            </a:r>
          </a:p>
          <a:p>
            <a:pPr lvl="1"/>
            <a:r>
              <a:rPr lang="fr-FR" dirty="0" smtClean="0"/>
              <a:t>Lyon1 : </a:t>
            </a:r>
            <a:r>
              <a:rPr lang="fr-FR" dirty="0" err="1" smtClean="0"/>
              <a:t>Mooc</a:t>
            </a:r>
            <a:r>
              <a:rPr lang="fr-FR" dirty="0" smtClean="0"/>
              <a:t> </a:t>
            </a:r>
            <a:r>
              <a:rPr lang="fr-FR" dirty="0" err="1" smtClean="0"/>
              <a:t>Fovea</a:t>
            </a:r>
            <a:r>
              <a:rPr lang="fr-FR" dirty="0" smtClean="0"/>
              <a:t> (Patrice </a:t>
            </a:r>
            <a:r>
              <a:rPr lang="fr-FR" dirty="0" err="1" smtClean="0"/>
              <a:t>Thiriet</a:t>
            </a:r>
            <a:r>
              <a:rPr lang="fr-FR" dirty="0" smtClean="0"/>
              <a:t>, Anatomie 3D).</a:t>
            </a:r>
          </a:p>
          <a:p>
            <a:pPr lvl="1"/>
            <a:r>
              <a:rPr lang="fr-FR" dirty="0" smtClean="0"/>
              <a:t>ENS-Lyon : Economie du Web</a:t>
            </a:r>
          </a:p>
          <a:p>
            <a:pPr lvl="1"/>
            <a:r>
              <a:rPr lang="fr-FR" dirty="0" smtClean="0"/>
              <a:t>ENS-Lyon : Economie Européenne</a:t>
            </a:r>
          </a:p>
          <a:p>
            <a:r>
              <a:rPr lang="fr-FR" dirty="0" smtClean="0"/>
              <a:t>Une équipe d’ingénierie de l’observation (actuellement : 21 mois ingénieur, 9 mois de stagiaires)</a:t>
            </a:r>
          </a:p>
          <a:p>
            <a:r>
              <a:rPr lang="fr-FR" dirty="0" smtClean="0"/>
              <a:t>Une équipe de recherche (actuellement : 30 mois stagiaires, 9 mois Post-Doc)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EB1F-CA98-CE4F-9BB4-8F8A15CFA835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803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L’action COAT nationale et internationale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Reconnaissance nationale et européenne sur le sujet</a:t>
            </a:r>
          </a:p>
          <a:p>
            <a:r>
              <a:rPr lang="fr-FR" dirty="0" smtClean="0"/>
              <a:t>+15 invitations dans des conférences, séminaires, ateliers…</a:t>
            </a:r>
          </a:p>
          <a:p>
            <a:r>
              <a:rPr lang="fr-FR" dirty="0" smtClean="0"/>
              <a:t>Groupes de travail FUN (4 dont la responsabilité du GT recherche)</a:t>
            </a:r>
          </a:p>
          <a:p>
            <a:r>
              <a:rPr lang="fr-FR" dirty="0" smtClean="0"/>
              <a:t>Invitation aux USA en Octobre 2014</a:t>
            </a:r>
          </a:p>
          <a:p>
            <a:r>
              <a:rPr lang="fr-FR" i="1" dirty="0" smtClean="0"/>
              <a:t>Conférence Européenne sur les </a:t>
            </a:r>
            <a:r>
              <a:rPr lang="fr-FR" i="1" dirty="0" err="1" smtClean="0"/>
              <a:t>Moocs</a:t>
            </a:r>
            <a:r>
              <a:rPr lang="fr-FR" i="1" dirty="0" smtClean="0"/>
              <a:t> 2014 (Chair session Recherche)</a:t>
            </a:r>
          </a:p>
          <a:p>
            <a:r>
              <a:rPr lang="fr-FR" i="1" dirty="0" err="1" smtClean="0"/>
              <a:t>Think</a:t>
            </a:r>
            <a:r>
              <a:rPr lang="fr-FR" i="1" dirty="0" smtClean="0"/>
              <a:t> Tank international à </a:t>
            </a:r>
            <a:r>
              <a:rPr lang="fr-FR" i="1" dirty="0" err="1" smtClean="0"/>
              <a:t>Dagsthul</a:t>
            </a:r>
            <a:r>
              <a:rPr lang="fr-FR" i="1" dirty="0" smtClean="0"/>
              <a:t> : 20 représentants des institutions Europe (Angleterre, Espagne, Autriche, Allemagne, France, Hollande, Italie, …), USA, Australie. -&gt; </a:t>
            </a:r>
            <a:r>
              <a:rPr lang="fr-FR" i="1" dirty="0" err="1" smtClean="0"/>
              <a:t>manifesto</a:t>
            </a:r>
            <a:r>
              <a:rPr lang="fr-FR" i="1" dirty="0" smtClean="0"/>
              <a:t> pour la commission européenne</a:t>
            </a:r>
          </a:p>
          <a:p>
            <a:r>
              <a:rPr lang="fr-FR" dirty="0" smtClean="0"/>
              <a:t>Ecole d’été CNRS (juillet 2014 à Brest)</a:t>
            </a:r>
          </a:p>
          <a:p>
            <a:r>
              <a:rPr lang="fr-FR" dirty="0" smtClean="0"/>
              <a:t>Un projet ANR (Hubble) et un réseau ANR (Orphée) pré-acceptés</a:t>
            </a:r>
          </a:p>
          <a:p>
            <a:r>
              <a:rPr lang="fr-FR" dirty="0" smtClean="0"/>
              <a:t>Expert Ministère de la Culture</a:t>
            </a:r>
          </a:p>
          <a:p>
            <a:r>
              <a:rPr lang="fr-FR" dirty="0" smtClean="0"/>
              <a:t>Entretiens du nouveau monde industriel</a:t>
            </a:r>
          </a:p>
          <a:p>
            <a:r>
              <a:rPr lang="fr-FR" dirty="0" smtClean="0"/>
              <a:t>Un site de veille</a:t>
            </a:r>
          </a:p>
          <a:p>
            <a:r>
              <a:rPr lang="fr-FR" dirty="0" smtClean="0"/>
              <a:t>Un site de références recherche partagées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7B3A5-F84A-4A47-B5D5-140080DDFB36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3140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FOVEA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Plateforme : </a:t>
            </a:r>
            <a:r>
              <a:rPr lang="fr-FR" dirty="0" err="1" smtClean="0"/>
              <a:t>Claroline</a:t>
            </a:r>
            <a:r>
              <a:rPr lang="fr-FR" dirty="0" smtClean="0"/>
              <a:t> </a:t>
            </a:r>
            <a:r>
              <a:rPr lang="fr-FR" dirty="0" err="1" smtClean="0"/>
              <a:t>Connect</a:t>
            </a:r>
            <a:endParaRPr lang="fr-FR" dirty="0" smtClean="0"/>
          </a:p>
          <a:p>
            <a:r>
              <a:rPr lang="fr-FR" dirty="0" smtClean="0"/>
              <a:t>Enseignant : Patrice </a:t>
            </a:r>
            <a:r>
              <a:rPr lang="fr-FR" dirty="0" err="1" smtClean="0"/>
              <a:t>Thiriet</a:t>
            </a:r>
            <a:r>
              <a:rPr lang="fr-FR" dirty="0" smtClean="0"/>
              <a:t> (contenus, suivi)</a:t>
            </a:r>
          </a:p>
          <a:p>
            <a:r>
              <a:rPr lang="fr-FR" dirty="0" smtClean="0"/>
              <a:t>Equipe de conception : Alain Mille (conception web, pédagogie, suivi), Christophe </a:t>
            </a:r>
            <a:r>
              <a:rPr lang="fr-FR" dirty="0" err="1" smtClean="0"/>
              <a:t>Batier</a:t>
            </a:r>
            <a:r>
              <a:rPr lang="fr-FR" dirty="0" smtClean="0"/>
              <a:t> (responsable technique, suivi)</a:t>
            </a:r>
            <a:endParaRPr lang="fr-FR" dirty="0"/>
          </a:p>
          <a:p>
            <a:r>
              <a:rPr lang="fr-FR" dirty="0" smtClean="0"/>
              <a:t>1600 inscrits</a:t>
            </a:r>
          </a:p>
          <a:p>
            <a:r>
              <a:rPr lang="fr-FR" dirty="0"/>
              <a:t>U</a:t>
            </a:r>
            <a:r>
              <a:rPr lang="fr-FR" dirty="0" smtClean="0"/>
              <a:t>n public professionnel, intéressé par la certification (inhabituel dans les </a:t>
            </a:r>
            <a:r>
              <a:rPr lang="fr-FR" dirty="0" err="1" smtClean="0"/>
              <a:t>Moocs</a:t>
            </a:r>
            <a:r>
              <a:rPr lang="fr-FR" dirty="0" smtClean="0"/>
              <a:t>)</a:t>
            </a:r>
          </a:p>
          <a:p>
            <a:r>
              <a:rPr lang="fr-FR" dirty="0" smtClean="0"/>
              <a:t>Voir les </a:t>
            </a:r>
            <a:r>
              <a:rPr lang="fr-FR" dirty="0" smtClean="0">
                <a:hlinkClick r:id="rId3"/>
              </a:rPr>
              <a:t>premiers résultats </a:t>
            </a:r>
            <a:r>
              <a:rPr lang="fr-FR" dirty="0" smtClean="0"/>
              <a:t>au questionnaire de début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3811B-063B-6B44-A906-6F32D7E39D84}" type="datetime1">
              <a:rPr lang="fr-FR" smtClean="0"/>
              <a:t>08/04/14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6873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Mooc</a:t>
            </a:r>
            <a:r>
              <a:rPr lang="fr-FR" dirty="0" smtClean="0"/>
              <a:t> : la question de la plateforme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FUN (Open </a:t>
            </a:r>
            <a:r>
              <a:rPr lang="fr-FR" dirty="0" err="1" smtClean="0"/>
              <a:t>Edx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Un chantier en cours, avec un rebondissement…</a:t>
            </a:r>
          </a:p>
          <a:p>
            <a:pPr lvl="1"/>
            <a:r>
              <a:rPr lang="fr-FR" dirty="0" smtClean="0"/>
              <a:t>Approche « Livre » interactif en ligne</a:t>
            </a:r>
          </a:p>
          <a:p>
            <a:r>
              <a:rPr lang="fr-FR" dirty="0" err="1" smtClean="0"/>
              <a:t>Claroline</a:t>
            </a:r>
            <a:r>
              <a:rPr lang="fr-FR" dirty="0" smtClean="0"/>
              <a:t> </a:t>
            </a:r>
            <a:r>
              <a:rPr lang="fr-FR" dirty="0" err="1" smtClean="0"/>
              <a:t>Connect</a:t>
            </a:r>
            <a:endParaRPr lang="fr-FR" dirty="0" smtClean="0"/>
          </a:p>
          <a:p>
            <a:pPr lvl="1"/>
            <a:r>
              <a:rPr lang="fr-FR" dirty="0" smtClean="0"/>
              <a:t>Un chantier en cours, prometteur…</a:t>
            </a:r>
          </a:p>
          <a:p>
            <a:pPr lvl="1"/>
            <a:r>
              <a:rPr lang="fr-FR" dirty="0" smtClean="0"/>
              <a:t>Approche « apprentissage collaboratif »</a:t>
            </a:r>
          </a:p>
          <a:p>
            <a:r>
              <a:rPr lang="fr-FR" dirty="0" smtClean="0"/>
              <a:t>Open </a:t>
            </a:r>
            <a:r>
              <a:rPr lang="fr-FR" dirty="0" err="1" smtClean="0"/>
              <a:t>ClassRooms</a:t>
            </a:r>
            <a:endParaRPr lang="fr-FR" dirty="0" smtClean="0"/>
          </a:p>
          <a:p>
            <a:pPr lvl="1"/>
            <a:r>
              <a:rPr lang="fr-FR" dirty="0" smtClean="0"/>
              <a:t>Un chantier en cours, cherche partenaires…</a:t>
            </a:r>
          </a:p>
          <a:p>
            <a:pPr lvl="1"/>
            <a:r>
              <a:rPr lang="fr-FR" dirty="0" smtClean="0"/>
              <a:t>Approche pas encore bien claire…</a:t>
            </a:r>
          </a:p>
          <a:p>
            <a:r>
              <a:rPr lang="fr-FR" dirty="0" smtClean="0"/>
              <a:t>5 ou 6 autres plateformes moins « dynamiques » + </a:t>
            </a:r>
            <a:r>
              <a:rPr lang="fr-FR" dirty="0" smtClean="0">
                <a:hlinkClick r:id="rId2"/>
              </a:rPr>
              <a:t>COURSERA</a:t>
            </a:r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B7715-3D67-8545-9403-AC63D5A7336A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904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MOOC : la question des ressources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Des enseignants et des chercheurs mobilisés</a:t>
            </a:r>
          </a:p>
          <a:p>
            <a:r>
              <a:rPr lang="fr-FR" dirty="0" smtClean="0"/>
              <a:t>Une équipe de conception</a:t>
            </a:r>
          </a:p>
          <a:p>
            <a:pPr lvl="1"/>
            <a:r>
              <a:rPr lang="fr-FR" dirty="0" smtClean="0"/>
              <a:t>Contenus, didactique et pédagogie innovante</a:t>
            </a:r>
          </a:p>
          <a:p>
            <a:pPr lvl="1"/>
            <a:r>
              <a:rPr lang="fr-FR" dirty="0" smtClean="0"/>
              <a:t>Design web</a:t>
            </a:r>
          </a:p>
          <a:p>
            <a:pPr lvl="1"/>
            <a:r>
              <a:rPr lang="fr-FR" dirty="0" smtClean="0"/>
              <a:t>Informatique</a:t>
            </a:r>
          </a:p>
          <a:p>
            <a:r>
              <a:rPr lang="fr-FR" dirty="0" smtClean="0"/>
              <a:t>Une équipe technique</a:t>
            </a:r>
            <a:r>
              <a:rPr lang="fr-FR" dirty="0"/>
              <a:t> </a:t>
            </a:r>
            <a:r>
              <a:rPr lang="fr-FR" dirty="0" smtClean="0"/>
              <a:t>disponible</a:t>
            </a:r>
          </a:p>
          <a:p>
            <a:r>
              <a:rPr lang="fr-FR" dirty="0" smtClean="0"/>
              <a:t>Des moyens de </a:t>
            </a:r>
            <a:r>
              <a:rPr lang="fr-FR" i="1" dirty="0" smtClean="0"/>
              <a:t>production</a:t>
            </a:r>
            <a:r>
              <a:rPr lang="fr-FR" dirty="0" smtClean="0"/>
              <a:t>  (vidéo, CAO, simulateurs, impression 3D, montage)</a:t>
            </a:r>
          </a:p>
          <a:p>
            <a:r>
              <a:rPr lang="fr-FR" i="1" dirty="0" smtClean="0"/>
              <a:t>Des outils d’observation au service de l’apprentissage -&gt; traces réflexives, </a:t>
            </a:r>
            <a:r>
              <a:rPr lang="fr-FR" i="1" dirty="0" err="1" smtClean="0"/>
              <a:t>big</a:t>
            </a:r>
            <a:r>
              <a:rPr lang="fr-FR" i="1" dirty="0" smtClean="0"/>
              <a:t> data (le chantier recherche COAT)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AF836-7091-A94B-A700-4C7BE75F80FE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536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Mooc</a:t>
            </a:r>
            <a:r>
              <a:rPr lang="fr-FR" dirty="0" smtClean="0"/>
              <a:t> : la question économique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3737" y="1568432"/>
            <a:ext cx="8918895" cy="5213967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Ce que ça « coûte »  : de 5 à 80 </a:t>
            </a:r>
            <a:r>
              <a:rPr lang="fr-FR" dirty="0" err="1" smtClean="0"/>
              <a:t>keuros</a:t>
            </a:r>
            <a:r>
              <a:rPr lang="fr-FR" dirty="0" smtClean="0"/>
              <a:t> !</a:t>
            </a:r>
          </a:p>
          <a:p>
            <a:pPr lvl="1"/>
            <a:r>
              <a:rPr lang="fr-FR" dirty="0" smtClean="0"/>
              <a:t>5 </a:t>
            </a:r>
            <a:r>
              <a:rPr lang="fr-FR" dirty="0" err="1" smtClean="0"/>
              <a:t>keuros</a:t>
            </a:r>
            <a:r>
              <a:rPr lang="fr-FR" dirty="0" smtClean="0"/>
              <a:t> (peut-être moins…) =&gt; enseignants rompus au web et ne comptant pas leurs heures…</a:t>
            </a:r>
          </a:p>
          <a:p>
            <a:pPr lvl="1"/>
            <a:r>
              <a:rPr lang="fr-FR" dirty="0" smtClean="0"/>
              <a:t>20 </a:t>
            </a:r>
            <a:r>
              <a:rPr lang="fr-FR" dirty="0" err="1" smtClean="0"/>
              <a:t>keuros</a:t>
            </a:r>
            <a:r>
              <a:rPr lang="fr-FR" dirty="0"/>
              <a:t> </a:t>
            </a:r>
            <a:r>
              <a:rPr lang="fr-FR" dirty="0" smtClean="0"/>
              <a:t>dans le cas standard d’une conception en comptant le temps et sans production « spéciale » == les outils de la plateforme</a:t>
            </a:r>
          </a:p>
          <a:p>
            <a:pPr lvl="1"/>
            <a:r>
              <a:rPr lang="fr-FR" dirty="0" smtClean="0"/>
              <a:t>80 </a:t>
            </a:r>
            <a:r>
              <a:rPr lang="fr-FR" dirty="0" err="1" smtClean="0"/>
              <a:t>keuros</a:t>
            </a:r>
            <a:r>
              <a:rPr lang="fr-FR" dirty="0" smtClean="0"/>
              <a:t> pour le </a:t>
            </a:r>
            <a:r>
              <a:rPr lang="fr-FR" dirty="0" err="1" smtClean="0"/>
              <a:t>Mooc</a:t>
            </a:r>
            <a:r>
              <a:rPr lang="fr-FR" dirty="0" smtClean="0"/>
              <a:t> de prestige à fort potentiel international!)</a:t>
            </a:r>
          </a:p>
          <a:p>
            <a:r>
              <a:rPr lang="fr-FR" dirty="0" smtClean="0"/>
              <a:t>Comment financer (un mixte des moyens suivants)</a:t>
            </a:r>
          </a:p>
          <a:p>
            <a:pPr lvl="1"/>
            <a:r>
              <a:rPr lang="fr-FR" dirty="0" smtClean="0"/>
              <a:t>Financement sur le budget de l’université </a:t>
            </a:r>
            <a:r>
              <a:rPr lang="fr-FR" dirty="0" smtClean="0">
                <a:sym typeface="Wingdings"/>
              </a:rPr>
              <a:t></a:t>
            </a:r>
            <a:endParaRPr lang="fr-FR" dirty="0" smtClean="0"/>
          </a:p>
          <a:p>
            <a:pPr lvl="1"/>
            <a:r>
              <a:rPr lang="fr-FR" dirty="0" smtClean="0"/>
              <a:t>Financement spécifique (co-production avec la région, la ville, le département, la fondation PUL, …)</a:t>
            </a:r>
          </a:p>
          <a:p>
            <a:pPr lvl="1"/>
            <a:r>
              <a:rPr lang="fr-FR" dirty="0" err="1" smtClean="0"/>
              <a:t>Auto-financement</a:t>
            </a:r>
            <a:r>
              <a:rPr lang="fr-FR" dirty="0" smtClean="0"/>
              <a:t>:</a:t>
            </a:r>
          </a:p>
          <a:p>
            <a:pPr lvl="2"/>
            <a:r>
              <a:rPr lang="fr-FR" dirty="0" smtClean="0"/>
              <a:t>Déploiement en formation professionnelle -&gt; palette de certifications payantes</a:t>
            </a:r>
          </a:p>
          <a:p>
            <a:pPr lvl="2"/>
            <a:r>
              <a:rPr lang="fr-FR" dirty="0" smtClean="0"/>
              <a:t>Modules spécialisés d’approfondissement optionnels non gratuits</a:t>
            </a:r>
          </a:p>
          <a:p>
            <a:pPr lvl="1"/>
            <a:r>
              <a:rPr lang="fr-FR" dirty="0" err="1" smtClean="0"/>
              <a:t>Crowdfounding</a:t>
            </a:r>
            <a:r>
              <a:rPr lang="fr-FR" dirty="0" smtClean="0"/>
              <a:t> = financement volontaire par les inscrits -&gt; fondation.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4D371-6ED8-DF46-8B67-223903CFD7F8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855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Mooc</a:t>
            </a:r>
            <a:r>
              <a:rPr lang="fr-FR" dirty="0" smtClean="0"/>
              <a:t> pour les étudiants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MOOC dans son acception la plus classique n’intéresse que marginalement les étudiants</a:t>
            </a:r>
          </a:p>
          <a:p>
            <a:r>
              <a:rPr lang="fr-FR" dirty="0" smtClean="0"/>
              <a:t>Le MOOC peut se décliner en « SPOC » (Small </a:t>
            </a:r>
            <a:r>
              <a:rPr lang="fr-FR" dirty="0" err="1" smtClean="0"/>
              <a:t>Private</a:t>
            </a:r>
            <a:r>
              <a:rPr lang="fr-FR" dirty="0" smtClean="0"/>
              <a:t> Online Courses</a:t>
            </a:r>
            <a:r>
              <a:rPr lang="fr-FR" dirty="0"/>
              <a:t>)</a:t>
            </a:r>
            <a:r>
              <a:rPr lang="fr-FR" dirty="0" smtClean="0"/>
              <a:t> en complément des formations traditionnelles</a:t>
            </a:r>
          </a:p>
          <a:p>
            <a:pPr lvl="1"/>
            <a:r>
              <a:rPr lang="fr-FR" dirty="0" smtClean="0"/>
              <a:t>Les expériences pour remplacer une UE par un « tout en ligne » sont des échecs.</a:t>
            </a:r>
          </a:p>
          <a:p>
            <a:pPr lvl="1"/>
            <a:r>
              <a:rPr lang="fr-FR" dirty="0" smtClean="0"/>
              <a:t>Les expériences pour associer le présentiel et le numérique sont des succès (</a:t>
            </a:r>
            <a:r>
              <a:rPr lang="fr-FR" dirty="0" err="1" smtClean="0"/>
              <a:t>Blend</a:t>
            </a:r>
            <a:r>
              <a:rPr lang="fr-FR" dirty="0"/>
              <a:t> </a:t>
            </a:r>
            <a:r>
              <a:rPr lang="fr-FR" dirty="0" smtClean="0"/>
              <a:t>Learning)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F760-CC70-6643-AD8E-DA80122C9264}" type="datetime1">
              <a:rPr lang="fr-FR" smtClean="0"/>
              <a:t>08/04/14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Jalon COAT Lyon1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29DC-D1A0-0C40-81D8-6E4DA00B751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201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Apothicaire.thmx</Template>
  <TotalTime>815</TotalTime>
  <Words>532</Words>
  <Application>Microsoft Macintosh PowerPoint</Application>
  <PresentationFormat>Présentation à l'écran (4:3)</PresentationFormat>
  <Paragraphs>116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Apothicaire</vt:lpstr>
      <vt:lpstr>Pilote COAT CNRS-Lyon1-ENS-Lyon</vt:lpstr>
      <vt:lpstr>Rappel des objectifs</vt:lpstr>
      <vt:lpstr>Le Pilote de Lyon</vt:lpstr>
      <vt:lpstr>L’action COAT nationale et internationale</vt:lpstr>
      <vt:lpstr>FOVEA</vt:lpstr>
      <vt:lpstr>Mooc : la question de la plateforme</vt:lpstr>
      <vt:lpstr>MOOC : la question des ressources</vt:lpstr>
      <vt:lpstr>Mooc : la question économique</vt:lpstr>
      <vt:lpstr>Mooc pour les étudiants ?</vt:lpstr>
      <vt:lpstr>Une ligne éditoriale à quel niveau ?</vt:lpstr>
      <vt:lpstr>Quelques recommandations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Pilote COAT CNRS-Lyon1-ENS-Lyon</dc:title>
  <dc:creator>Alain Mille</dc:creator>
  <cp:lastModifiedBy>Alain Mille</cp:lastModifiedBy>
  <cp:revision>13</cp:revision>
  <dcterms:created xsi:type="dcterms:W3CDTF">2014-04-06T21:16:30Z</dcterms:created>
  <dcterms:modified xsi:type="dcterms:W3CDTF">2014-04-08T11:58:51Z</dcterms:modified>
</cp:coreProperties>
</file>