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174A7C"/>
    <a:srgbClr val="878E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8" autoAdjust="0"/>
  </p:normalViewPr>
  <p:slideViewPr>
    <p:cSldViewPr snapToGrid="0">
      <p:cViewPr>
        <p:scale>
          <a:sx n="100" d="100"/>
          <a:sy n="100" d="100"/>
        </p:scale>
        <p:origin x="-1800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4F92-1082-0542-82EA-F901C0BC0DA0}" type="datetimeFigureOut">
              <a:rPr lang="fr-FR" smtClean="0"/>
              <a:t>12/06/14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5263A-2B99-EE42-88C5-2EA1CFE1A52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041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763D28-5821-407F-BE22-00B9A4638A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901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74" y="0"/>
            <a:ext cx="9144374" cy="68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2862263" y="1106488"/>
            <a:ext cx="5865812" cy="17462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82" name="Picture 10" descr="logos_liris_6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055" y="347028"/>
            <a:ext cx="2397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5075" y="1466387"/>
            <a:ext cx="8477040" cy="1567790"/>
          </a:xfrm>
          <a:solidFill>
            <a:srgbClr val="878EAF"/>
          </a:solidFill>
        </p:spPr>
        <p:txBody>
          <a:bodyPr/>
          <a:lstStyle>
            <a:lvl1pPr algn="ctr">
              <a:lnSpc>
                <a:spcPct val="85000"/>
              </a:lnSpc>
              <a:defRPr sz="4200">
                <a:cs typeface="Arial" charset="0"/>
              </a:defRPr>
            </a:lvl1pPr>
          </a:lstStyle>
          <a:p>
            <a:r>
              <a:rPr lang="fr-FR" dirty="0" smtClean="0"/>
              <a:t>PILOTE COAT CNRS</a:t>
            </a:r>
            <a:br>
              <a:rPr lang="fr-FR" dirty="0" smtClean="0"/>
            </a:br>
            <a:r>
              <a:rPr lang="fr-FR" dirty="0" smtClean="0"/>
              <a:t>Connaissance Ouverte à Tous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22188" y="2951163"/>
            <a:ext cx="5702815" cy="553998"/>
          </a:xfrm>
        </p:spPr>
        <p:txBody>
          <a:bodyPr wrap="none">
            <a:spAutoFit/>
          </a:bodyPr>
          <a:lstStyle>
            <a:lvl1pPr marL="0" indent="0" algn="ctr">
              <a:buFontTx/>
              <a:buNone/>
              <a:defRPr sz="3000" b="0">
                <a:solidFill>
                  <a:srgbClr val="174A7C"/>
                </a:solidFill>
              </a:defRPr>
            </a:lvl1pPr>
          </a:lstStyle>
          <a:p>
            <a:r>
              <a:rPr lang="fr-FR" dirty="0" smtClean="0"/>
              <a:t>Séminaire d’étape : 16 juin 2014</a:t>
            </a:r>
            <a:endParaRPr lang="fr-FR" dirty="0"/>
          </a:p>
        </p:txBody>
      </p:sp>
      <p:sp>
        <p:nvSpPr>
          <p:cNvPr id="3077" name="AutoShap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20258" y="3368675"/>
            <a:ext cx="3306669" cy="476071"/>
          </a:xfrm>
          <a:prstGeom prst="roundRect">
            <a:avLst>
              <a:gd name="adj" fmla="val 50000"/>
            </a:avLst>
          </a:prstGeom>
          <a:ln>
            <a:round/>
          </a:ln>
        </p:spPr>
        <p:txBody>
          <a:bodyPr wrap="none" lIns="180000" rIns="360000"/>
          <a:lstStyle>
            <a:lvl1pPr algn="ctr">
              <a:defRPr sz="1600" b="1"/>
            </a:lvl1pPr>
          </a:lstStyle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3089" name="AutoShap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5243046" y="6326188"/>
            <a:ext cx="3416767" cy="432792"/>
          </a:xfrm>
          <a:prstGeom prst="roundRect">
            <a:avLst>
              <a:gd name="adj" fmla="val 50000"/>
            </a:avLst>
          </a:prstGeom>
          <a:solidFill>
            <a:srgbClr val="174A7C"/>
          </a:solidFill>
          <a:ln>
            <a:round/>
            <a:headEnd/>
            <a:tailEnd/>
          </a:ln>
        </p:spPr>
        <p:txBody>
          <a:bodyPr vert="horz" wrap="none" lIns="180000" tIns="45720" rIns="18000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9" name="Picture 26" descr="C:\flore\liris_com\logos\signature quadr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820" y="5119159"/>
            <a:ext cx="17907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2"/>
          <p:cNvSpPr txBox="1">
            <a:spLocks noChangeArrowheads="1"/>
          </p:cNvSpPr>
          <p:nvPr userDrawn="1"/>
        </p:nvSpPr>
        <p:spPr bwMode="auto">
          <a:xfrm>
            <a:off x="298450" y="4037013"/>
            <a:ext cx="86391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7" tIns="45721" rIns="91437" bIns="45721" anchor="ctr"/>
          <a:lstStyle/>
          <a:p>
            <a:pPr algn="ctr" defTabSz="912813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b="1" dirty="0">
                <a:solidFill>
                  <a:srgbClr val="1E4C7C"/>
                </a:solidFill>
                <a:latin typeface="Helvetica Condensed" pitchFamily="34" charset="0"/>
              </a:rPr>
              <a:t>L</a:t>
            </a:r>
            <a:r>
              <a:rPr lang="fr-FR" sz="1900" dirty="0">
                <a:solidFill>
                  <a:srgbClr val="1E4C7C"/>
                </a:solidFill>
                <a:latin typeface="Helvetica Condensed" pitchFamily="34" charset="0"/>
              </a:rPr>
              <a:t>aboratoire</a:t>
            </a:r>
            <a:r>
              <a:rPr lang="fr-FR" sz="1900" b="1" dirty="0">
                <a:solidFill>
                  <a:srgbClr val="1E4C7C"/>
                </a:solidFill>
                <a:latin typeface="Helvetica Condensed" pitchFamily="34" charset="0"/>
              </a:rPr>
              <a:t> </a:t>
            </a:r>
            <a:r>
              <a:rPr lang="fr-FR" sz="1900" dirty="0">
                <a:solidFill>
                  <a:srgbClr val="1E4C7C"/>
                </a:solidFill>
                <a:latin typeface="Helvetica Condensed" pitchFamily="34" charset="0"/>
              </a:rPr>
              <a:t>d'</a:t>
            </a:r>
            <a:r>
              <a:rPr lang="fr-FR" sz="1900" b="1" dirty="0" err="1">
                <a:solidFill>
                  <a:srgbClr val="1E4C7C"/>
                </a:solidFill>
                <a:latin typeface="Helvetica Condensed" pitchFamily="34" charset="0"/>
              </a:rPr>
              <a:t>I</a:t>
            </a:r>
            <a:r>
              <a:rPr lang="fr-FR" sz="1900" dirty="0" err="1">
                <a:solidFill>
                  <a:srgbClr val="1E4C7C"/>
                </a:solidFill>
                <a:latin typeface="Helvetica Condensed" pitchFamily="34" charset="0"/>
              </a:rPr>
              <a:t>nfoRmatique</a:t>
            </a:r>
            <a:r>
              <a:rPr lang="fr-FR" sz="1900" dirty="0">
                <a:solidFill>
                  <a:srgbClr val="1E4C7C"/>
                </a:solidFill>
                <a:latin typeface="Helvetica Condensed" pitchFamily="34" charset="0"/>
              </a:rPr>
              <a:t> en</a:t>
            </a:r>
            <a:r>
              <a:rPr lang="fr-FR" sz="1900" b="1" dirty="0">
                <a:solidFill>
                  <a:srgbClr val="1E4C7C"/>
                </a:solidFill>
                <a:latin typeface="Helvetica Condensed" pitchFamily="34" charset="0"/>
              </a:rPr>
              <a:t> I</a:t>
            </a:r>
            <a:r>
              <a:rPr lang="fr-FR" sz="1900" dirty="0">
                <a:solidFill>
                  <a:srgbClr val="1E4C7C"/>
                </a:solidFill>
                <a:latin typeface="Helvetica Condensed" pitchFamily="34" charset="0"/>
              </a:rPr>
              <a:t>mage et </a:t>
            </a:r>
            <a:r>
              <a:rPr lang="fr-FR" sz="1900" b="1" dirty="0">
                <a:solidFill>
                  <a:srgbClr val="1E4C7C"/>
                </a:solidFill>
                <a:latin typeface="Helvetica Condensed" pitchFamily="34" charset="0"/>
              </a:rPr>
              <a:t>S</a:t>
            </a:r>
            <a:r>
              <a:rPr lang="fr-FR" sz="1900" dirty="0">
                <a:solidFill>
                  <a:srgbClr val="1E4C7C"/>
                </a:solidFill>
                <a:latin typeface="Helvetica Condensed" pitchFamily="34" charset="0"/>
              </a:rPr>
              <a:t>ystèmes d'information</a:t>
            </a:r>
          </a:p>
          <a:p>
            <a:pPr algn="ctr" defTabSz="912813" eaLnBrk="0" fontAlgn="auto" hangingPunct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solidFill>
                  <a:srgbClr val="1E4C7C"/>
                </a:solidFill>
                <a:latin typeface="Helvetica Condensed" pitchFamily="34" charset="0"/>
              </a:rPr>
              <a:t>LIRIS UMR 5205 CNRS/INSA de Lyon/Université Claude Bernard Lyon 1/Université Lumière Lyon 2/Ecole Centrale de Lyon</a:t>
            </a:r>
            <a:endParaRPr lang="en-US" sz="1200" b="1" dirty="0">
              <a:solidFill>
                <a:srgbClr val="1E4C7C"/>
              </a:solidFill>
              <a:latin typeface="Helvetica Condensed" pitchFamily="34" charset="0"/>
            </a:endParaRPr>
          </a:p>
          <a:p>
            <a:pPr algn="ctr"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solidFill>
                <a:srgbClr val="1E4C7C"/>
              </a:solidFill>
              <a:latin typeface="Helvetica Condensed" pitchFamily="34" charset="0"/>
            </a:endParaRPr>
          </a:p>
          <a:p>
            <a:pPr algn="ctr"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1E4C7C"/>
                </a:solidFill>
                <a:latin typeface="Helvetica Condensed" pitchFamily="34" charset="0"/>
              </a:rPr>
              <a:t>http://liris.cnrs.fr</a:t>
            </a:r>
          </a:p>
        </p:txBody>
      </p:sp>
      <p:pic>
        <p:nvPicPr>
          <p:cNvPr id="27" name="Picture 3" descr="C:\flore\communication\liris_com\logos\CNRS\CNRSfr_quadri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022" y="5370535"/>
            <a:ext cx="792115" cy="79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descr="263px-Logo_ENS_de_Lyon_2010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650" y="5638801"/>
            <a:ext cx="1118243" cy="416683"/>
          </a:xfrm>
          <a:prstGeom prst="rect">
            <a:avLst/>
          </a:prstGeom>
        </p:spPr>
      </p:pic>
      <p:pic>
        <p:nvPicPr>
          <p:cNvPr id="3" name="Image 2" descr="images.jpe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3" y="5399670"/>
            <a:ext cx="1769533" cy="785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64A356-5FC5-4016-A49F-FBDBD9DCAC6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81825" y="188913"/>
            <a:ext cx="2270125" cy="5978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9863" y="188913"/>
            <a:ext cx="6659562" cy="5978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A8010A-E946-449D-A24D-4546B4E0DFE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2081C2-6B42-489A-B82A-A5256D871A5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4EF318-3BF4-4CF9-8DAF-95B8DE47CFF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6278B3-9574-4A64-99DA-179DE2B7B1A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DFFD3B-8FDC-4E4A-A53F-0F4EEB54DA1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CBB49B-39B5-4211-AB4B-6093DC95426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430743-DBD8-4E75-84FA-57A66CE5EAD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6D378A-59BF-4340-9990-2AC4F21A153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12DCF7-DDD2-4E8A-8155-144D99CB012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-9525"/>
            <a:ext cx="9144000" cy="627063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7162800" y="6308725"/>
            <a:ext cx="1368425" cy="431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1E4C7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499225"/>
            <a:ext cx="9144000" cy="358775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451600"/>
            <a:ext cx="9144000" cy="40640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453188"/>
            <a:ext cx="9144000" cy="47625"/>
          </a:xfrm>
          <a:prstGeom prst="rect">
            <a:avLst/>
          </a:prstGeom>
          <a:solidFill>
            <a:srgbClr val="174A7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7185025" y="6334125"/>
            <a:ext cx="1325563" cy="3762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038" name="Picture 14" descr="logos_liris_64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9975" y="6435725"/>
            <a:ext cx="796925" cy="358775"/>
          </a:xfrm>
          <a:prstGeom prst="rect">
            <a:avLst/>
          </a:prstGeom>
          <a:noFill/>
        </p:spPr>
      </p:pic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8791575" y="5948363"/>
            <a:ext cx="227013" cy="425450"/>
            <a:chOff x="3424" y="1911"/>
            <a:chExt cx="318" cy="590"/>
          </a:xfrm>
        </p:grpSpPr>
        <p:sp>
          <p:nvSpPr>
            <p:cNvPr id="1042" name="AutoShape 18"/>
            <p:cNvSpPr>
              <a:spLocks noChangeArrowheads="1"/>
            </p:cNvSpPr>
            <p:nvPr userDrawn="1"/>
          </p:nvSpPr>
          <p:spPr bwMode="auto">
            <a:xfrm>
              <a:off x="3424" y="2069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6C789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3" name="AutoShape 19"/>
            <p:cNvSpPr>
              <a:spLocks noChangeArrowheads="1"/>
            </p:cNvSpPr>
            <p:nvPr userDrawn="1"/>
          </p:nvSpPr>
          <p:spPr bwMode="auto">
            <a:xfrm>
              <a:off x="3424" y="2228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9AA2B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" name="AutoShape 20"/>
            <p:cNvSpPr>
              <a:spLocks noChangeArrowheads="1"/>
            </p:cNvSpPr>
            <p:nvPr userDrawn="1"/>
          </p:nvSpPr>
          <p:spPr bwMode="auto">
            <a:xfrm>
              <a:off x="3424" y="1911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5" name="AutoShape 21"/>
            <p:cNvSpPr>
              <a:spLocks noChangeArrowheads="1"/>
            </p:cNvSpPr>
            <p:nvPr userDrawn="1"/>
          </p:nvSpPr>
          <p:spPr bwMode="auto">
            <a:xfrm>
              <a:off x="3424" y="2387"/>
              <a:ext cx="318" cy="114"/>
            </a:xfrm>
            <a:prstGeom prst="roundRect">
              <a:avLst>
                <a:gd name="adj" fmla="val 50000"/>
              </a:avLst>
            </a:prstGeom>
            <a:solidFill>
              <a:srgbClr val="C1C6D7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1026" name="AutoShape 2"/>
          <p:cNvSpPr>
            <a:spLocks noGrp="1" noChangeArrowheads="1"/>
          </p:cNvSpPr>
          <p:nvPr>
            <p:ph type="title"/>
          </p:nvPr>
        </p:nvSpPr>
        <p:spPr bwMode="auto">
          <a:xfrm>
            <a:off x="169863" y="188913"/>
            <a:ext cx="9082087" cy="820737"/>
          </a:xfrm>
          <a:prstGeom prst="roundRect">
            <a:avLst>
              <a:gd name="adj" fmla="val 50000"/>
            </a:avLst>
          </a:prstGeom>
          <a:solidFill>
            <a:srgbClr val="174A7C"/>
          </a:solidFill>
          <a:ln w="9525">
            <a:noFill/>
            <a:round/>
            <a:headEnd/>
            <a:tailEnd/>
          </a:ln>
          <a:effectLst/>
        </p:spPr>
        <p:txBody>
          <a:bodyPr vert="horz" wrap="none" lIns="180000" tIns="0" rIns="180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5788" y="6507163"/>
            <a:ext cx="33242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100">
                <a:solidFill>
                  <a:srgbClr val="1E4C7C"/>
                </a:solidFill>
              </a:defRPr>
            </a:lvl1pPr>
          </a:lstStyle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813" y="6508750"/>
            <a:ext cx="611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1E4C7C"/>
                </a:solidFill>
              </a:defRPr>
            </a:lvl1pPr>
          </a:lstStyle>
          <a:p>
            <a:fld id="{4B5D7511-29DC-41AA-B8D0-22F62F18B89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</a:defRPr>
      </a:lvl9pPr>
    </p:titleStyle>
    <p:bodyStyle>
      <a:lvl1pPr marL="263525" indent="-263525" algn="just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5"/>
        </a:buBlip>
        <a:defRPr sz="2500" b="1">
          <a:solidFill>
            <a:srgbClr val="1E4C7C"/>
          </a:solidFill>
          <a:latin typeface="+mn-lt"/>
          <a:ea typeface="+mn-ea"/>
          <a:cs typeface="+mn-cs"/>
        </a:defRPr>
      </a:lvl1pPr>
      <a:lvl2pPr marL="628650" indent="-185738" algn="just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90000"/>
        <a:buFont typeface="Wingdings 2" pitchFamily="18" charset="2"/>
        <a:buChar char=""/>
        <a:defRPr sz="2100" b="1">
          <a:solidFill>
            <a:srgbClr val="1E4C7C"/>
          </a:solidFill>
          <a:latin typeface="+mn-lt"/>
        </a:defRPr>
      </a:lvl2pPr>
      <a:lvl3pPr marL="982663" indent="-174625" algn="just" rtl="0" eaLnBrk="1" fontAlgn="base" hangingPunct="1">
        <a:spcBef>
          <a:spcPct val="20000"/>
        </a:spcBef>
        <a:spcAft>
          <a:spcPct val="0"/>
        </a:spcAft>
        <a:buSzPct val="80000"/>
        <a:buFont typeface="Wingdings 2" pitchFamily="18" charset="2"/>
        <a:buChar char=""/>
        <a:defRPr sz="1900" b="1">
          <a:solidFill>
            <a:srgbClr val="1E4C7C"/>
          </a:solidFill>
          <a:latin typeface="+mn-lt"/>
        </a:defRPr>
      </a:lvl3pPr>
      <a:lvl4pPr marL="1349375" indent="-187325" algn="just" rtl="0" eaLnBrk="1" fontAlgn="base" hangingPunct="1">
        <a:spcBef>
          <a:spcPct val="20000"/>
        </a:spcBef>
        <a:spcAft>
          <a:spcPct val="0"/>
        </a:spcAft>
        <a:buClr>
          <a:srgbClr val="3D445B"/>
        </a:buClr>
        <a:buSzPct val="80000"/>
        <a:buFont typeface="Wingdings 2" pitchFamily="18" charset="2"/>
        <a:buBlip>
          <a:blip r:embed="rId16"/>
        </a:buBlip>
        <a:defRPr sz="1900" i="1">
          <a:solidFill>
            <a:srgbClr val="1E4C7C"/>
          </a:solidFill>
          <a:latin typeface="+mn-lt"/>
        </a:defRPr>
      </a:lvl4pPr>
      <a:lvl5pPr marL="17033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</a:defRPr>
      </a:lvl5pPr>
      <a:lvl6pPr marL="21605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</a:defRPr>
      </a:lvl6pPr>
      <a:lvl7pPr marL="26177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</a:defRPr>
      </a:lvl7pPr>
      <a:lvl8pPr marL="30749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</a:defRPr>
      </a:lvl8pPr>
      <a:lvl9pPr marL="3532188" indent="-174625" algn="just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1600">
          <a:solidFill>
            <a:srgbClr val="1E4C7C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ris.cnrs.fr/sbt-dev/tbs/doku.php?id=public:ktbs" TargetMode="External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lyan@csail.mit.ed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dn3fgdcdcvfv/" TargetMode="External"/><Relationship Id="rId4" Type="http://schemas.openxmlformats.org/officeDocument/2006/relationships/hyperlink" Target="https://www.zotero.org/groups/coat_cnrs" TargetMode="External"/><Relationship Id="rId5" Type="http://schemas.openxmlformats.org/officeDocument/2006/relationships/hyperlink" Target="https://github.com/ktbs/ktbs" TargetMode="External"/><Relationship Id="rId6" Type="http://schemas.openxmlformats.org/officeDocument/2006/relationships/hyperlink" Target="https://github.com/fderbel/Trace-Me" TargetMode="External"/><Relationship Id="rId7" Type="http://schemas.openxmlformats.org/officeDocument/2006/relationships/hyperlink" Target="http://liris.cnrs.fr/equipes/?id=44&amp;onglet=publi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owhcvtpwsu5q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laco.univ-lyon1.fr/icap_lesson/view/14?_breadcrumbs%5B0%5D=2756&amp;_breadcrumbs%5B1%5D=4815" TargetMode="External"/><Relationship Id="rId4" Type="http://schemas.openxmlformats.org/officeDocument/2006/relationships/hyperlink" Target="http://claco.univ-lyon1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aco.univ-lyon1.fr/log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ctrTitle"/>
          </p:nvPr>
        </p:nvSpPr>
        <p:spPr>
          <a:xfrm>
            <a:off x="506107" y="1852654"/>
            <a:ext cx="8134989" cy="795256"/>
          </a:xfrm>
        </p:spPr>
        <p:txBody>
          <a:bodyPr/>
          <a:lstStyle/>
          <a:p>
            <a:r>
              <a:rPr lang="fr-FR" dirty="0" smtClean="0"/>
              <a:t>Séminaire Pilote COAT CNRS</a:t>
            </a:r>
            <a:endParaRPr lang="fr-FR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882994" y="2951163"/>
            <a:ext cx="5381213" cy="553998"/>
          </a:xfrm>
        </p:spPr>
        <p:txBody>
          <a:bodyPr/>
          <a:lstStyle/>
          <a:p>
            <a:r>
              <a:rPr lang="fr-FR" dirty="0" smtClean="0"/>
              <a:t>Connaissance Ouverte à Tous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Mooc</a:t>
            </a:r>
            <a:r>
              <a:rPr lang="fr-FR" dirty="0" smtClean="0"/>
              <a:t> : la question économique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937" y="1221298"/>
            <a:ext cx="8918895" cy="5213967"/>
          </a:xfrm>
        </p:spPr>
        <p:txBody>
          <a:bodyPr>
            <a:normAutofit fontScale="92500"/>
          </a:bodyPr>
          <a:lstStyle/>
          <a:p>
            <a:r>
              <a:rPr lang="fr-FR" b="0" dirty="0" smtClean="0"/>
              <a:t>Ce que ça « coûte »  : de 5 à 80 </a:t>
            </a:r>
            <a:r>
              <a:rPr lang="fr-FR" b="0" dirty="0" err="1" smtClean="0"/>
              <a:t>keuros</a:t>
            </a:r>
            <a:r>
              <a:rPr lang="fr-FR" b="0" dirty="0" smtClean="0"/>
              <a:t> !</a:t>
            </a:r>
          </a:p>
          <a:p>
            <a:pPr lvl="1"/>
            <a:r>
              <a:rPr lang="fr-FR" b="0" dirty="0" smtClean="0"/>
              <a:t>5 </a:t>
            </a:r>
            <a:r>
              <a:rPr lang="fr-FR" b="0" dirty="0" err="1" smtClean="0"/>
              <a:t>keuros</a:t>
            </a:r>
            <a:r>
              <a:rPr lang="fr-FR" b="0" dirty="0" smtClean="0"/>
              <a:t> (peut-être moins…) =&gt; enseignants rompus au web et ne comptant pas leurs heures…</a:t>
            </a:r>
          </a:p>
          <a:p>
            <a:pPr lvl="1"/>
            <a:r>
              <a:rPr lang="fr-FR" b="0" dirty="0" smtClean="0"/>
              <a:t>20 </a:t>
            </a:r>
            <a:r>
              <a:rPr lang="fr-FR" b="0" dirty="0" err="1" smtClean="0"/>
              <a:t>keuros</a:t>
            </a:r>
            <a:r>
              <a:rPr lang="fr-FR" b="0" dirty="0"/>
              <a:t> </a:t>
            </a:r>
            <a:r>
              <a:rPr lang="fr-FR" b="0" dirty="0" smtClean="0"/>
              <a:t>dans le cas standard d’une conception en comptant le temps et sans production « spéciale » == les outils de la plateforme</a:t>
            </a:r>
          </a:p>
          <a:p>
            <a:pPr lvl="1"/>
            <a:r>
              <a:rPr lang="fr-FR" b="0" dirty="0" smtClean="0"/>
              <a:t>80 </a:t>
            </a:r>
            <a:r>
              <a:rPr lang="fr-FR" b="0" dirty="0" err="1" smtClean="0"/>
              <a:t>keuros</a:t>
            </a:r>
            <a:r>
              <a:rPr lang="fr-FR" b="0" dirty="0" smtClean="0"/>
              <a:t> pour le </a:t>
            </a:r>
            <a:r>
              <a:rPr lang="fr-FR" b="0" dirty="0" err="1" smtClean="0"/>
              <a:t>Mooc</a:t>
            </a:r>
            <a:r>
              <a:rPr lang="fr-FR" b="0" dirty="0" smtClean="0"/>
              <a:t> de prestige à fort potentiel </a:t>
            </a:r>
            <a:r>
              <a:rPr lang="fr-FR" b="0" dirty="0" smtClean="0"/>
              <a:t>international !</a:t>
            </a:r>
            <a:endParaRPr lang="fr-FR" b="0" dirty="0" smtClean="0"/>
          </a:p>
          <a:p>
            <a:r>
              <a:rPr lang="fr-FR" b="0" dirty="0" smtClean="0"/>
              <a:t>Comment financer (un mixte des moyens suivants)</a:t>
            </a:r>
          </a:p>
          <a:p>
            <a:pPr lvl="1"/>
            <a:r>
              <a:rPr lang="fr-FR" b="0" dirty="0" smtClean="0"/>
              <a:t>Financement sur le budget de l’université </a:t>
            </a:r>
            <a:r>
              <a:rPr lang="fr-FR" b="0" dirty="0" smtClean="0">
                <a:sym typeface="Wingdings"/>
              </a:rPr>
              <a:t></a:t>
            </a:r>
            <a:endParaRPr lang="fr-FR" b="0" dirty="0" smtClean="0"/>
          </a:p>
          <a:p>
            <a:pPr lvl="1"/>
            <a:r>
              <a:rPr lang="fr-FR" b="0" dirty="0" smtClean="0"/>
              <a:t>Financement spécifique (co-production avec la région, la ville, le département, </a:t>
            </a:r>
            <a:r>
              <a:rPr lang="fr-FR" b="0" dirty="0" smtClean="0"/>
              <a:t>les fondations, </a:t>
            </a:r>
            <a:r>
              <a:rPr lang="fr-FR" b="0" dirty="0" smtClean="0"/>
              <a:t>…)</a:t>
            </a:r>
          </a:p>
          <a:p>
            <a:pPr lvl="1"/>
            <a:r>
              <a:rPr lang="fr-FR" b="0" dirty="0" err="1" smtClean="0"/>
              <a:t>Auto-financement</a:t>
            </a:r>
            <a:r>
              <a:rPr lang="fr-FR" b="0" dirty="0" smtClean="0"/>
              <a:t>:</a:t>
            </a:r>
          </a:p>
          <a:p>
            <a:pPr lvl="2"/>
            <a:r>
              <a:rPr lang="fr-FR" b="0" dirty="0" smtClean="0"/>
              <a:t>Déploiement en formation professionnelle -&gt; palette de certifications payantes</a:t>
            </a:r>
          </a:p>
          <a:p>
            <a:pPr lvl="2"/>
            <a:r>
              <a:rPr lang="fr-FR" b="0" dirty="0" smtClean="0"/>
              <a:t>Modules spécialisés d’approfondissement optionnels non gratuits</a:t>
            </a:r>
          </a:p>
          <a:p>
            <a:pPr lvl="1"/>
            <a:r>
              <a:rPr lang="fr-FR" b="0" dirty="0" err="1" smtClean="0"/>
              <a:t>Crowdfounding</a:t>
            </a:r>
            <a:r>
              <a:rPr lang="fr-FR" b="0" dirty="0" smtClean="0"/>
              <a:t> = financement volontaire par les inscrits -&gt; fondation.</a:t>
            </a:r>
            <a:endParaRPr lang="fr-FR" b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>
                <a:solidFill>
                  <a:srgbClr val="800000"/>
                </a:solidFill>
              </a:rPr>
              <a:pPr/>
              <a:t>10</a:t>
            </a:fld>
            <a:endParaRPr lang="fr-F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5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Mooc</a:t>
            </a:r>
            <a:r>
              <a:rPr lang="fr-FR" dirty="0" smtClean="0"/>
              <a:t> pour les étudiants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dirty="0" smtClean="0"/>
              <a:t>Le MOOC dans son acception la plus classique n’intéresse que marginalement les étudiants</a:t>
            </a:r>
          </a:p>
          <a:p>
            <a:r>
              <a:rPr lang="fr-FR" b="0" dirty="0" smtClean="0"/>
              <a:t>Le MOOC peut se décliner en « SPOC » (Small </a:t>
            </a:r>
            <a:r>
              <a:rPr lang="fr-FR" b="0" dirty="0" err="1" smtClean="0"/>
              <a:t>Private</a:t>
            </a:r>
            <a:r>
              <a:rPr lang="fr-FR" b="0" dirty="0" smtClean="0"/>
              <a:t> Online Courses</a:t>
            </a:r>
            <a:r>
              <a:rPr lang="fr-FR" b="0" dirty="0"/>
              <a:t>)</a:t>
            </a:r>
            <a:r>
              <a:rPr lang="fr-FR" b="0" dirty="0" smtClean="0"/>
              <a:t> en complément des formations traditionnelles</a:t>
            </a:r>
          </a:p>
          <a:p>
            <a:pPr lvl="1"/>
            <a:r>
              <a:rPr lang="fr-FR" b="0" dirty="0" smtClean="0"/>
              <a:t>Les expériences pour remplacer une UE par un « tout en ligne » sont des échecs.</a:t>
            </a:r>
          </a:p>
          <a:p>
            <a:pPr lvl="1"/>
            <a:r>
              <a:rPr lang="fr-FR" b="0" dirty="0" smtClean="0"/>
              <a:t>Les expériences pour associer le présentiel et le numérique sont des succès (</a:t>
            </a:r>
            <a:r>
              <a:rPr lang="fr-FR" b="0" dirty="0" err="1" smtClean="0"/>
              <a:t>Blend</a:t>
            </a:r>
            <a:r>
              <a:rPr lang="fr-FR" b="0" dirty="0"/>
              <a:t> </a:t>
            </a:r>
            <a:r>
              <a:rPr lang="fr-FR" b="0" dirty="0" smtClean="0"/>
              <a:t>Learning)</a:t>
            </a:r>
            <a:endParaRPr lang="fr-FR" b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20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ligne éditoriale à quel niveau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Niveau international : EDX, COURSERA</a:t>
            </a:r>
          </a:p>
          <a:p>
            <a:r>
              <a:rPr lang="fr-FR" b="0" dirty="0" smtClean="0"/>
              <a:t>Niveau </a:t>
            </a:r>
            <a:r>
              <a:rPr lang="fr-FR" b="0" dirty="0"/>
              <a:t>Europe (http://</a:t>
            </a:r>
            <a:r>
              <a:rPr lang="fr-FR" b="0" dirty="0" err="1"/>
              <a:t>www.openuped.eu</a:t>
            </a:r>
            <a:r>
              <a:rPr lang="fr-FR" b="0" dirty="0" smtClean="0"/>
              <a:t>/) </a:t>
            </a:r>
          </a:p>
          <a:p>
            <a:r>
              <a:rPr lang="fr-FR" b="0" dirty="0"/>
              <a:t>Niveau FUN -&gt; rayonnement </a:t>
            </a:r>
            <a:r>
              <a:rPr lang="fr-FR" b="0" dirty="0" smtClean="0"/>
              <a:t>national</a:t>
            </a:r>
          </a:p>
          <a:p>
            <a:r>
              <a:rPr lang="fr-FR" b="0" dirty="0" smtClean="0"/>
              <a:t>Niveau « OCEAN » ?</a:t>
            </a:r>
            <a:endParaRPr lang="fr-FR" b="0" dirty="0" smtClean="0"/>
          </a:p>
          <a:p>
            <a:r>
              <a:rPr lang="fr-FR" b="0" dirty="0" smtClean="0"/>
              <a:t>Niveau Régional ?</a:t>
            </a:r>
          </a:p>
          <a:p>
            <a:r>
              <a:rPr lang="fr-FR" b="0" dirty="0" smtClean="0"/>
              <a:t>Niveau </a:t>
            </a:r>
            <a:r>
              <a:rPr lang="fr-FR" b="0" dirty="0" smtClean="0"/>
              <a:t>Site (PRES Lyon par exemple)</a:t>
            </a:r>
            <a:endParaRPr lang="fr-FR" b="0" dirty="0" smtClean="0"/>
          </a:p>
          <a:p>
            <a:r>
              <a:rPr lang="fr-FR" b="0" dirty="0" smtClean="0"/>
              <a:t>Niveau Université</a:t>
            </a:r>
          </a:p>
          <a:p>
            <a:r>
              <a:rPr lang="fr-FR" b="0" dirty="0" smtClean="0"/>
              <a:t>Niveau UFR</a:t>
            </a:r>
          </a:p>
          <a:p>
            <a:r>
              <a:rPr lang="fr-FR" b="0" dirty="0" smtClean="0"/>
              <a:t>Niveau Départements thématiques </a:t>
            </a:r>
            <a:r>
              <a:rPr lang="fr-FR" b="0" dirty="0" smtClean="0"/>
              <a:t>?</a:t>
            </a:r>
          </a:p>
          <a:p>
            <a:r>
              <a:rPr lang="fr-FR" b="0" dirty="0" smtClean="0"/>
              <a:t>INRIA ?</a:t>
            </a:r>
            <a:endParaRPr lang="fr-FR" b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66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3192581" cy="822305"/>
          </a:xfrm>
        </p:spPr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Questions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1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OBSERVING</a:t>
            </a:r>
            <a:br>
              <a:rPr lang="fr-FR" dirty="0" smtClean="0"/>
            </a:br>
            <a:r>
              <a:rPr lang="fr-FR" sz="4000" dirty="0" smtClean="0"/>
              <a:t>AN OPEN LEARNING PROCESS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124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4" y="188913"/>
            <a:ext cx="8762470" cy="820737"/>
          </a:xfrm>
        </p:spPr>
        <p:txBody>
          <a:bodyPr/>
          <a:lstStyle/>
          <a:p>
            <a:r>
              <a:rPr lang="fr-FR" dirty="0" smtClean="0"/>
              <a:t>Argument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Massively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OPEN</a:t>
            </a:r>
            <a:r>
              <a:rPr lang="en-GB" dirty="0" smtClean="0">
                <a:solidFill>
                  <a:srgbClr val="DE6565"/>
                </a:solidFill>
              </a:rPr>
              <a:t> </a:t>
            </a:r>
            <a:r>
              <a:rPr lang="en-GB" dirty="0" smtClean="0"/>
              <a:t>Online Course</a:t>
            </a:r>
          </a:p>
          <a:p>
            <a:r>
              <a:rPr lang="en-GB" dirty="0" smtClean="0"/>
              <a:t>Understanding (the learning process) for doing -&gt; knowledge!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L</a:t>
            </a:r>
            <a:r>
              <a:rPr lang="en-GB" dirty="0" smtClean="0">
                <a:solidFill>
                  <a:srgbClr val="7A1A1A"/>
                </a:solidFill>
              </a:rPr>
              <a:t>earner(s)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T</a:t>
            </a:r>
            <a:r>
              <a:rPr lang="en-GB" dirty="0" smtClean="0">
                <a:solidFill>
                  <a:srgbClr val="7A1A1A"/>
                </a:solidFill>
              </a:rPr>
              <a:t>utor(s)</a:t>
            </a:r>
          </a:p>
          <a:p>
            <a:pPr lvl="1"/>
            <a:r>
              <a:rPr lang="en-GB" dirty="0" smtClean="0">
                <a:solidFill>
                  <a:srgbClr val="7A1A1A"/>
                </a:solidFill>
              </a:rPr>
              <a:t>Teacher(s)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D</a:t>
            </a:r>
            <a:r>
              <a:rPr lang="en-GB" dirty="0" smtClean="0">
                <a:solidFill>
                  <a:srgbClr val="7A1A1A"/>
                </a:solidFill>
              </a:rPr>
              <a:t>esigner(s)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R</a:t>
            </a:r>
            <a:r>
              <a:rPr lang="en-GB" dirty="0" smtClean="0">
                <a:solidFill>
                  <a:srgbClr val="7A1A1A"/>
                </a:solidFill>
              </a:rPr>
              <a:t>esearcher(s)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Constructing relevant knowledge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From heterogeneous and evolving situations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For very different skills and tasks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From different sources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4046220" y="6345851"/>
            <a:ext cx="1051560" cy="365125"/>
          </a:xfrm>
          <a:prstGeom prst="rect">
            <a:avLst/>
          </a:prstGeom>
        </p:spPr>
        <p:txBody>
          <a:bodyPr/>
          <a:lstStyle/>
          <a:p>
            <a:fld id="{A3F942F7-1231-A644-8C9C-3D4B5DD3377E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(1)</a:t>
            </a:r>
            <a:endParaRPr lang="fr-FR" dirty="0"/>
          </a:p>
        </p:txBody>
      </p:sp>
      <p:pic>
        <p:nvPicPr>
          <p:cNvPr id="5" name="Image 4" descr="semantique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70769"/>
            <a:ext cx="7435128" cy="4639381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07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(2)</a:t>
            </a:r>
            <a:endParaRPr lang="fr-FR" dirty="0"/>
          </a:p>
        </p:txBody>
      </p:sp>
      <p:pic>
        <p:nvPicPr>
          <p:cNvPr id="6" name="Image 5" descr="semantiqu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41" y="1866177"/>
            <a:ext cx="6959086" cy="450808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(3)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8" name="Image 7" descr="semantiqu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7" y="1204499"/>
            <a:ext cx="7192433" cy="46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4" y="188913"/>
            <a:ext cx="8601604" cy="820737"/>
          </a:xfrm>
        </p:spPr>
        <p:txBody>
          <a:bodyPr>
            <a:normAutofit/>
          </a:bodyPr>
          <a:lstStyle/>
          <a:p>
            <a:r>
              <a:rPr lang="en-GB" dirty="0" smtClean="0"/>
              <a:t>Knowledge</a:t>
            </a:r>
            <a:r>
              <a:rPr lang="fr-FR" dirty="0" smtClean="0"/>
              <a:t> Construction</a:t>
            </a:r>
            <a:endParaRPr lang="fr-FR" dirty="0"/>
          </a:p>
        </p:txBody>
      </p:sp>
      <p:pic>
        <p:nvPicPr>
          <p:cNvPr id="6" name="Image 5" descr="transformed_tr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4" y="1422206"/>
            <a:ext cx="8079639" cy="4647716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23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4108541" cy="822305"/>
          </a:xfrm>
        </p:spPr>
        <p:txBody>
          <a:bodyPr/>
          <a:lstStyle/>
          <a:p>
            <a:r>
              <a:rPr lang="fr-FR" dirty="0" smtClean="0"/>
              <a:t>Agenda - matin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 smtClean="0"/>
              <a:t>10h30-12h20 Le matin est consacré à ce qui est "générique" pour le projet COAT – observation apprentissage </a:t>
            </a:r>
            <a:r>
              <a:rPr lang="fr-FR" sz="1400" dirty="0" err="1" smtClean="0"/>
              <a:t>Mooc</a:t>
            </a:r>
            <a:r>
              <a:rPr lang="fr-FR" sz="1400" dirty="0" smtClean="0"/>
              <a:t>, </a:t>
            </a:r>
            <a:r>
              <a:rPr lang="fr-FR" sz="1400" dirty="0" err="1" smtClean="0"/>
              <a:t>kTBS</a:t>
            </a:r>
            <a:r>
              <a:rPr lang="fr-FR" sz="1400" dirty="0" smtClean="0"/>
              <a:t> performances, Trace-Me, Ingénierie d'indicateurs" : Alain Mille, Fatma </a:t>
            </a:r>
            <a:r>
              <a:rPr lang="fr-FR" sz="1400" dirty="0" err="1" smtClean="0"/>
              <a:t>Derbel</a:t>
            </a:r>
            <a:r>
              <a:rPr lang="fr-FR" sz="1400" dirty="0" smtClean="0"/>
              <a:t>, Vincent </a:t>
            </a:r>
            <a:r>
              <a:rPr lang="fr-FR" sz="1400" dirty="0" err="1" smtClean="0"/>
              <a:t>Llaurens</a:t>
            </a:r>
            <a:r>
              <a:rPr lang="fr-FR" sz="1400" dirty="0" smtClean="0"/>
              <a:t>, [Yassine </a:t>
            </a:r>
            <a:r>
              <a:rPr lang="fr-FR" sz="1400" dirty="0" err="1" smtClean="0"/>
              <a:t>Chaieb</a:t>
            </a:r>
            <a:r>
              <a:rPr lang="fr-FR" sz="1400" dirty="0" smtClean="0"/>
              <a:t> et </a:t>
            </a:r>
            <a:r>
              <a:rPr lang="fr-FR" sz="1400" dirty="0" err="1" smtClean="0"/>
              <a:t>Viktoriya</a:t>
            </a:r>
            <a:r>
              <a:rPr lang="fr-FR" sz="1400" dirty="0" smtClean="0"/>
              <a:t> </a:t>
            </a:r>
            <a:r>
              <a:rPr lang="fr-FR" sz="1400" dirty="0" err="1" smtClean="0"/>
              <a:t>Nikolova</a:t>
            </a:r>
            <a:r>
              <a:rPr lang="fr-FR" sz="1400" dirty="0" smtClean="0"/>
              <a:t>, absents,  seront représentés par Fatma </a:t>
            </a:r>
            <a:r>
              <a:rPr lang="fr-FR" sz="1400" dirty="0" err="1" smtClean="0"/>
              <a:t>Derbel</a:t>
            </a:r>
            <a:r>
              <a:rPr lang="fr-FR" sz="1400" dirty="0" smtClean="0"/>
              <a:t>]</a:t>
            </a:r>
            <a:endParaRPr lang="fr-FR" sz="1400" b="0" dirty="0" smtClean="0"/>
          </a:p>
          <a:p>
            <a:endParaRPr lang="fr-FR" sz="1400" dirty="0" smtClean="0"/>
          </a:p>
          <a:p>
            <a:r>
              <a:rPr lang="fr-FR" sz="1400" b="0" dirty="0" smtClean="0"/>
              <a:t>10h30 Accueil et présentation de la journée (Alain)</a:t>
            </a:r>
          </a:p>
          <a:p>
            <a:r>
              <a:rPr lang="fr-FR" sz="1400" b="0" dirty="0" smtClean="0"/>
              <a:t>10h40 Présentation générale du dispositif COAT à Lyon  et de son impact dans le paysage de la recherche (Alain Mille)[</a:t>
            </a:r>
            <a:r>
              <a:rPr lang="fr-FR" sz="1400" b="0" dirty="0" err="1" smtClean="0"/>
              <a:t>Slides</a:t>
            </a:r>
            <a:r>
              <a:rPr lang="fr-FR" sz="1400" b="0" dirty="0" smtClean="0"/>
              <a:t>]</a:t>
            </a:r>
          </a:p>
          <a:p>
            <a:r>
              <a:rPr lang="fr-FR" sz="1400" b="0" dirty="0" smtClean="0"/>
              <a:t>10h45 Observer un </a:t>
            </a:r>
            <a:r>
              <a:rPr lang="fr-FR" sz="1400" b="0" dirty="0" err="1" smtClean="0"/>
              <a:t>Mooc</a:t>
            </a:r>
            <a:r>
              <a:rPr lang="fr-FR" sz="1400" b="0" dirty="0" smtClean="0"/>
              <a:t> ? (Alain Mille) Présentation de la contribution COAT -&gt; dispositif de constitution d'une base de connaissances à partir de l'observation. [</a:t>
            </a:r>
            <a:r>
              <a:rPr lang="fr-FR" sz="1400" b="0" dirty="0" err="1" smtClean="0"/>
              <a:t>Slides</a:t>
            </a:r>
            <a:r>
              <a:rPr lang="fr-FR" sz="1400" b="0" dirty="0" smtClean="0"/>
              <a:t>]</a:t>
            </a:r>
          </a:p>
          <a:p>
            <a:r>
              <a:rPr lang="fr-FR" sz="1400" b="0" dirty="0" smtClean="0"/>
              <a:t>11h </a:t>
            </a:r>
            <a:r>
              <a:rPr lang="fr-FR" sz="1400" b="0" dirty="0"/>
              <a:t>Le dispositif Trace-Me  / Collecte : L'implémentation et la démonstration sur FOVEA. Le dispositif </a:t>
            </a:r>
            <a:r>
              <a:rPr lang="fr-FR" sz="1400" b="0" dirty="0" err="1" smtClean="0"/>
              <a:t>SamoTrace</a:t>
            </a:r>
            <a:r>
              <a:rPr lang="fr-FR" sz="1400" b="0" dirty="0"/>
              <a:t>-Me / Assistant </a:t>
            </a:r>
            <a:r>
              <a:rPr lang="fr-FR" sz="1400" b="0" dirty="0" smtClean="0"/>
              <a:t>générique, Indicateurs (</a:t>
            </a:r>
            <a:r>
              <a:rPr lang="fr-FR" sz="1400" b="0" dirty="0"/>
              <a:t>Alain, Fatma) [</a:t>
            </a:r>
            <a:r>
              <a:rPr lang="fr-FR" sz="1400" b="0" dirty="0" err="1"/>
              <a:t>Slides</a:t>
            </a:r>
            <a:r>
              <a:rPr lang="fr-FR" sz="1400" b="0" dirty="0"/>
              <a:t> + </a:t>
            </a:r>
            <a:r>
              <a:rPr lang="fr-FR" sz="1400" dirty="0"/>
              <a:t>DEMO</a:t>
            </a:r>
            <a:r>
              <a:rPr lang="fr-FR" sz="1400" b="0" dirty="0" smtClean="0"/>
              <a:t>]</a:t>
            </a:r>
            <a:r>
              <a:rPr lang="fr-FR" sz="1400" b="0" dirty="0" smtClean="0"/>
              <a:t> </a:t>
            </a:r>
          </a:p>
          <a:p>
            <a:r>
              <a:rPr lang="fr-FR" sz="1400" b="0" dirty="0" smtClean="0"/>
              <a:t>11h30 Discussion</a:t>
            </a:r>
          </a:p>
          <a:p>
            <a:r>
              <a:rPr lang="fr-FR" sz="1400" b="0" dirty="0" smtClean="0"/>
              <a:t>11h45</a:t>
            </a:r>
            <a:r>
              <a:rPr lang="fr-FR" sz="1400" b="0" dirty="0"/>
              <a:t> </a:t>
            </a:r>
            <a:r>
              <a:rPr lang="fr-FR" sz="1400" b="0" dirty="0" smtClean="0"/>
              <a:t>La question des performances d'une approche "base de connaissances" : Tests et optimisation de la plateforme </a:t>
            </a:r>
            <a:r>
              <a:rPr lang="fr-FR" sz="1400" b="0" dirty="0" err="1" smtClean="0"/>
              <a:t>kTBS</a:t>
            </a:r>
            <a:r>
              <a:rPr lang="fr-FR" sz="1400" b="0" dirty="0" smtClean="0"/>
              <a:t> (Vincent).[</a:t>
            </a:r>
            <a:r>
              <a:rPr lang="fr-FR" sz="1400" b="0" dirty="0" err="1" smtClean="0"/>
              <a:t>Slides</a:t>
            </a:r>
            <a:r>
              <a:rPr lang="fr-FR" sz="1400" b="0" dirty="0" smtClean="0"/>
              <a:t>]</a:t>
            </a:r>
          </a:p>
          <a:p>
            <a:r>
              <a:rPr lang="fr-FR" sz="1400" b="0" dirty="0" smtClean="0"/>
              <a:t>12h Discussion</a:t>
            </a: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59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0446"/>
            <a:ext cx="8440737" cy="820737"/>
          </a:xfrm>
        </p:spPr>
        <p:txBody>
          <a:bodyPr/>
          <a:lstStyle/>
          <a:p>
            <a:r>
              <a:rPr lang="fr-FR" dirty="0" err="1" smtClean="0"/>
              <a:t>Modeled</a:t>
            </a:r>
            <a:r>
              <a:rPr lang="fr-FR" dirty="0" smtClean="0"/>
              <a:t> Trace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4046220" y="6345851"/>
            <a:ext cx="1051560" cy="365125"/>
          </a:xfrm>
          <a:prstGeom prst="rect">
            <a:avLst/>
          </a:prstGeom>
        </p:spPr>
        <p:txBody>
          <a:bodyPr/>
          <a:lstStyle/>
          <a:p>
            <a:fld id="{A3F942F7-1231-A644-8C9C-3D4B5DD3377E}" type="slidenum">
              <a:rPr lang="fr-FR" smtClean="0"/>
              <a:t>20</a:t>
            </a:fld>
            <a:endParaRPr lang="fr-FR"/>
          </a:p>
        </p:txBody>
      </p:sp>
      <p:pic>
        <p:nvPicPr>
          <p:cNvPr id="6" name="Image 5" descr="modeled_tr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91297"/>
            <a:ext cx="7876929" cy="418461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440737" cy="820737"/>
          </a:xfrm>
        </p:spPr>
        <p:txBody>
          <a:bodyPr/>
          <a:lstStyle/>
          <a:p>
            <a:r>
              <a:rPr lang="fr-FR" dirty="0" err="1" smtClean="0"/>
              <a:t>Managing</a:t>
            </a:r>
            <a:r>
              <a:rPr lang="fr-FR" dirty="0" smtClean="0"/>
              <a:t> M-Traces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4046220" y="6345851"/>
            <a:ext cx="1051560" cy="365125"/>
          </a:xfrm>
          <a:prstGeom prst="rect">
            <a:avLst/>
          </a:prstGeom>
        </p:spPr>
        <p:txBody>
          <a:bodyPr/>
          <a:lstStyle/>
          <a:p>
            <a:fld id="{A3F942F7-1231-A644-8C9C-3D4B5DD3377E}" type="slidenum">
              <a:rPr lang="fr-FR" smtClean="0"/>
              <a:t>21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17471" y="3528820"/>
            <a:ext cx="3882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2"/>
              </a:rPr>
              <a:t>http://</a:t>
            </a:r>
            <a:r>
              <a:rPr lang="fr-FR" sz="1200" dirty="0" err="1">
                <a:hlinkClick r:id="rId2"/>
              </a:rPr>
              <a:t>liris.cnrs.fr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sbt-dev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tbs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doku.php?id</a:t>
            </a:r>
            <a:r>
              <a:rPr lang="fr-FR" sz="1200" dirty="0">
                <a:hlinkClick r:id="rId2"/>
              </a:rPr>
              <a:t>=</a:t>
            </a:r>
            <a:r>
              <a:rPr lang="fr-FR" sz="1200" dirty="0" err="1">
                <a:hlinkClick r:id="rId2"/>
              </a:rPr>
              <a:t>public:ktbs</a:t>
            </a:r>
            <a:endParaRPr lang="fr-FR" sz="1200" dirty="0"/>
          </a:p>
        </p:txBody>
      </p:sp>
      <p:pic>
        <p:nvPicPr>
          <p:cNvPr id="7" name="Image 6" descr="kt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5" y="1634684"/>
            <a:ext cx="5231912" cy="48891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11997" y="2596776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Kernel</a:t>
            </a:r>
            <a:r>
              <a:rPr lang="fr-FR" dirty="0" smtClean="0"/>
              <a:t> Trace </a:t>
            </a:r>
            <a:r>
              <a:rPr lang="fr-FR" dirty="0" err="1" smtClean="0"/>
              <a:t>Based</a:t>
            </a:r>
            <a:r>
              <a:rPr lang="fr-FR" dirty="0" smtClean="0"/>
              <a:t> Management </a:t>
            </a:r>
          </a:p>
          <a:p>
            <a:r>
              <a:rPr lang="fr-FR" smtClean="0"/>
              <a:t>System (RDF lib)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6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5295"/>
          </a:xfrm>
          <a:ln w="190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/>
              <a:t>OBSERVING A M</a:t>
            </a:r>
            <a:r>
              <a:rPr lang="fr-FR" sz="3200" dirty="0" smtClean="0">
                <a:solidFill>
                  <a:srgbClr val="FFFF00"/>
                </a:solidFill>
              </a:rPr>
              <a:t>O</a:t>
            </a:r>
            <a:r>
              <a:rPr lang="fr-FR" sz="3200" dirty="0" smtClean="0"/>
              <a:t>OC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867" y="1290639"/>
            <a:ext cx="8229600" cy="4271962"/>
          </a:xfrm>
        </p:spPr>
        <p:txBody>
          <a:bodyPr>
            <a:normAutofit lnSpcReduction="10000"/>
          </a:bodyPr>
          <a:lstStyle/>
          <a:p>
            <a:pPr lvl="1"/>
            <a:r>
              <a:rPr lang="en-GB" b="0" dirty="0" smtClean="0">
                <a:solidFill>
                  <a:srgbClr val="800000"/>
                </a:solidFill>
              </a:rPr>
              <a:t>The learner logs in and get an ID (U-ID)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On the platform, or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(With an Open ID)</a:t>
            </a:r>
          </a:p>
          <a:p>
            <a:pPr lvl="1"/>
            <a:r>
              <a:rPr lang="en-GB" b="0" dirty="0" smtClean="0">
                <a:solidFill>
                  <a:srgbClr val="800000"/>
                </a:solidFill>
              </a:rPr>
              <a:t>The learner selects a learning activity (A-ID)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On the platform (choosing a course)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(by defining its proper activity)</a:t>
            </a:r>
          </a:p>
          <a:p>
            <a:pPr lvl="1"/>
            <a:r>
              <a:rPr lang="en-GB" b="0" dirty="0" smtClean="0">
                <a:solidFill>
                  <a:srgbClr val="800000"/>
                </a:solidFill>
              </a:rPr>
              <a:t>The learner </a:t>
            </a:r>
            <a:r>
              <a:rPr lang="en-GB" b="0" dirty="0" smtClean="0">
                <a:solidFill>
                  <a:srgbClr val="0000FF"/>
                </a:solidFill>
              </a:rPr>
              <a:t>asks to be traced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His trace is identified by [U-ID]+[A-ID]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His trace is stored in an independent repository, </a:t>
            </a:r>
            <a:r>
              <a:rPr lang="en-GB" b="0" dirty="0" smtClean="0">
                <a:solidFill>
                  <a:srgbClr val="3366FF"/>
                </a:solidFill>
              </a:rPr>
              <a:t>gathering server information and client information</a:t>
            </a:r>
          </a:p>
          <a:p>
            <a:pPr lvl="2"/>
            <a:r>
              <a:rPr lang="en-GB" b="0" dirty="0" smtClean="0">
                <a:solidFill>
                  <a:srgbClr val="800000"/>
                </a:solidFill>
              </a:rPr>
              <a:t>The user </a:t>
            </a:r>
            <a:r>
              <a:rPr lang="en-GB" b="0" dirty="0" smtClean="0">
                <a:solidFill>
                  <a:srgbClr val="0000FF"/>
                </a:solidFill>
              </a:rPr>
              <a:t>can see and manage </a:t>
            </a:r>
            <a:r>
              <a:rPr lang="en-GB" b="0" dirty="0" smtClean="0">
                <a:solidFill>
                  <a:srgbClr val="800000"/>
                </a:solidFill>
              </a:rPr>
              <a:t>his M-</a:t>
            </a:r>
            <a:r>
              <a:rPr lang="en-GB" b="0" dirty="0" smtClean="0">
                <a:solidFill>
                  <a:srgbClr val="800000"/>
                </a:solidFill>
              </a:rPr>
              <a:t>Trace</a:t>
            </a:r>
          </a:p>
          <a:p>
            <a:pPr lvl="1"/>
            <a:r>
              <a:rPr lang="en-GB" b="0" dirty="0" smtClean="0">
                <a:solidFill>
                  <a:srgbClr val="800000"/>
                </a:solidFill>
              </a:rPr>
              <a:t>The learners can “give” their traces to the teacher, manager of the learning activity for tutoring, managing, …, purposes</a:t>
            </a:r>
            <a:endParaRPr lang="en-GB" b="0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4046220" y="6345851"/>
            <a:ext cx="1051560" cy="365125"/>
          </a:xfrm>
          <a:prstGeom prst="rect">
            <a:avLst/>
          </a:prstGeom>
        </p:spPr>
        <p:txBody>
          <a:bodyPr/>
          <a:lstStyle/>
          <a:p>
            <a:fld id="{A3F942F7-1231-A644-8C9C-3D4B5DD3377E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0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4" y="188913"/>
            <a:ext cx="8550804" cy="820737"/>
          </a:xfrm>
        </p:spPr>
        <p:txBody>
          <a:bodyPr>
            <a:normAutofit/>
          </a:bodyPr>
          <a:lstStyle/>
          <a:p>
            <a:r>
              <a:rPr lang="fr-FR" dirty="0" smtClean="0"/>
              <a:t>Illustration (</a:t>
            </a:r>
            <a:r>
              <a:rPr lang="fr-FR" dirty="0" err="1" smtClean="0"/>
              <a:t>usual</a:t>
            </a:r>
            <a:r>
              <a:rPr lang="fr-FR" dirty="0" smtClean="0"/>
              <a:t> situation)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1077" y="2577821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54708" y="2828969"/>
            <a:ext cx="1279831" cy="33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2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4" y="188912"/>
            <a:ext cx="8686270" cy="10048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Illustration</a:t>
            </a:r>
            <a:br>
              <a:rPr lang="en-GB" dirty="0" smtClean="0"/>
            </a:br>
            <a:r>
              <a:rPr lang="en-GB" dirty="0" smtClean="0"/>
              <a:t>(platform events as obsels)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50846" y="2398593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64477" y="2649741"/>
            <a:ext cx="1270062" cy="5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18" name="Cylindre 17"/>
          <p:cNvSpPr/>
          <p:nvPr/>
        </p:nvSpPr>
        <p:spPr>
          <a:xfrm>
            <a:off x="6164384" y="4728308"/>
            <a:ext cx="898770" cy="1250462"/>
          </a:xfrm>
          <a:prstGeom prst="can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ylindre 18"/>
          <p:cNvSpPr/>
          <p:nvPr/>
        </p:nvSpPr>
        <p:spPr>
          <a:xfrm>
            <a:off x="6164384" y="5275384"/>
            <a:ext cx="898770" cy="625231"/>
          </a:xfrm>
          <a:prstGeom prst="can">
            <a:avLst/>
          </a:prstGeom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ylindre 19"/>
          <p:cNvSpPr/>
          <p:nvPr/>
        </p:nvSpPr>
        <p:spPr>
          <a:xfrm>
            <a:off x="6164384" y="5568462"/>
            <a:ext cx="898770" cy="293078"/>
          </a:xfrm>
          <a:prstGeom prst="can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20" idx="2"/>
          </p:cNvCxnSpPr>
          <p:nvPr/>
        </p:nvCxnSpPr>
        <p:spPr>
          <a:xfrm>
            <a:off x="3775808" y="3018693"/>
            <a:ext cx="2388576" cy="2696308"/>
          </a:xfrm>
          <a:prstGeom prst="straightConnector1">
            <a:avLst/>
          </a:prstGeom>
          <a:ln>
            <a:solidFill>
              <a:srgbClr val="FDEAD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3330" y="2969235"/>
            <a:ext cx="859692" cy="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063154" y="465992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r>
              <a:rPr lang="fr-FR" dirty="0" smtClean="0"/>
              <a:t>– </a:t>
            </a:r>
            <a:r>
              <a:rPr lang="fr-FR" dirty="0" err="1" smtClean="0"/>
              <a:t>users</a:t>
            </a:r>
            <a:endParaRPr lang="fr-FR" dirty="0" smtClean="0"/>
          </a:p>
          <a:p>
            <a:r>
              <a:rPr lang="fr-FR" dirty="0" smtClean="0"/>
              <a:t>/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027" y="3080117"/>
            <a:ext cx="16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trace </a:t>
            </a:r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4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Illustration</a:t>
            </a:r>
            <a:br>
              <a:rPr lang="en-GB" dirty="0" smtClean="0"/>
            </a:br>
            <a:r>
              <a:rPr lang="en-GB" dirty="0" smtClean="0"/>
              <a:t>(navigator events as obsels)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50846" y="2398593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64477" y="2649741"/>
            <a:ext cx="1270062" cy="5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18" name="Cylindre 17"/>
          <p:cNvSpPr/>
          <p:nvPr/>
        </p:nvSpPr>
        <p:spPr>
          <a:xfrm>
            <a:off x="6164384" y="4728308"/>
            <a:ext cx="898770" cy="125046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EBD9"/>
              </a:solidFill>
            </a:endParaRPr>
          </a:p>
        </p:txBody>
      </p:sp>
      <p:sp>
        <p:nvSpPr>
          <p:cNvPr id="19" name="Cylindre 18"/>
          <p:cNvSpPr/>
          <p:nvPr/>
        </p:nvSpPr>
        <p:spPr>
          <a:xfrm>
            <a:off x="6164384" y="5275384"/>
            <a:ext cx="898770" cy="625231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EBD9"/>
              </a:solidFill>
            </a:endParaRPr>
          </a:p>
        </p:txBody>
      </p:sp>
      <p:sp>
        <p:nvSpPr>
          <p:cNvPr id="20" name="Cylindre 19"/>
          <p:cNvSpPr/>
          <p:nvPr/>
        </p:nvSpPr>
        <p:spPr>
          <a:xfrm>
            <a:off x="6164384" y="5568462"/>
            <a:ext cx="898770" cy="293078"/>
          </a:xfrm>
          <a:prstGeom prst="can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20" idx="2"/>
          </p:cNvCxnSpPr>
          <p:nvPr/>
        </p:nvCxnSpPr>
        <p:spPr>
          <a:xfrm>
            <a:off x="3775808" y="3018693"/>
            <a:ext cx="2388576" cy="2696308"/>
          </a:xfrm>
          <a:prstGeom prst="straightConnector1">
            <a:avLst/>
          </a:prstGeom>
          <a:ln>
            <a:solidFill>
              <a:srgbClr val="FDEAD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3330" y="2969235"/>
            <a:ext cx="859692" cy="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063154" y="465992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r>
              <a:rPr lang="fr-FR" dirty="0" smtClean="0"/>
              <a:t>– </a:t>
            </a:r>
            <a:r>
              <a:rPr lang="fr-FR" dirty="0" err="1" smtClean="0"/>
              <a:t>users</a:t>
            </a:r>
            <a:endParaRPr lang="fr-FR" dirty="0" smtClean="0"/>
          </a:p>
          <a:p>
            <a:r>
              <a:rPr lang="fr-FR" dirty="0" smtClean="0"/>
              <a:t>/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027" y="3080117"/>
            <a:ext cx="16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trace </a:t>
            </a:r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084385" y="2535116"/>
            <a:ext cx="830384" cy="669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M-trace</a:t>
            </a:r>
          </a:p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Assistant</a:t>
            </a:r>
            <a:endParaRPr lang="fr-FR" sz="1200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3"/>
          </p:cNvCxnSpPr>
          <p:nvPr/>
        </p:nvCxnSpPr>
        <p:spPr>
          <a:xfrm>
            <a:off x="1914769" y="2869712"/>
            <a:ext cx="4249615" cy="2845289"/>
          </a:xfrm>
          <a:prstGeom prst="straightConnector1">
            <a:avLst/>
          </a:prstGeom>
          <a:ln>
            <a:solidFill>
              <a:srgbClr val="FDEAD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59691" y="2250671"/>
            <a:ext cx="1055078" cy="316769"/>
          </a:xfrm>
          <a:prstGeom prst="rect">
            <a:avLst/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Browser</a:t>
            </a:r>
          </a:p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Extension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94423" y="3204308"/>
            <a:ext cx="1577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Browser (client) parameterized</a:t>
            </a:r>
          </a:p>
          <a:p>
            <a:r>
              <a:rPr lang="en-GB" sz="1400" dirty="0" smtClean="0"/>
              <a:t>Obsels collection </a:t>
            </a:r>
            <a:endParaRPr lang="en-GB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652427" y="3751384"/>
            <a:ext cx="105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endParaRPr lang="fr-FR" dirty="0" smtClean="0"/>
          </a:p>
          <a:p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5093239" cy="822305"/>
          </a:xfrm>
        </p:spPr>
        <p:txBody>
          <a:bodyPr/>
          <a:lstStyle/>
          <a:p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« Universal » trace converter </a:t>
            </a:r>
            <a:r>
              <a:rPr lang="en-GB" dirty="0" smtClean="0"/>
              <a:t>for </a:t>
            </a:r>
            <a:r>
              <a:rPr lang="en-GB" dirty="0" err="1" smtClean="0"/>
              <a:t>MoocDB</a:t>
            </a:r>
            <a:r>
              <a:rPr lang="en-GB" dirty="0" smtClean="0"/>
              <a:t> (</a:t>
            </a:r>
            <a:r>
              <a:rPr lang="en-GB" dirty="0" err="1" smtClean="0"/>
              <a:t>Kalyan</a:t>
            </a:r>
            <a:r>
              <a:rPr lang="en-GB" dirty="0" smtClean="0"/>
              <a:t> </a:t>
            </a:r>
            <a:r>
              <a:rPr lang="en-GB" dirty="0" err="1" smtClean="0"/>
              <a:t>Veeramachaneni</a:t>
            </a:r>
            <a:r>
              <a:rPr lang="en-GB" dirty="0" smtClean="0"/>
              <a:t> </a:t>
            </a:r>
            <a:r>
              <a:rPr lang="en-GB" u="sng" dirty="0" smtClean="0">
                <a:hlinkClick r:id="rId2"/>
              </a:rPr>
              <a:t>kalyan@csail.mit.edu</a:t>
            </a:r>
            <a:r>
              <a:rPr lang="en-GB" u="sng" dirty="0" smtClean="0"/>
              <a:t> + Quentin </a:t>
            </a:r>
            <a:r>
              <a:rPr lang="en-GB" u="sng" dirty="0" err="1" smtClean="0"/>
              <a:t>Agren</a:t>
            </a:r>
            <a:r>
              <a:rPr lang="en-GB" u="sng" dirty="0" smtClean="0"/>
              <a:t>)</a:t>
            </a:r>
            <a:r>
              <a:rPr lang="en-GB" dirty="0" smtClean="0"/>
              <a:t> April-September 2014</a:t>
            </a:r>
          </a:p>
          <a:p>
            <a:r>
              <a:rPr lang="en-GB" b="1" dirty="0" smtClean="0"/>
              <a:t>Listener for </a:t>
            </a:r>
            <a:r>
              <a:rPr lang="en-GB" b="1" dirty="0" err="1" smtClean="0"/>
              <a:t>Edx</a:t>
            </a:r>
            <a:r>
              <a:rPr lang="en-GB" b="1" dirty="0" smtClean="0"/>
              <a:t> FUN </a:t>
            </a:r>
            <a:r>
              <a:rPr lang="en-GB" dirty="0" smtClean="0"/>
              <a:t>: application in Lyon (</a:t>
            </a:r>
            <a:r>
              <a:rPr lang="en-GB" dirty="0" err="1" smtClean="0"/>
              <a:t>Mooc</a:t>
            </a:r>
            <a:r>
              <a:rPr lang="en-GB" dirty="0" smtClean="0"/>
              <a:t> on European Economy), ENS-Lyon</a:t>
            </a:r>
          </a:p>
          <a:p>
            <a:r>
              <a:rPr lang="en-GB" b="1" dirty="0" smtClean="0"/>
              <a:t>Experiment</a:t>
            </a:r>
            <a:r>
              <a:rPr lang="en-GB" dirty="0" smtClean="0"/>
              <a:t> with the </a:t>
            </a:r>
            <a:r>
              <a:rPr lang="en-GB" dirty="0" err="1" smtClean="0"/>
              <a:t>Mooc</a:t>
            </a:r>
            <a:r>
              <a:rPr lang="en-GB" dirty="0" smtClean="0"/>
              <a:t> FOVEA (April-May 2014)</a:t>
            </a:r>
          </a:p>
          <a:p>
            <a:r>
              <a:rPr lang="en-GB" dirty="0" smtClean="0"/>
              <a:t>Development of </a:t>
            </a:r>
            <a:r>
              <a:rPr lang="en-GB" b="1" dirty="0" smtClean="0"/>
              <a:t>a security service </a:t>
            </a:r>
            <a:r>
              <a:rPr lang="en-GB" dirty="0" smtClean="0"/>
              <a:t>for a full user control of his M-Traces (PhD Thesis : Hoang </a:t>
            </a:r>
            <a:r>
              <a:rPr lang="en-GB" dirty="0" err="1" smtClean="0"/>
              <a:t>Lé</a:t>
            </a:r>
            <a:r>
              <a:rPr lang="en-GB" dirty="0" smtClean="0"/>
              <a:t>, </a:t>
            </a:r>
            <a:r>
              <a:rPr lang="en-GB" dirty="0" err="1" smtClean="0"/>
              <a:t>Ozalid</a:t>
            </a:r>
            <a:r>
              <a:rPr lang="en-GB" dirty="0" smtClean="0"/>
              <a:t> Project) (</a:t>
            </a:r>
            <a:r>
              <a:rPr lang="en-GB" dirty="0" err="1" smtClean="0"/>
              <a:t>Defense</a:t>
            </a:r>
            <a:r>
              <a:rPr lang="en-GB" dirty="0" smtClean="0"/>
              <a:t> in 2015)</a:t>
            </a:r>
          </a:p>
          <a:p>
            <a:r>
              <a:rPr lang="en-GB" b="1" dirty="0" smtClean="0"/>
              <a:t>Capitalizing various M-Traces repositories </a:t>
            </a:r>
            <a:r>
              <a:rPr lang="en-GB" dirty="0" smtClean="0"/>
              <a:t>with explicit models for further research (Learners give their M-traces for scientific investigation) (FUN working group) (April-December 2014)</a:t>
            </a:r>
          </a:p>
          <a:p>
            <a:r>
              <a:rPr lang="en-GB" b="1" dirty="0" smtClean="0"/>
              <a:t>Enhancing performances </a:t>
            </a:r>
            <a:r>
              <a:rPr lang="en-GB" dirty="0" smtClean="0"/>
              <a:t>of the </a:t>
            </a:r>
            <a:r>
              <a:rPr lang="en-GB" dirty="0" err="1" smtClean="0"/>
              <a:t>kTBMS</a:t>
            </a:r>
            <a:r>
              <a:rPr lang="en-GB" dirty="0" smtClean="0"/>
              <a:t> (a RDF lib) (February-December 2014)</a:t>
            </a:r>
          </a:p>
          <a:p>
            <a:r>
              <a:rPr lang="en-GB" b="1" dirty="0" smtClean="0"/>
              <a:t>Developing assistants </a:t>
            </a:r>
            <a:r>
              <a:rPr lang="en-GB" dirty="0" smtClean="0"/>
              <a:t>with various visualization, indicators computations, API for platforms wishing to access the learner M-Traces with a security token: open for contributions !</a:t>
            </a:r>
            <a:endParaRPr lang="en-GB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5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readings</a:t>
            </a:r>
            <a:r>
              <a:rPr lang="fr-FR" dirty="0" smtClean="0"/>
              <a:t> and biblio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hlinkClick r:id="rId2"/>
              </a:rPr>
              <a:t>Research questions and methods on the MOOCs What's new?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surveys</a:t>
            </a:r>
            <a:r>
              <a:rPr lang="fr-FR" dirty="0" smtClean="0"/>
              <a:t>’ </a:t>
            </a:r>
            <a:r>
              <a:rPr lang="fr-FR" dirty="0" err="1" smtClean="0"/>
              <a:t>references</a:t>
            </a:r>
            <a:r>
              <a:rPr lang="fr-FR" dirty="0" smtClean="0"/>
              <a:t>)</a:t>
            </a:r>
          </a:p>
          <a:p>
            <a:r>
              <a:rPr lang="fr-FR" dirty="0" smtClean="0">
                <a:hlinkClick r:id="rId3"/>
              </a:rPr>
              <a:t>Traced Experience Based Reasoning</a:t>
            </a:r>
            <a:r>
              <a:rPr lang="fr-FR" dirty="0" smtClean="0"/>
              <a:t> (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using</a:t>
            </a:r>
            <a:r>
              <a:rPr lang="fr-FR" dirty="0" smtClean="0"/>
              <a:t> M-Traces for </a:t>
            </a:r>
            <a:r>
              <a:rPr lang="fr-FR" dirty="0" err="1" smtClean="0"/>
              <a:t>learning</a:t>
            </a:r>
            <a:r>
              <a:rPr lang="fr-FR" dirty="0" smtClean="0"/>
              <a:t>)</a:t>
            </a:r>
          </a:p>
          <a:p>
            <a:r>
              <a:rPr lang="fr-FR" dirty="0">
                <a:hlinkClick r:id="rId4"/>
              </a:rPr>
              <a:t>https://www.zotero.org/groups/</a:t>
            </a:r>
            <a:r>
              <a:rPr lang="fr-FR" dirty="0" smtClean="0">
                <a:hlinkClick r:id="rId4"/>
              </a:rPr>
              <a:t>coat_cnrs</a:t>
            </a:r>
            <a:r>
              <a:rPr lang="fr-FR" dirty="0" smtClean="0"/>
              <a:t> (a collaborative </a:t>
            </a:r>
            <a:r>
              <a:rPr lang="fr-FR" dirty="0" err="1" smtClean="0"/>
              <a:t>bibliography</a:t>
            </a:r>
            <a:r>
              <a:rPr lang="fr-FR" dirty="0" smtClean="0"/>
              <a:t>)</a:t>
            </a:r>
          </a:p>
          <a:p>
            <a:r>
              <a:rPr lang="fr-FR" dirty="0" smtClean="0">
                <a:hlinkClick r:id="rId5"/>
              </a:rPr>
              <a:t>The </a:t>
            </a:r>
            <a:r>
              <a:rPr lang="fr-FR" dirty="0" smtClean="0">
                <a:hlinkClick r:id="rId5"/>
              </a:rPr>
              <a:t>GitHub of the kTB(M)S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The GitHub of </a:t>
            </a:r>
            <a:r>
              <a:rPr lang="fr-FR" dirty="0" smtClean="0">
                <a:hlinkClick r:id="rId6"/>
              </a:rPr>
              <a:t>TraceMe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The publications of SILEX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1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4309439" cy="822305"/>
          </a:xfrm>
        </p:spPr>
        <p:txBody>
          <a:bodyPr/>
          <a:lstStyle/>
          <a:p>
            <a:r>
              <a:rPr lang="fr-FR" dirty="0" smtClean="0"/>
              <a:t>Démonstrations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l’ID de </a:t>
            </a:r>
            <a:r>
              <a:rPr lang="fr-FR" dirty="0" smtClean="0">
                <a:hlinkClick r:id="rId2"/>
              </a:rPr>
              <a:t>Claire Démo</a:t>
            </a:r>
            <a:r>
              <a:rPr lang="fr-FR" dirty="0" smtClean="0"/>
              <a:t>, une étudiante virtuelle de FOVEA</a:t>
            </a:r>
          </a:p>
          <a:p>
            <a:r>
              <a:rPr lang="fr-FR" dirty="0" smtClean="0"/>
              <a:t>Pour se former et installer Trace-me sur votre compte </a:t>
            </a:r>
            <a:r>
              <a:rPr lang="fr-FR" dirty="0" err="1" smtClean="0"/>
              <a:t>Claroline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à Lyon</a:t>
            </a:r>
          </a:p>
          <a:p>
            <a:pPr lvl="1"/>
            <a:r>
              <a:rPr lang="fr-FR" dirty="0" smtClean="0">
                <a:hlinkClick r:id="rId3"/>
              </a:rPr>
              <a:t>La bande annonce de l’expérimentation avec des exemples…</a:t>
            </a:r>
            <a:endParaRPr lang="fr-FR" dirty="0" smtClean="0"/>
          </a:p>
          <a:p>
            <a:pPr lvl="1"/>
            <a:r>
              <a:rPr lang="fr-FR" dirty="0" smtClean="0"/>
              <a:t>Avec votre ID si vous vous créez un compte sur </a:t>
            </a:r>
            <a:r>
              <a:rPr lang="fr-FR" dirty="0" err="1" smtClean="0"/>
              <a:t>Claroline</a:t>
            </a:r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(Lyon) -&gt; </a:t>
            </a:r>
            <a:r>
              <a:rPr lang="fr-FR" dirty="0" smtClean="0">
                <a:hlinkClick r:id="rId4"/>
              </a:rPr>
              <a:t>http://claco.univ-lyon1.fr</a:t>
            </a:r>
            <a:endParaRPr lang="fr-FR" dirty="0"/>
          </a:p>
          <a:p>
            <a:pPr lvl="1"/>
            <a:r>
              <a:rPr lang="fr-FR" dirty="0" smtClean="0">
                <a:hlinkClick r:id="rId3"/>
              </a:rPr>
              <a:t>Le tutoriel complet</a:t>
            </a:r>
            <a:r>
              <a:rPr lang="fr-FR" dirty="0" smtClean="0"/>
              <a:t> (l’assistant a maintenant évolué)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57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6002479" cy="822305"/>
          </a:xfrm>
        </p:spPr>
        <p:txBody>
          <a:bodyPr/>
          <a:lstStyle/>
          <a:p>
            <a:r>
              <a:rPr lang="fr-FR" dirty="0" smtClean="0"/>
              <a:t>Agenda : après-midi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400" dirty="0"/>
              <a:t>A 12h20,départ pour le déjeuner – Philippe </a:t>
            </a:r>
            <a:r>
              <a:rPr lang="fr-FR" sz="1400" dirty="0" err="1"/>
              <a:t>Lalle</a:t>
            </a:r>
            <a:r>
              <a:rPr lang="fr-FR" sz="1400" dirty="0"/>
              <a:t>, Amélie Cordier, Patrice </a:t>
            </a:r>
            <a:r>
              <a:rPr lang="fr-FR" sz="1400" dirty="0" err="1"/>
              <a:t>Thiriet</a:t>
            </a:r>
            <a:r>
              <a:rPr lang="fr-FR" sz="1400" dirty="0"/>
              <a:t>, Emmanuel </a:t>
            </a:r>
            <a:r>
              <a:rPr lang="fr-FR" sz="1400" dirty="0" err="1"/>
              <a:t>Bettler</a:t>
            </a:r>
            <a:r>
              <a:rPr lang="fr-FR" sz="1400" dirty="0"/>
              <a:t>, Christophe </a:t>
            </a:r>
            <a:r>
              <a:rPr lang="fr-FR" sz="1400" dirty="0" err="1"/>
              <a:t>Batier</a:t>
            </a:r>
            <a:r>
              <a:rPr lang="fr-FR" sz="1400" dirty="0"/>
              <a:t> les 3 membres de la délégation et Alain Mille déjeunent à </a:t>
            </a:r>
            <a:r>
              <a:rPr lang="fr-FR" sz="1400" dirty="0" err="1"/>
              <a:t>Domus</a:t>
            </a:r>
            <a:r>
              <a:rPr lang="fr-FR" sz="1400" dirty="0"/>
              <a:t>.</a:t>
            </a:r>
            <a:endParaRPr lang="fr-FR" sz="1400" b="0" dirty="0"/>
          </a:p>
          <a:p>
            <a:endParaRPr lang="fr-FR" sz="1400" b="0" dirty="0"/>
          </a:p>
          <a:p>
            <a:r>
              <a:rPr lang="fr-FR" sz="1400" dirty="0"/>
              <a:t>13h45-16h45  Les </a:t>
            </a:r>
            <a:r>
              <a:rPr lang="fr-FR" sz="1400" dirty="0" err="1"/>
              <a:t>Moocs</a:t>
            </a:r>
            <a:r>
              <a:rPr lang="fr-FR" sz="1400" dirty="0"/>
              <a:t> – </a:t>
            </a:r>
            <a:r>
              <a:rPr lang="fr-FR" sz="1400" dirty="0" err="1"/>
              <a:t>Moocs</a:t>
            </a:r>
            <a:r>
              <a:rPr lang="fr-FR" sz="1400" dirty="0"/>
              <a:t> FOVEA, IDEAL, (économie web et économie européenne) (Christophe </a:t>
            </a:r>
            <a:r>
              <a:rPr lang="fr-FR" sz="1400" dirty="0" err="1"/>
              <a:t>Batier</a:t>
            </a:r>
            <a:r>
              <a:rPr lang="fr-FR" sz="1400" dirty="0"/>
              <a:t>, Patrice </a:t>
            </a:r>
            <a:r>
              <a:rPr lang="fr-FR" sz="1400" dirty="0" err="1"/>
              <a:t>Thiriet</a:t>
            </a:r>
            <a:r>
              <a:rPr lang="fr-FR" sz="1400" dirty="0"/>
              <a:t>, Alain Mille, Amel </a:t>
            </a:r>
            <a:r>
              <a:rPr lang="fr-FR" sz="1400" dirty="0" err="1"/>
              <a:t>Corny</a:t>
            </a:r>
            <a:r>
              <a:rPr lang="fr-FR" sz="1400" dirty="0"/>
              <a:t>, Olivier </a:t>
            </a:r>
            <a:r>
              <a:rPr lang="fr-FR" sz="1400" dirty="0" err="1"/>
              <a:t>Georgeon</a:t>
            </a:r>
            <a:r>
              <a:rPr lang="fr-FR" sz="1400" dirty="0"/>
              <a:t>, Aurélie Kong Wing Chang,  Amélie Cordier)</a:t>
            </a:r>
            <a:endParaRPr lang="fr-FR" sz="1400" b="0" dirty="0"/>
          </a:p>
          <a:p>
            <a:r>
              <a:rPr lang="fr-FR" sz="1400" b="0" dirty="0"/>
              <a:t>13h45 : Développer un </a:t>
            </a:r>
            <a:r>
              <a:rPr lang="fr-FR" sz="1400" b="0" dirty="0" err="1"/>
              <a:t>Mooc</a:t>
            </a:r>
            <a:r>
              <a:rPr lang="fr-FR" sz="1400" b="0" dirty="0"/>
              <a:t> à Lyon1  (Christophe </a:t>
            </a:r>
            <a:r>
              <a:rPr lang="fr-FR" sz="1400" b="0" dirty="0" err="1"/>
              <a:t>Batier</a:t>
            </a:r>
            <a:r>
              <a:rPr lang="fr-FR" sz="1400" b="0" dirty="0"/>
              <a:t>, Amel </a:t>
            </a:r>
            <a:r>
              <a:rPr lang="fr-FR" sz="1400" b="0" dirty="0" err="1"/>
              <a:t>Corny</a:t>
            </a:r>
            <a:r>
              <a:rPr lang="fr-FR" sz="1400" b="0" dirty="0"/>
              <a:t>, Emmanuel </a:t>
            </a:r>
            <a:r>
              <a:rPr lang="fr-FR" sz="1400" b="0" dirty="0" err="1"/>
              <a:t>Bettler</a:t>
            </a:r>
            <a:r>
              <a:rPr lang="fr-FR" sz="1400" b="0" dirty="0"/>
              <a:t>)</a:t>
            </a:r>
          </a:p>
          <a:p>
            <a:r>
              <a:rPr lang="fr-FR" sz="1400" b="0" dirty="0"/>
              <a:t>13h55 : Le </a:t>
            </a:r>
            <a:r>
              <a:rPr lang="fr-FR" sz="1400" b="0" dirty="0" err="1"/>
              <a:t>Mooc</a:t>
            </a:r>
            <a:r>
              <a:rPr lang="fr-FR" sz="1400" b="0" dirty="0"/>
              <a:t> FOVEA : sa conception, son fonctionnement, premiers bilans, (Patrice </a:t>
            </a:r>
            <a:r>
              <a:rPr lang="fr-FR" sz="1400" b="0" dirty="0" err="1"/>
              <a:t>Thiriet</a:t>
            </a:r>
            <a:r>
              <a:rPr lang="fr-FR" sz="1400" b="0" dirty="0"/>
              <a:t>, Alain Mille) : [présentation orale + </a:t>
            </a:r>
            <a:r>
              <a:rPr lang="fr-FR" sz="1400" dirty="0"/>
              <a:t>DEMO]</a:t>
            </a:r>
            <a:endParaRPr lang="fr-FR" sz="1400" b="0" dirty="0"/>
          </a:p>
          <a:p>
            <a:r>
              <a:rPr lang="fr-FR" sz="1400" b="0" dirty="0"/>
              <a:t>14h10 : Discussion</a:t>
            </a:r>
          </a:p>
          <a:p>
            <a:r>
              <a:rPr lang="fr-FR" sz="1400" b="0" dirty="0"/>
              <a:t>14h20 : Le MOOC IDEAL : son origine (la recherche), sa conception, ses enjeux (Olivier </a:t>
            </a:r>
            <a:r>
              <a:rPr lang="fr-FR" sz="1400" b="0" dirty="0" err="1"/>
              <a:t>Georgeon</a:t>
            </a:r>
            <a:r>
              <a:rPr lang="fr-FR" sz="1400" b="0" dirty="0"/>
              <a:t>, Aurélie Kong Wing Chang) :[Présentation orale + </a:t>
            </a:r>
            <a:r>
              <a:rPr lang="fr-FR" sz="1400" dirty="0"/>
              <a:t>DEMO des premières propositions)</a:t>
            </a:r>
            <a:endParaRPr lang="fr-FR" sz="1400" b="0" dirty="0"/>
          </a:p>
          <a:p>
            <a:r>
              <a:rPr lang="fr-FR" sz="1400" b="0" dirty="0"/>
              <a:t>14h35 : Discussion</a:t>
            </a:r>
          </a:p>
          <a:p>
            <a:r>
              <a:rPr lang="fr-FR" sz="1400" b="0" dirty="0"/>
              <a:t>14h45 : Les MOOCS à l'ENS-Lyon -&gt; Economie du Web (bilan), Economie Européenne (en cours de conception), les </a:t>
            </a:r>
            <a:r>
              <a:rPr lang="fr-FR" sz="1400" b="0" dirty="0" err="1"/>
              <a:t>Moocs</a:t>
            </a:r>
            <a:r>
              <a:rPr lang="fr-FR" sz="1400" b="0" dirty="0"/>
              <a:t> de FUN (Alain Mille) (</a:t>
            </a:r>
            <a:r>
              <a:rPr lang="fr-FR" sz="1400" b="0" dirty="0" err="1"/>
              <a:t>Slides</a:t>
            </a:r>
            <a:r>
              <a:rPr lang="fr-FR" sz="1400" b="0" dirty="0"/>
              <a:t> support de présentation orale)</a:t>
            </a:r>
          </a:p>
          <a:p>
            <a:r>
              <a:rPr lang="fr-FR" sz="1400" b="0" dirty="0" smtClean="0"/>
              <a:t>14h50 </a:t>
            </a:r>
            <a:r>
              <a:rPr lang="fr-FR" sz="1400" b="0" dirty="0"/>
              <a:t>: Discussion</a:t>
            </a:r>
            <a:endParaRPr lang="fr-FR" sz="1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39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129"/>
            <a:ext cx="6002479" cy="822305"/>
          </a:xfrm>
        </p:spPr>
        <p:txBody>
          <a:bodyPr/>
          <a:lstStyle/>
          <a:p>
            <a:r>
              <a:rPr lang="fr-FR" dirty="0" smtClean="0"/>
              <a:t>Agenda : après-midi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/>
              <a:t>15h-</a:t>
            </a:r>
            <a:r>
              <a:rPr lang="fr-FR" sz="1600" dirty="0" smtClean="0"/>
              <a:t>16h45 </a:t>
            </a:r>
            <a:r>
              <a:rPr lang="fr-FR" sz="1600" dirty="0"/>
              <a:t> Actions recherche : outils enseignants pour les </a:t>
            </a:r>
            <a:r>
              <a:rPr lang="fr-FR" sz="1600" dirty="0" err="1"/>
              <a:t>Moocs</a:t>
            </a:r>
            <a:r>
              <a:rPr lang="fr-FR" sz="1600" dirty="0"/>
              <a:t> (Stéphanie Jean-</a:t>
            </a:r>
            <a:r>
              <a:rPr lang="fr-FR" sz="1600" dirty="0" err="1"/>
              <a:t>Daubias</a:t>
            </a:r>
            <a:r>
              <a:rPr lang="fr-FR" sz="1600" dirty="0"/>
              <a:t>, Nathalie </a:t>
            </a:r>
            <a:r>
              <a:rPr lang="fr-FR" sz="1600" dirty="0" err="1"/>
              <a:t>Guin</a:t>
            </a:r>
            <a:r>
              <a:rPr lang="fr-FR" sz="1600" dirty="0"/>
              <a:t>, Brice </a:t>
            </a:r>
            <a:r>
              <a:rPr lang="fr-FR" sz="1600" dirty="0" err="1"/>
              <a:t>Buffa</a:t>
            </a:r>
            <a:r>
              <a:rPr lang="fr-FR" sz="1600" dirty="0"/>
              <a:t>, Bryan Kong Win Chang, Florian Clerc, Baptiste </a:t>
            </a:r>
            <a:r>
              <a:rPr lang="fr-FR" sz="1600" dirty="0" err="1"/>
              <a:t>Cablé</a:t>
            </a:r>
            <a:r>
              <a:rPr lang="fr-FR" sz="1600" dirty="0"/>
              <a:t>, Marie </a:t>
            </a:r>
            <a:r>
              <a:rPr lang="fr-FR" sz="1600" dirty="0" err="1"/>
              <a:t>Lefevre</a:t>
            </a:r>
            <a:r>
              <a:rPr lang="fr-FR" sz="1600" dirty="0"/>
              <a:t>) + Alain Mille</a:t>
            </a:r>
            <a:endParaRPr lang="fr-FR" sz="1600" b="0" dirty="0"/>
          </a:p>
          <a:p>
            <a:r>
              <a:rPr lang="fr-FR" sz="1600" b="0" dirty="0"/>
              <a:t>15h : Générateurs semi-automatiques d'exercices : un outil pour l'auto-évaluation.  Baptiste, Brice … [</a:t>
            </a:r>
            <a:r>
              <a:rPr lang="fr-FR" sz="1600" b="0" dirty="0" err="1"/>
              <a:t>Slides</a:t>
            </a:r>
            <a:r>
              <a:rPr lang="fr-FR" sz="1600" b="0" dirty="0"/>
              <a:t> + </a:t>
            </a:r>
            <a:r>
              <a:rPr lang="fr-FR" sz="1600" dirty="0"/>
              <a:t>DEMO</a:t>
            </a:r>
            <a:r>
              <a:rPr lang="fr-FR" sz="1600" b="0" dirty="0"/>
              <a:t>]</a:t>
            </a:r>
          </a:p>
          <a:p>
            <a:r>
              <a:rPr lang="fr-FR" sz="1600" b="0" dirty="0"/>
              <a:t>15h15 : Conception d’un Langage d’Interrogation des Traces Accessible à des Non-Informaticiens, Mise en place de la personnalisation dans le cadre d’un MOOC : Nathalie, Bryan et Florian… [</a:t>
            </a:r>
            <a:r>
              <a:rPr lang="fr-FR" sz="1600" b="0" dirty="0" err="1"/>
              <a:t>Slides</a:t>
            </a:r>
            <a:r>
              <a:rPr lang="fr-FR" sz="1600" b="0" dirty="0"/>
              <a:t> + </a:t>
            </a:r>
            <a:r>
              <a:rPr lang="fr-FR" sz="1600" dirty="0"/>
              <a:t>DEMO</a:t>
            </a:r>
            <a:r>
              <a:rPr lang="fr-FR" sz="1600" b="0" dirty="0"/>
              <a:t>]</a:t>
            </a:r>
          </a:p>
          <a:p>
            <a:r>
              <a:rPr lang="fr-FR" sz="1600" b="0" dirty="0"/>
              <a:t>15h30 : Projet d'Assistance Epiphyte :  Stéphanie [</a:t>
            </a:r>
            <a:r>
              <a:rPr lang="fr-FR" sz="1600" b="0" dirty="0" err="1"/>
              <a:t>Slides</a:t>
            </a:r>
            <a:r>
              <a:rPr lang="fr-FR" sz="1600" b="0" dirty="0"/>
              <a:t>]</a:t>
            </a:r>
          </a:p>
          <a:p>
            <a:r>
              <a:rPr lang="fr-FR" sz="1600" b="0" dirty="0"/>
              <a:t>15h35 : Discussion / actions recherche</a:t>
            </a:r>
          </a:p>
          <a:p>
            <a:endParaRPr lang="fr-FR" sz="1600" b="0" dirty="0"/>
          </a:p>
          <a:p>
            <a:r>
              <a:rPr lang="fr-FR" sz="1600" dirty="0"/>
              <a:t>15h50 : </a:t>
            </a:r>
            <a:r>
              <a:rPr lang="fr-FR" sz="1600" dirty="0" err="1"/>
              <a:t>Debriefing</a:t>
            </a:r>
            <a:r>
              <a:rPr lang="fr-FR" sz="1600" dirty="0"/>
              <a:t> avec la délégation (Alain + délégation)</a:t>
            </a:r>
            <a:endParaRPr lang="fr-FR" sz="1600" b="0" dirty="0"/>
          </a:p>
          <a:p>
            <a:endParaRPr lang="fr-FR" sz="1600" b="0" dirty="0"/>
          </a:p>
          <a:p>
            <a:r>
              <a:rPr lang="fr-FR" sz="1600" dirty="0"/>
              <a:t>16h45 Départ de la délégation</a:t>
            </a:r>
            <a:endParaRPr lang="fr-FR" sz="1600" b="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7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Mettre en place des </a:t>
            </a:r>
            <a:r>
              <a:rPr lang="fr-FR" b="0" dirty="0" smtClean="0"/>
              <a:t>projets «</a:t>
            </a:r>
            <a:r>
              <a:rPr lang="fr-FR" b="0" dirty="0" smtClean="0"/>
              <a:t> Conception-Recherche » sur le Pilote Lyon</a:t>
            </a:r>
          </a:p>
          <a:p>
            <a:r>
              <a:rPr lang="fr-FR" b="0" dirty="0" smtClean="0"/>
              <a:t>Instrumenter des </a:t>
            </a:r>
            <a:r>
              <a:rPr lang="fr-FR" b="0" dirty="0" err="1" smtClean="0"/>
              <a:t>Moocs</a:t>
            </a:r>
            <a:r>
              <a:rPr lang="fr-FR" b="0" dirty="0" smtClean="0"/>
              <a:t> Lyonnais à des fins d’observation et de recherche</a:t>
            </a:r>
          </a:p>
          <a:p>
            <a:r>
              <a:rPr lang="fr-FR" b="0" dirty="0" smtClean="0"/>
              <a:t>Fournir un appui théorique et pratique à la mise en place de </a:t>
            </a:r>
            <a:r>
              <a:rPr lang="fr-FR" b="0" dirty="0" err="1" smtClean="0"/>
              <a:t>Moocs</a:t>
            </a:r>
            <a:endParaRPr lang="fr-FR" b="0" dirty="0" smtClean="0"/>
          </a:p>
          <a:p>
            <a:r>
              <a:rPr lang="fr-FR" b="0" dirty="0" smtClean="0"/>
              <a:t>Mission Nationale : développer l’expertise CNRS / apprentissage numérique à l’ère du web.</a:t>
            </a:r>
          </a:p>
          <a:p>
            <a:r>
              <a:rPr lang="fr-FR" b="0" dirty="0" smtClean="0"/>
              <a:t>Livre blanc sur le phénomène de l’éducation numérique à l’ère du web</a:t>
            </a:r>
            <a:endParaRPr lang="fr-FR" b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925733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98C529DC-D1A0-0C40-81D8-6E4DA00B751C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706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Pilote de Lyon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b="0" dirty="0" smtClean="0"/>
              <a:t>Co-financement CNRS(10ke)</a:t>
            </a:r>
            <a:r>
              <a:rPr lang="fr-FR" sz="2000" b="0" dirty="0"/>
              <a:t> </a:t>
            </a:r>
            <a:r>
              <a:rPr lang="fr-FR" sz="2000" b="0" dirty="0" smtClean="0"/>
              <a:t>+ Université de Lyon (96ke)</a:t>
            </a:r>
          </a:p>
          <a:p>
            <a:r>
              <a:rPr lang="fr-FR" sz="2000" b="0" dirty="0" smtClean="0"/>
              <a:t>Deux terrains de conception-recherche</a:t>
            </a:r>
          </a:p>
          <a:p>
            <a:pPr lvl="1"/>
            <a:r>
              <a:rPr lang="fr-FR" sz="1800" b="0" dirty="0" smtClean="0"/>
              <a:t>Lyon1 : </a:t>
            </a:r>
            <a:r>
              <a:rPr lang="fr-FR" sz="1800" b="0" dirty="0" err="1" smtClean="0"/>
              <a:t>Mooc</a:t>
            </a:r>
            <a:r>
              <a:rPr lang="fr-FR" sz="1800" b="0" dirty="0" smtClean="0"/>
              <a:t> </a:t>
            </a:r>
            <a:r>
              <a:rPr lang="fr-FR" sz="1800" b="0" dirty="0" err="1" smtClean="0"/>
              <a:t>Fovea</a:t>
            </a:r>
            <a:r>
              <a:rPr lang="fr-FR" sz="1800" b="0" dirty="0" smtClean="0"/>
              <a:t> (Patrice </a:t>
            </a:r>
            <a:r>
              <a:rPr lang="fr-FR" sz="1800" b="0" dirty="0" err="1" smtClean="0"/>
              <a:t>Thiriet</a:t>
            </a:r>
            <a:r>
              <a:rPr lang="fr-FR" sz="1800" b="0" dirty="0" smtClean="0"/>
              <a:t>, Anatomie 3D).</a:t>
            </a:r>
          </a:p>
          <a:p>
            <a:pPr lvl="1"/>
            <a:r>
              <a:rPr lang="fr-FR" sz="1800" b="0" dirty="0" smtClean="0"/>
              <a:t>Lyon1 : IDEAL (Olivier </a:t>
            </a:r>
            <a:r>
              <a:rPr lang="fr-FR" sz="1800" b="0" dirty="0" err="1" smtClean="0"/>
              <a:t>Georgeon</a:t>
            </a:r>
            <a:r>
              <a:rPr lang="fr-FR" sz="1800" b="0" dirty="0" smtClean="0"/>
              <a:t>, Apprentissage Développemental)</a:t>
            </a:r>
          </a:p>
          <a:p>
            <a:pPr lvl="1"/>
            <a:r>
              <a:rPr lang="fr-FR" sz="1800" b="0" dirty="0" smtClean="0"/>
              <a:t> (ENS-Lyon : Economie du Web)</a:t>
            </a:r>
          </a:p>
          <a:p>
            <a:pPr lvl="1"/>
            <a:r>
              <a:rPr lang="fr-FR" sz="1800" b="0" dirty="0" smtClean="0"/>
              <a:t> ENS-Lyon : Economie Européenne? -&gt; FUN</a:t>
            </a:r>
          </a:p>
          <a:p>
            <a:r>
              <a:rPr lang="fr-FR" sz="2000" b="0" dirty="0" smtClean="0"/>
              <a:t>Une équipe d’ingénierie de l’observation (actuellement : 21 mois ingénieur, 9 mois de stagiaires)</a:t>
            </a:r>
          </a:p>
          <a:p>
            <a:r>
              <a:rPr lang="fr-FR" sz="2000" b="0" dirty="0" smtClean="0"/>
              <a:t>Une équipe de recherche (actuellement : 30 mois stagiaires, 9 mois Post-</a:t>
            </a:r>
            <a:r>
              <a:rPr lang="fr-FR" sz="2000" b="0" dirty="0" smtClean="0"/>
              <a:t>Doc, 3 mois ingénieur)</a:t>
            </a:r>
            <a:endParaRPr lang="fr-FR" sz="2000" b="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0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COAT : national et international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b="0" dirty="0" smtClean="0"/>
              <a:t>Repérage national et international sur le sujet</a:t>
            </a:r>
          </a:p>
          <a:p>
            <a:pPr lvl="1"/>
            <a:r>
              <a:rPr lang="fr-FR" b="0" dirty="0" smtClean="0"/>
              <a:t>+15 invitations dans des conférences, séminaires, ateliers…</a:t>
            </a:r>
          </a:p>
          <a:p>
            <a:pPr lvl="1"/>
            <a:r>
              <a:rPr lang="fr-FR" b="0" dirty="0" smtClean="0"/>
              <a:t>Groupes de travail FUN (4 dont la responsabilité du GT recherche)</a:t>
            </a:r>
          </a:p>
          <a:p>
            <a:pPr lvl="1"/>
            <a:r>
              <a:rPr lang="fr-FR" b="0" dirty="0" smtClean="0"/>
              <a:t>Invitation aux USA, Allemagne, Belgique, Algérie, </a:t>
            </a:r>
            <a:r>
              <a:rPr lang="fr-FR" b="0" dirty="0" smtClean="0"/>
              <a:t>Canada</a:t>
            </a:r>
          </a:p>
          <a:p>
            <a:pPr lvl="1"/>
            <a:r>
              <a:rPr lang="fr-FR" b="0" dirty="0" smtClean="0"/>
              <a:t>Stagiaire au MIT sur MOOC-DB</a:t>
            </a:r>
            <a:endParaRPr lang="fr-FR" b="0" dirty="0" smtClean="0"/>
          </a:p>
          <a:p>
            <a:pPr lvl="1"/>
            <a:r>
              <a:rPr lang="fr-FR" b="0" i="1" dirty="0" smtClean="0"/>
              <a:t>Conférence Européenne sur les </a:t>
            </a:r>
            <a:r>
              <a:rPr lang="fr-FR" b="0" i="1" dirty="0" err="1" smtClean="0"/>
              <a:t>Moocs</a:t>
            </a:r>
            <a:r>
              <a:rPr lang="fr-FR" b="0" i="1" dirty="0" smtClean="0"/>
              <a:t> 2014 (Chair session Recherche)</a:t>
            </a:r>
          </a:p>
          <a:p>
            <a:pPr lvl="1"/>
            <a:r>
              <a:rPr lang="fr-FR" b="0" i="1" dirty="0" err="1" smtClean="0"/>
              <a:t>Think</a:t>
            </a:r>
            <a:r>
              <a:rPr lang="fr-FR" b="0" i="1" dirty="0" smtClean="0"/>
              <a:t> Tank international à </a:t>
            </a:r>
            <a:r>
              <a:rPr lang="fr-FR" b="0" i="1" dirty="0" err="1" smtClean="0"/>
              <a:t>Dagsthul</a:t>
            </a:r>
            <a:r>
              <a:rPr lang="fr-FR" b="0" i="1" dirty="0" smtClean="0"/>
              <a:t> : 20 représentants des institutions Europe (Angleterre, Espagne, Autriche, Allemagne, France, Hollande, Italie, …), USA, Australie. -&gt; </a:t>
            </a:r>
            <a:r>
              <a:rPr lang="fr-FR" b="0" i="1" dirty="0" err="1" smtClean="0"/>
              <a:t>manifesto</a:t>
            </a:r>
            <a:r>
              <a:rPr lang="fr-FR" b="0" i="1" dirty="0" smtClean="0"/>
              <a:t> pour la commission européenne</a:t>
            </a:r>
          </a:p>
          <a:p>
            <a:r>
              <a:rPr lang="fr-FR" b="0" dirty="0" smtClean="0"/>
              <a:t>Ecole d’été CNRS (juillet 2014 à Brest)</a:t>
            </a:r>
          </a:p>
          <a:p>
            <a:r>
              <a:rPr lang="fr-FR" b="0" dirty="0" smtClean="0"/>
              <a:t>Un projet ANR (Hubble) et un réseau ANR (Orphée) pré-acceptés</a:t>
            </a:r>
          </a:p>
          <a:p>
            <a:r>
              <a:rPr lang="fr-FR" b="0" dirty="0" smtClean="0"/>
              <a:t>Expertise Ministère de la Culture</a:t>
            </a:r>
          </a:p>
          <a:p>
            <a:r>
              <a:rPr lang="fr-FR" b="0" dirty="0" smtClean="0"/>
              <a:t>Entretiens du nouveau monde industriel</a:t>
            </a:r>
          </a:p>
          <a:p>
            <a:r>
              <a:rPr lang="fr-FR" b="0" dirty="0" smtClean="0"/>
              <a:t>Un site de veille</a:t>
            </a:r>
          </a:p>
          <a:p>
            <a:r>
              <a:rPr lang="fr-FR" b="0" dirty="0" smtClean="0"/>
              <a:t>Un site de références recherche partagées</a:t>
            </a:r>
          </a:p>
          <a:p>
            <a:endParaRPr lang="fr-FR" b="0" dirty="0" smtClean="0"/>
          </a:p>
          <a:p>
            <a:endParaRPr lang="fr-FR" b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40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605837" cy="820737"/>
          </a:xfrm>
        </p:spPr>
        <p:txBody>
          <a:bodyPr>
            <a:normAutofit/>
          </a:bodyPr>
          <a:lstStyle/>
          <a:p>
            <a:r>
              <a:rPr lang="fr-FR" dirty="0" err="1" smtClean="0"/>
              <a:t>Mooc</a:t>
            </a:r>
            <a:r>
              <a:rPr lang="fr-FR" dirty="0" smtClean="0"/>
              <a:t> : la question de la plateforme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0" dirty="0" smtClean="0"/>
              <a:t>FUN (Open </a:t>
            </a:r>
            <a:r>
              <a:rPr lang="fr-FR" b="0" dirty="0" err="1" smtClean="0"/>
              <a:t>Edx</a:t>
            </a:r>
            <a:r>
              <a:rPr lang="fr-FR" b="0" dirty="0" smtClean="0"/>
              <a:t>)</a:t>
            </a:r>
          </a:p>
          <a:p>
            <a:pPr lvl="1"/>
            <a:r>
              <a:rPr lang="fr-FR" b="0" dirty="0" smtClean="0"/>
              <a:t>Un chantier en cours, avec un rebondissement…</a:t>
            </a:r>
          </a:p>
          <a:p>
            <a:pPr lvl="1"/>
            <a:r>
              <a:rPr lang="fr-FR" b="0" dirty="0" smtClean="0"/>
              <a:t>Approche « Livre » interactif en ligne</a:t>
            </a:r>
          </a:p>
          <a:p>
            <a:r>
              <a:rPr lang="fr-FR" b="0" dirty="0" err="1" smtClean="0"/>
              <a:t>Claroline</a:t>
            </a:r>
            <a:r>
              <a:rPr lang="fr-FR" b="0" dirty="0" smtClean="0"/>
              <a:t> </a:t>
            </a:r>
            <a:r>
              <a:rPr lang="fr-FR" b="0" dirty="0" err="1" smtClean="0"/>
              <a:t>Connect</a:t>
            </a:r>
            <a:endParaRPr lang="fr-FR" b="0" dirty="0" smtClean="0"/>
          </a:p>
          <a:p>
            <a:pPr lvl="1"/>
            <a:r>
              <a:rPr lang="fr-FR" b="0" dirty="0" smtClean="0"/>
              <a:t>Un chantier en cours, prometteur…</a:t>
            </a:r>
          </a:p>
          <a:p>
            <a:pPr lvl="1"/>
            <a:r>
              <a:rPr lang="fr-FR" b="0" dirty="0" smtClean="0"/>
              <a:t>Approche « apprentissage collaboratif »</a:t>
            </a:r>
          </a:p>
          <a:p>
            <a:r>
              <a:rPr lang="fr-FR" b="0" dirty="0" smtClean="0"/>
              <a:t>Open </a:t>
            </a:r>
            <a:r>
              <a:rPr lang="fr-FR" b="0" dirty="0" err="1" smtClean="0"/>
              <a:t>ClassRooms</a:t>
            </a:r>
            <a:endParaRPr lang="fr-FR" b="0" dirty="0" smtClean="0"/>
          </a:p>
          <a:p>
            <a:pPr lvl="1"/>
            <a:r>
              <a:rPr lang="fr-FR" b="0" dirty="0" smtClean="0"/>
              <a:t>Un chantier en cours, cherche partenaires…</a:t>
            </a:r>
          </a:p>
          <a:p>
            <a:pPr lvl="1"/>
            <a:r>
              <a:rPr lang="fr-FR" b="0" dirty="0" smtClean="0"/>
              <a:t>Approche pas encore </a:t>
            </a:r>
            <a:r>
              <a:rPr lang="fr-FR" b="0" dirty="0" smtClean="0"/>
              <a:t>stabilisée…</a:t>
            </a:r>
            <a:endParaRPr lang="fr-FR" b="0" dirty="0" smtClean="0"/>
          </a:p>
          <a:p>
            <a:r>
              <a:rPr lang="fr-FR" b="0" dirty="0" smtClean="0"/>
              <a:t>5 ou 6 autres plateformes moins « dynamiques » + </a:t>
            </a:r>
            <a:r>
              <a:rPr lang="fr-FR" b="0" dirty="0" smtClean="0">
                <a:hlinkClick r:id="rId2"/>
              </a:rPr>
              <a:t>COURSERA</a:t>
            </a:r>
            <a:endParaRPr lang="fr-FR" b="0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90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863" y="188913"/>
            <a:ext cx="8669337" cy="820737"/>
          </a:xfrm>
        </p:spPr>
        <p:txBody>
          <a:bodyPr>
            <a:normAutofit/>
          </a:bodyPr>
          <a:lstStyle/>
          <a:p>
            <a:r>
              <a:rPr lang="fr-FR" dirty="0" smtClean="0"/>
              <a:t>MOOC : la question des ressources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0" dirty="0" smtClean="0"/>
              <a:t>Des enseignants et des chercheurs mobilisés</a:t>
            </a:r>
          </a:p>
          <a:p>
            <a:r>
              <a:rPr lang="fr-FR" sz="2400" b="0" dirty="0" smtClean="0"/>
              <a:t>Une équipe de conception</a:t>
            </a:r>
          </a:p>
          <a:p>
            <a:pPr lvl="1"/>
            <a:r>
              <a:rPr lang="fr-FR" sz="2000" b="0" dirty="0" smtClean="0"/>
              <a:t>Contenus, didactique et pédagogie innovante</a:t>
            </a:r>
          </a:p>
          <a:p>
            <a:pPr lvl="1"/>
            <a:r>
              <a:rPr lang="fr-FR" sz="2000" b="0" dirty="0" smtClean="0"/>
              <a:t>Design web</a:t>
            </a:r>
          </a:p>
          <a:p>
            <a:pPr lvl="1"/>
            <a:r>
              <a:rPr lang="fr-FR" sz="2000" b="0" dirty="0" smtClean="0"/>
              <a:t>Informatique</a:t>
            </a:r>
          </a:p>
          <a:p>
            <a:r>
              <a:rPr lang="fr-FR" sz="2400" b="0" dirty="0" smtClean="0"/>
              <a:t>Une équipe technique</a:t>
            </a:r>
            <a:r>
              <a:rPr lang="fr-FR" sz="2400" b="0" dirty="0"/>
              <a:t> </a:t>
            </a:r>
            <a:r>
              <a:rPr lang="fr-FR" sz="2400" b="0" dirty="0" smtClean="0"/>
              <a:t>disponible</a:t>
            </a:r>
          </a:p>
          <a:p>
            <a:r>
              <a:rPr lang="fr-FR" sz="2400" b="0" dirty="0" smtClean="0"/>
              <a:t>Des moyens de </a:t>
            </a:r>
            <a:r>
              <a:rPr lang="fr-FR" sz="2400" b="0" i="1" dirty="0" smtClean="0"/>
              <a:t>production</a:t>
            </a:r>
            <a:r>
              <a:rPr lang="fr-FR" sz="2400" b="0" dirty="0" smtClean="0"/>
              <a:t>  (vidéo, CAO, simulateurs, impression 3D, montage)</a:t>
            </a:r>
          </a:p>
          <a:p>
            <a:r>
              <a:rPr lang="fr-FR" sz="2400" b="0" i="1" dirty="0" smtClean="0"/>
              <a:t>Des outils d’observation au service de l’apprentissage -&gt; traces réflexives, </a:t>
            </a:r>
            <a:r>
              <a:rPr lang="fr-FR" sz="2400" b="0" i="1" dirty="0" err="1" smtClean="0"/>
              <a:t>big</a:t>
            </a:r>
            <a:r>
              <a:rPr lang="fr-FR" sz="2400" b="0" i="1" dirty="0" smtClean="0"/>
              <a:t> data </a:t>
            </a:r>
            <a:r>
              <a:rPr lang="fr-FR" sz="2400" b="0" i="1" dirty="0" smtClean="0"/>
              <a:t>(un des chantiers </a:t>
            </a:r>
            <a:r>
              <a:rPr lang="fr-FR" sz="2400" b="0" i="1" dirty="0" smtClean="0"/>
              <a:t>recherche COAT)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Lyon- 16/6/2014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081C2-6B42-489A-B82A-A5256D871A5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53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ele_liris_2010">
  <a:themeElements>
    <a:clrScheme name="modele-diapos 8">
      <a:dk1>
        <a:srgbClr val="174A7C"/>
      </a:dk1>
      <a:lt1>
        <a:srgbClr val="EDEDF3"/>
      </a:lt1>
      <a:dk2>
        <a:srgbClr val="FFFFFF"/>
      </a:dk2>
      <a:lt2>
        <a:srgbClr val="878EAF"/>
      </a:lt2>
      <a:accent1>
        <a:srgbClr val="007772"/>
      </a:accent1>
      <a:accent2>
        <a:srgbClr val="231F20"/>
      </a:accent2>
      <a:accent3>
        <a:srgbClr val="F4F4F8"/>
      </a:accent3>
      <a:accent4>
        <a:srgbClr val="123E69"/>
      </a:accent4>
      <a:accent5>
        <a:srgbClr val="AABDBC"/>
      </a:accent5>
      <a:accent6>
        <a:srgbClr val="1F1B1C"/>
      </a:accent6>
      <a:hlink>
        <a:srgbClr val="D61353"/>
      </a:hlink>
      <a:folHlink>
        <a:srgbClr val="570050"/>
      </a:folHlink>
    </a:clrScheme>
    <a:fontScheme name="modele-diap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-diap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6">
        <a:dk1>
          <a:srgbClr val="174A7C"/>
        </a:dk1>
        <a:lt1>
          <a:srgbClr val="EBEBF1"/>
        </a:lt1>
        <a:dk2>
          <a:srgbClr val="00539F"/>
        </a:dk2>
        <a:lt2>
          <a:srgbClr val="878EAF"/>
        </a:lt2>
        <a:accent1>
          <a:srgbClr val="1E613C"/>
        </a:accent1>
        <a:accent2>
          <a:srgbClr val="55004E"/>
        </a:accent2>
        <a:accent3>
          <a:srgbClr val="F3F3F7"/>
        </a:accent3>
        <a:accent4>
          <a:srgbClr val="123E69"/>
        </a:accent4>
        <a:accent5>
          <a:srgbClr val="ABB7AF"/>
        </a:accent5>
        <a:accent6>
          <a:srgbClr val="4C0046"/>
        </a:accent6>
        <a:hlink>
          <a:srgbClr val="C06616"/>
        </a:hlink>
        <a:folHlink>
          <a:srgbClr val="9E0A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7">
        <a:dk1>
          <a:srgbClr val="174A7C"/>
        </a:dk1>
        <a:lt1>
          <a:srgbClr val="EBEBF1"/>
        </a:lt1>
        <a:dk2>
          <a:srgbClr val="00539F"/>
        </a:dk2>
        <a:lt2>
          <a:srgbClr val="878EAF"/>
        </a:lt2>
        <a:accent1>
          <a:srgbClr val="D60153"/>
        </a:accent1>
        <a:accent2>
          <a:srgbClr val="55004E"/>
        </a:accent2>
        <a:accent3>
          <a:srgbClr val="F3F3F7"/>
        </a:accent3>
        <a:accent4>
          <a:srgbClr val="123E69"/>
        </a:accent4>
        <a:accent5>
          <a:srgbClr val="E8AAB3"/>
        </a:accent5>
        <a:accent6>
          <a:srgbClr val="4C0046"/>
        </a:accent6>
        <a:hlink>
          <a:srgbClr val="C06616"/>
        </a:hlink>
        <a:folHlink>
          <a:srgbClr val="9E0A0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-diapos 8">
        <a:dk1>
          <a:srgbClr val="174A7C"/>
        </a:dk1>
        <a:lt1>
          <a:srgbClr val="EDEDF3"/>
        </a:lt1>
        <a:dk2>
          <a:srgbClr val="FFFFFF"/>
        </a:dk2>
        <a:lt2>
          <a:srgbClr val="878EAF"/>
        </a:lt2>
        <a:accent1>
          <a:srgbClr val="007772"/>
        </a:accent1>
        <a:accent2>
          <a:srgbClr val="231F20"/>
        </a:accent2>
        <a:accent3>
          <a:srgbClr val="F4F4F8"/>
        </a:accent3>
        <a:accent4>
          <a:srgbClr val="123E69"/>
        </a:accent4>
        <a:accent5>
          <a:srgbClr val="AABDBC"/>
        </a:accent5>
        <a:accent6>
          <a:srgbClr val="1F1B1C"/>
        </a:accent6>
        <a:hlink>
          <a:srgbClr val="D61353"/>
        </a:hlink>
        <a:folHlink>
          <a:srgbClr val="570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modele_liris_2010.potx</Template>
  <TotalTime>287</TotalTime>
  <Words>1198</Words>
  <Application>Microsoft Macintosh PowerPoint</Application>
  <PresentationFormat>Présentation à l'écran (4:3)</PresentationFormat>
  <Paragraphs>266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modele_liris_2010</vt:lpstr>
      <vt:lpstr>Séminaire Pilote COAT CNRS</vt:lpstr>
      <vt:lpstr>Agenda - matin</vt:lpstr>
      <vt:lpstr>Agenda : après-midi (1)</vt:lpstr>
      <vt:lpstr>Agenda : après-midi (2)</vt:lpstr>
      <vt:lpstr>Rappel des objectifs</vt:lpstr>
      <vt:lpstr>Le Pilote de Lyon</vt:lpstr>
      <vt:lpstr>COAT : national et international</vt:lpstr>
      <vt:lpstr>Mooc : la question de la plateforme</vt:lpstr>
      <vt:lpstr>MOOC : la question des ressources</vt:lpstr>
      <vt:lpstr>Mooc : la question économique</vt:lpstr>
      <vt:lpstr>Mooc pour les étudiants ?</vt:lpstr>
      <vt:lpstr>Une ligne éditoriale à quel niveau ?</vt:lpstr>
      <vt:lpstr>Discussion</vt:lpstr>
      <vt:lpstr>OBSERVING AN OPEN LEARNING PROCESS</vt:lpstr>
      <vt:lpstr>Argument</vt:lpstr>
      <vt:lpstr>Introduction (1)</vt:lpstr>
      <vt:lpstr>Introduction (2)</vt:lpstr>
      <vt:lpstr>Introduction (3)</vt:lpstr>
      <vt:lpstr>Knowledge Construction</vt:lpstr>
      <vt:lpstr>Modeled Trace</vt:lpstr>
      <vt:lpstr>Managing M-Traces</vt:lpstr>
      <vt:lpstr>OBSERVING A MOOC</vt:lpstr>
      <vt:lpstr>Illustration (usual situation)</vt:lpstr>
      <vt:lpstr>Illustration (platform events as obsels)</vt:lpstr>
      <vt:lpstr>Illustration (navigator events as obsels)</vt:lpstr>
      <vt:lpstr>Work in progress…</vt:lpstr>
      <vt:lpstr>Other readings and biblio</vt:lpstr>
      <vt:lpstr>Démonstrations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Florence Denis</dc:creator>
  <cp:lastModifiedBy>Alain Mille</cp:lastModifiedBy>
  <cp:revision>16</cp:revision>
  <cp:lastPrinted>2014-06-12T19:39:19Z</cp:lastPrinted>
  <dcterms:created xsi:type="dcterms:W3CDTF">2010-05-10T09:27:11Z</dcterms:created>
  <dcterms:modified xsi:type="dcterms:W3CDTF">2014-06-12T20:52:26Z</dcterms:modified>
</cp:coreProperties>
</file>