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72" r:id="rId6"/>
    <p:sldId id="271" r:id="rId7"/>
    <p:sldId id="273" r:id="rId8"/>
    <p:sldId id="274" r:id="rId9"/>
    <p:sldId id="261" r:id="rId10"/>
    <p:sldId id="263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6" r:id="rId22"/>
    <p:sldId id="287" r:id="rId23"/>
    <p:sldId id="288" r:id="rId24"/>
    <p:sldId id="289" r:id="rId25"/>
    <p:sldId id="290" r:id="rId26"/>
    <p:sldId id="284" r:id="rId2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-8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099D7-A927-7248-A464-6C563A9E5B23}" type="datetimeFigureOut">
              <a:rPr lang="fr-FR" smtClean="0"/>
              <a:t>11/03/14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54BDA-1A32-0F4E-BC35-9D22A0269DB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476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5AD28-B1C8-7642-AB23-7325A8070F82}" type="datetimeFigureOut">
              <a:rPr lang="fr-FR" smtClean="0"/>
              <a:t>11/03/14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1A6E4-4128-C744-802C-AF41D558A2A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755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F58A-7116-CC47-9C7A-EF4F249EAA9C}" type="datetime1">
              <a:rPr lang="fr-FR" smtClean="0"/>
              <a:t>11/03/14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70F57-56C4-3243-A675-11CCD70AB6D2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6670-A19C-A145-99E9-906BC16A2559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8D18-AB02-EA4E-8B28-23CDDE78D94E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57455-A2F3-8B4A-A46D-C7067A2A8D42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BB8-85FD-D94F-9912-92D96D33DF61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fr-FR" smtClean="0"/>
              <a:t>Cliquez et modifiez le titre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E6562-730B-FD48-A33F-487028BCF28E}" type="datetime1">
              <a:rPr lang="fr-FR" smtClean="0"/>
              <a:t>11/03/14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0C7F2-FA48-6444-9161-555BC6D61ADD}" type="datetime1">
              <a:rPr lang="fr-FR" smtClean="0"/>
              <a:t>11/03/14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4E8EB-83A0-4040-96A9-654DD5504926}" type="datetime1">
              <a:rPr lang="fr-FR" smtClean="0"/>
              <a:t>11/03/14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D3C1-981F-2848-BBC1-E3DCAEF2FA88}" type="datetime1">
              <a:rPr lang="fr-FR" smtClean="0"/>
              <a:t>11/03/14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C0D0-0FCD-FB4D-A745-4CF8C97E1B85}" type="datetime1">
              <a:rPr lang="fr-FR" smtClean="0"/>
              <a:t>11/03/14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4E41-C701-724C-AC4A-7FBF64F36D7D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4A905-0054-4742-8B2D-471AF3383FCB}" type="datetime1">
              <a:rPr lang="fr-FR" smtClean="0"/>
              <a:t>11/03/14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6831-22C4-4045-A004-CEC1C8A6DE40}" type="datetime1">
              <a:rPr lang="fr-FR" smtClean="0"/>
              <a:t>11/03/14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CFA3D-CD2A-5149-8E56-45FD5186C510}" type="datetime1">
              <a:rPr lang="fr-FR" smtClean="0"/>
              <a:t>11/03/14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126F-6ECA-5E45-BC72-22C6EE061543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111103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341315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2B348537-E486-734E-8AEA-D94050FE545C}" type="datetime1">
              <a:rPr lang="fr-FR" smtClean="0"/>
              <a:t>11/03/14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345851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A3F942F7-1231-A644-8C9C-3D4B5DD3377E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://dev.claroline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ev.claroline.net/" TargetMode="Externa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alyan@csail.mit.edu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dn3fgdcdcvfv/" TargetMode="External"/><Relationship Id="rId4" Type="http://schemas.openxmlformats.org/officeDocument/2006/relationships/hyperlink" Target="https://www.zotero.org/groups/coat_cnrs" TargetMode="External"/><Relationship Id="rId5" Type="http://schemas.openxmlformats.org/officeDocument/2006/relationships/hyperlink" Target="http://liris.cnrs.fr/membres?idn=amille" TargetMode="External"/><Relationship Id="rId6" Type="http://schemas.openxmlformats.org/officeDocument/2006/relationships/hyperlink" Target="https://github.com/ktbs/ktbs" TargetMode="External"/><Relationship Id="rId7" Type="http://schemas.openxmlformats.org/officeDocument/2006/relationships/hyperlink" Target="https://github.com/fderbel/Trace-M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ezi.com/owhcvtpwsu5q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lacodev.univ-lyon1.fr:8080/fderbel35/FOVEAMOOC1/@obsels" TargetMode="External"/><Relationship Id="rId4" Type="http://schemas.openxmlformats.org/officeDocument/2006/relationships/hyperlink" Target="http://clacodev.univ-lyon1.fr:8080/fderbel35/Espacepersonnel-fderbelfderbel/@obsels" TargetMode="External"/><Relationship Id="rId5" Type="http://schemas.openxmlformats.org/officeDocument/2006/relationships/hyperlink" Target="http://dsi-liris-silex.univ-lyon1.fr/fderbel/Assist-TraceMe/Index.php?mode=utilisateur&amp;&amp;page=TraceView&amp;trace_uri=http://clacodev.univ-lyon1.fr:8080/fderbel35/Espacepersonnel-fderbelfderbel/" TargetMode="External"/><Relationship Id="rId6" Type="http://schemas.openxmlformats.org/officeDocument/2006/relationships/hyperlink" Target="http://dsi-liris-silex.univ-lyon1.fr/fderbel/Assist-TraceMe/Index.php?mode=utilisateur&amp;&amp;page=TraceView&amp;trace_uri=http://clacodev.univ-lyon1.fr:8080/fderbel35/FOVEAMOOC1/" TargetMode="External"/><Relationship Id="rId7" Type="http://schemas.openxmlformats.org/officeDocument/2006/relationships/hyperlink" Target="http://dsi-liris-silex.univ-lyon1.fr/fderbel/Assist-TraceM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acodev.univ-lyon1.fr:8080/fderbel3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iris.cnrs.fr/sbt-dev/tbs/doku.php?id=public:ktbs" TargetMode="Externa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OBSERVING</a:t>
            </a:r>
            <a:br>
              <a:rPr lang="fr-FR" dirty="0" smtClean="0"/>
            </a:br>
            <a:r>
              <a:rPr lang="fr-FR" sz="4000" dirty="0" smtClean="0"/>
              <a:t>AN OPEN LEARNING PROCESS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Dagstuhl</a:t>
            </a:r>
            <a:r>
              <a:rPr lang="fr-FR" dirty="0"/>
              <a:t> Perspectives </a:t>
            </a:r>
            <a:r>
              <a:rPr lang="fr-FR" dirty="0" smtClean="0"/>
              <a:t>Workshop</a:t>
            </a:r>
          </a:p>
          <a:p>
            <a:r>
              <a:rPr lang="fr-FR" dirty="0" smtClean="0"/>
              <a:t>Alain Mille (LIRIS UMR CNRS 5205)</a:t>
            </a:r>
          </a:p>
          <a:p>
            <a:r>
              <a:rPr lang="fr-FR" dirty="0" smtClean="0"/>
              <a:t>Fatma </a:t>
            </a:r>
            <a:r>
              <a:rPr lang="fr-FR" dirty="0" err="1" smtClean="0"/>
              <a:t>Berdel</a:t>
            </a:r>
            <a:r>
              <a:rPr lang="fr-FR" dirty="0" smtClean="0"/>
              <a:t> (IE CNRS)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2496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Illustration (</a:t>
            </a:r>
            <a:r>
              <a:rPr lang="fr-FR" dirty="0" err="1" smtClean="0"/>
              <a:t>usual</a:t>
            </a:r>
            <a:r>
              <a:rPr lang="fr-FR" dirty="0" smtClean="0"/>
              <a:t> situation)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10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74077" y="2331412"/>
            <a:ext cx="1240692" cy="833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ourire 4"/>
          <p:cNvSpPr/>
          <p:nvPr/>
        </p:nvSpPr>
        <p:spPr>
          <a:xfrm>
            <a:off x="859692" y="3907692"/>
            <a:ext cx="840154" cy="75223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ylindre 5"/>
          <p:cNvSpPr/>
          <p:nvPr/>
        </p:nvSpPr>
        <p:spPr>
          <a:xfrm>
            <a:off x="5734539" y="1978270"/>
            <a:ext cx="1137086" cy="134815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 DB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41077" y="2250671"/>
            <a:ext cx="1198934" cy="829446"/>
          </a:xfrm>
          <a:prstGeom prst="rect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41077" y="2577821"/>
            <a:ext cx="1113631" cy="502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</a:t>
            </a:r>
          </a:p>
          <a:p>
            <a:pPr algn="ctr"/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5734539" y="3004038"/>
            <a:ext cx="1006231" cy="322385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84385" y="4837667"/>
            <a:ext cx="6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U_1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5" idx="0"/>
            <a:endCxn id="4" idx="2"/>
          </p:cNvCxnSpPr>
          <p:nvPr/>
        </p:nvCxnSpPr>
        <p:spPr>
          <a:xfrm flipV="1">
            <a:off x="1279769" y="3165231"/>
            <a:ext cx="14654" cy="742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3"/>
            <a:endCxn id="8" idx="1"/>
          </p:cNvCxnSpPr>
          <p:nvPr/>
        </p:nvCxnSpPr>
        <p:spPr>
          <a:xfrm flipV="1">
            <a:off x="1914769" y="2665394"/>
            <a:ext cx="1426308" cy="8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077" y="2652347"/>
            <a:ext cx="1240692" cy="5005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Platform</a:t>
            </a:r>
            <a:r>
              <a:rPr lang="fr-FR" sz="1600" dirty="0"/>
              <a:t> </a:t>
            </a:r>
            <a:r>
              <a:rPr lang="fr-FR" sz="1600" dirty="0" smtClean="0"/>
              <a:t>page</a:t>
            </a:r>
          </a:p>
        </p:txBody>
      </p:sp>
      <p:cxnSp>
        <p:nvCxnSpPr>
          <p:cNvPr id="29" name="Connecteur droit avec flèche 28"/>
          <p:cNvCxnSpPr>
            <a:stCxn id="9" idx="3"/>
            <a:endCxn id="10" idx="2"/>
          </p:cNvCxnSpPr>
          <p:nvPr/>
        </p:nvCxnSpPr>
        <p:spPr>
          <a:xfrm>
            <a:off x="4454708" y="2828969"/>
            <a:ext cx="1279831" cy="336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8" idx="3"/>
            <a:endCxn id="6" idx="2"/>
          </p:cNvCxnSpPr>
          <p:nvPr/>
        </p:nvCxnSpPr>
        <p:spPr>
          <a:xfrm flipV="1">
            <a:off x="4540011" y="2652347"/>
            <a:ext cx="1194528" cy="13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59692" y="1604340"/>
            <a:ext cx="98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Browser</a:t>
            </a:r>
          </a:p>
          <a:p>
            <a:r>
              <a:rPr lang="fr-FR" dirty="0" smtClean="0"/>
              <a:t>(client)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493330" y="1604340"/>
            <a:ext cx="104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Platform</a:t>
            </a:r>
          </a:p>
          <a:p>
            <a:r>
              <a:rPr lang="fr-FR" dirty="0" smtClean="0"/>
              <a:t>Server</a:t>
            </a:r>
            <a:endParaRPr lang="fr-FR" dirty="0"/>
          </a:p>
        </p:txBody>
      </p:sp>
      <p:sp>
        <p:nvSpPr>
          <p:cNvPr id="37" name="Espace réservé du pied de page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12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Illustration</a:t>
            </a:r>
            <a:br>
              <a:rPr lang="en-GB" dirty="0" smtClean="0"/>
            </a:br>
            <a:r>
              <a:rPr lang="en-GB" dirty="0" smtClean="0"/>
              <a:t>(platform events as obsels)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74077" y="2331412"/>
            <a:ext cx="1240692" cy="833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ourire 4"/>
          <p:cNvSpPr/>
          <p:nvPr/>
        </p:nvSpPr>
        <p:spPr>
          <a:xfrm>
            <a:off x="859692" y="3907692"/>
            <a:ext cx="840154" cy="75223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ylindre 5"/>
          <p:cNvSpPr/>
          <p:nvPr/>
        </p:nvSpPr>
        <p:spPr>
          <a:xfrm>
            <a:off x="5734539" y="1978270"/>
            <a:ext cx="1137086" cy="134815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 DB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41077" y="2250671"/>
            <a:ext cx="1198934" cy="829446"/>
          </a:xfrm>
          <a:prstGeom prst="rect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50846" y="2398593"/>
            <a:ext cx="1113631" cy="502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</a:t>
            </a:r>
          </a:p>
          <a:p>
            <a:pPr algn="ctr"/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5734539" y="3004038"/>
            <a:ext cx="1006231" cy="322385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84385" y="4837667"/>
            <a:ext cx="6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U_1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5" idx="0"/>
            <a:endCxn id="4" idx="2"/>
          </p:cNvCxnSpPr>
          <p:nvPr/>
        </p:nvCxnSpPr>
        <p:spPr>
          <a:xfrm flipV="1">
            <a:off x="1279769" y="3165231"/>
            <a:ext cx="14654" cy="742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3"/>
            <a:endCxn id="8" idx="1"/>
          </p:cNvCxnSpPr>
          <p:nvPr/>
        </p:nvCxnSpPr>
        <p:spPr>
          <a:xfrm flipV="1">
            <a:off x="1914769" y="2665394"/>
            <a:ext cx="1426308" cy="8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077" y="2652347"/>
            <a:ext cx="1240692" cy="5005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Platform</a:t>
            </a:r>
            <a:r>
              <a:rPr lang="fr-FR" sz="1600" dirty="0"/>
              <a:t> </a:t>
            </a:r>
            <a:r>
              <a:rPr lang="fr-FR" sz="1600" dirty="0" smtClean="0"/>
              <a:t>page</a:t>
            </a:r>
          </a:p>
        </p:txBody>
      </p:sp>
      <p:cxnSp>
        <p:nvCxnSpPr>
          <p:cNvPr id="29" name="Connecteur droit avec flèche 28"/>
          <p:cNvCxnSpPr>
            <a:stCxn id="9" idx="3"/>
            <a:endCxn id="10" idx="2"/>
          </p:cNvCxnSpPr>
          <p:nvPr/>
        </p:nvCxnSpPr>
        <p:spPr>
          <a:xfrm>
            <a:off x="4464477" y="2649741"/>
            <a:ext cx="1270062" cy="5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8" idx="3"/>
            <a:endCxn id="6" idx="2"/>
          </p:cNvCxnSpPr>
          <p:nvPr/>
        </p:nvCxnSpPr>
        <p:spPr>
          <a:xfrm flipV="1">
            <a:off x="4540011" y="2652347"/>
            <a:ext cx="1194528" cy="13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59692" y="1604340"/>
            <a:ext cx="98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Browser</a:t>
            </a:r>
          </a:p>
          <a:p>
            <a:r>
              <a:rPr lang="fr-FR" dirty="0" smtClean="0"/>
              <a:t>(client)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493330" y="1604340"/>
            <a:ext cx="104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Platform</a:t>
            </a:r>
          </a:p>
          <a:p>
            <a:r>
              <a:rPr lang="fr-FR" dirty="0" smtClean="0"/>
              <a:t>Server</a:t>
            </a:r>
            <a:endParaRPr lang="fr-FR" dirty="0"/>
          </a:p>
        </p:txBody>
      </p:sp>
      <p:sp>
        <p:nvSpPr>
          <p:cNvPr id="18" name="Cylindre 17"/>
          <p:cNvSpPr/>
          <p:nvPr/>
        </p:nvSpPr>
        <p:spPr>
          <a:xfrm>
            <a:off x="6164384" y="4728308"/>
            <a:ext cx="898770" cy="1250462"/>
          </a:xfrm>
          <a:prstGeom prst="can">
            <a:avLst/>
          </a:prstGeom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Cylindre 18"/>
          <p:cNvSpPr/>
          <p:nvPr/>
        </p:nvSpPr>
        <p:spPr>
          <a:xfrm>
            <a:off x="6164384" y="5275384"/>
            <a:ext cx="898770" cy="625231"/>
          </a:xfrm>
          <a:prstGeom prst="can">
            <a:avLst/>
          </a:prstGeom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ylindre 19"/>
          <p:cNvSpPr/>
          <p:nvPr/>
        </p:nvSpPr>
        <p:spPr>
          <a:xfrm>
            <a:off x="6164384" y="5568462"/>
            <a:ext cx="898770" cy="293078"/>
          </a:xfrm>
          <a:prstGeom prst="can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endCxn id="20" idx="2"/>
          </p:cNvCxnSpPr>
          <p:nvPr/>
        </p:nvCxnSpPr>
        <p:spPr>
          <a:xfrm>
            <a:off x="3775808" y="3018693"/>
            <a:ext cx="2388576" cy="2696308"/>
          </a:xfrm>
          <a:prstGeom prst="straightConnector1">
            <a:avLst/>
          </a:prstGeom>
          <a:ln>
            <a:solidFill>
              <a:srgbClr val="FDEAD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93330" y="2969235"/>
            <a:ext cx="859692" cy="69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063154" y="4659923"/>
            <a:ext cx="139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kTBS</a:t>
            </a:r>
            <a:r>
              <a:rPr lang="fr-FR" dirty="0" smtClean="0"/>
              <a:t>– </a:t>
            </a:r>
            <a:r>
              <a:rPr lang="fr-FR" dirty="0" err="1" smtClean="0"/>
              <a:t>users</a:t>
            </a:r>
            <a:endParaRPr lang="fr-FR" dirty="0" smtClean="0"/>
          </a:p>
          <a:p>
            <a:r>
              <a:rPr lang="fr-FR" dirty="0" smtClean="0"/>
              <a:t>/ </a:t>
            </a:r>
            <a:r>
              <a:rPr lang="fr-FR" dirty="0" err="1" smtClean="0"/>
              <a:t>platform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28027" y="3080117"/>
            <a:ext cx="163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trace </a:t>
            </a:r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47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Illustration</a:t>
            </a:r>
            <a:br>
              <a:rPr lang="en-GB" dirty="0" smtClean="0"/>
            </a:br>
            <a:r>
              <a:rPr lang="en-GB" dirty="0" smtClean="0"/>
              <a:t>(platform events as obsels)</a:t>
            </a:r>
            <a:endParaRPr lang="en-GB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12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74077" y="2331412"/>
            <a:ext cx="1240692" cy="8338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Sourire 4"/>
          <p:cNvSpPr/>
          <p:nvPr/>
        </p:nvSpPr>
        <p:spPr>
          <a:xfrm>
            <a:off x="859692" y="3907692"/>
            <a:ext cx="840154" cy="752231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ylindre 5"/>
          <p:cNvSpPr/>
          <p:nvPr/>
        </p:nvSpPr>
        <p:spPr>
          <a:xfrm>
            <a:off x="5734539" y="1978270"/>
            <a:ext cx="1137086" cy="134815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 DB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341077" y="2250671"/>
            <a:ext cx="1198934" cy="829446"/>
          </a:xfrm>
          <a:prstGeom prst="rect">
            <a:avLst/>
          </a:prstGeom>
          <a:solidFill>
            <a:srgbClr val="604A7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350846" y="2398593"/>
            <a:ext cx="1113631" cy="5022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Platform</a:t>
            </a:r>
          </a:p>
          <a:p>
            <a:pPr algn="ctr"/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5734539" y="3004038"/>
            <a:ext cx="1006231" cy="322385"/>
          </a:xfrm>
          <a:prstGeom prst="can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Logs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84385" y="4837667"/>
            <a:ext cx="60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U_1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5" idx="0"/>
            <a:endCxn id="4" idx="2"/>
          </p:cNvCxnSpPr>
          <p:nvPr/>
        </p:nvCxnSpPr>
        <p:spPr>
          <a:xfrm flipV="1">
            <a:off x="1279769" y="3165231"/>
            <a:ext cx="14654" cy="74246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4" idx="3"/>
            <a:endCxn id="8" idx="1"/>
          </p:cNvCxnSpPr>
          <p:nvPr/>
        </p:nvCxnSpPr>
        <p:spPr>
          <a:xfrm flipV="1">
            <a:off x="1914769" y="2665394"/>
            <a:ext cx="1426308" cy="8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74077" y="2652347"/>
            <a:ext cx="1240692" cy="5005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Platform</a:t>
            </a:r>
            <a:r>
              <a:rPr lang="fr-FR" sz="1600" dirty="0"/>
              <a:t> </a:t>
            </a:r>
            <a:r>
              <a:rPr lang="fr-FR" sz="1600" dirty="0" smtClean="0"/>
              <a:t>page</a:t>
            </a:r>
          </a:p>
        </p:txBody>
      </p:sp>
      <p:cxnSp>
        <p:nvCxnSpPr>
          <p:cNvPr id="29" name="Connecteur droit avec flèche 28"/>
          <p:cNvCxnSpPr>
            <a:stCxn id="9" idx="3"/>
            <a:endCxn id="10" idx="2"/>
          </p:cNvCxnSpPr>
          <p:nvPr/>
        </p:nvCxnSpPr>
        <p:spPr>
          <a:xfrm>
            <a:off x="4464477" y="2649741"/>
            <a:ext cx="1270062" cy="5154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stCxn id="8" idx="3"/>
            <a:endCxn id="6" idx="2"/>
          </p:cNvCxnSpPr>
          <p:nvPr/>
        </p:nvCxnSpPr>
        <p:spPr>
          <a:xfrm flipV="1">
            <a:off x="4540011" y="2652347"/>
            <a:ext cx="1194528" cy="1304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859692" y="1604340"/>
            <a:ext cx="98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Browser</a:t>
            </a:r>
          </a:p>
          <a:p>
            <a:r>
              <a:rPr lang="fr-FR" dirty="0" smtClean="0"/>
              <a:t>(client)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493330" y="1604340"/>
            <a:ext cx="1046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Platform</a:t>
            </a:r>
          </a:p>
          <a:p>
            <a:r>
              <a:rPr lang="fr-FR" dirty="0" smtClean="0"/>
              <a:t>Server</a:t>
            </a:r>
            <a:endParaRPr lang="fr-FR" dirty="0"/>
          </a:p>
        </p:txBody>
      </p:sp>
      <p:sp>
        <p:nvSpPr>
          <p:cNvPr id="18" name="Cylindre 17"/>
          <p:cNvSpPr/>
          <p:nvPr/>
        </p:nvSpPr>
        <p:spPr>
          <a:xfrm>
            <a:off x="6164384" y="4728308"/>
            <a:ext cx="898770" cy="1250462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  <a:ln w="38100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EBD9"/>
              </a:solidFill>
            </a:endParaRPr>
          </a:p>
        </p:txBody>
      </p:sp>
      <p:sp>
        <p:nvSpPr>
          <p:cNvPr id="19" name="Cylindre 18"/>
          <p:cNvSpPr/>
          <p:nvPr/>
        </p:nvSpPr>
        <p:spPr>
          <a:xfrm>
            <a:off x="6164384" y="5275384"/>
            <a:ext cx="898770" cy="625231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0EBD9"/>
              </a:solidFill>
            </a:endParaRPr>
          </a:p>
        </p:txBody>
      </p:sp>
      <p:sp>
        <p:nvSpPr>
          <p:cNvPr id="20" name="Cylindre 19"/>
          <p:cNvSpPr/>
          <p:nvPr/>
        </p:nvSpPr>
        <p:spPr>
          <a:xfrm>
            <a:off x="6164384" y="5568462"/>
            <a:ext cx="898770" cy="293078"/>
          </a:xfrm>
          <a:prstGeom prst="can">
            <a:avLst/>
          </a:prstGeom>
          <a:solidFill>
            <a:srgbClr val="FCD5B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>
            <a:endCxn id="20" idx="2"/>
          </p:cNvCxnSpPr>
          <p:nvPr/>
        </p:nvCxnSpPr>
        <p:spPr>
          <a:xfrm>
            <a:off x="3775808" y="3018693"/>
            <a:ext cx="2388576" cy="2696308"/>
          </a:xfrm>
          <a:prstGeom prst="straightConnector1">
            <a:avLst/>
          </a:prstGeom>
          <a:ln>
            <a:solidFill>
              <a:srgbClr val="FDEAD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93330" y="2969235"/>
            <a:ext cx="859692" cy="696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7063154" y="4659923"/>
            <a:ext cx="139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kTBS</a:t>
            </a:r>
            <a:r>
              <a:rPr lang="fr-FR" dirty="0" smtClean="0"/>
              <a:t>– </a:t>
            </a:r>
            <a:r>
              <a:rPr lang="fr-FR" dirty="0" err="1" smtClean="0"/>
              <a:t>users</a:t>
            </a:r>
            <a:endParaRPr lang="fr-FR" dirty="0" smtClean="0"/>
          </a:p>
          <a:p>
            <a:r>
              <a:rPr lang="fr-FR" dirty="0" smtClean="0"/>
              <a:t>/ </a:t>
            </a:r>
            <a:r>
              <a:rPr lang="fr-FR" dirty="0" err="1" smtClean="0"/>
              <a:t>platform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228027" y="3080117"/>
            <a:ext cx="163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 trace </a:t>
            </a:r>
            <a:r>
              <a:rPr lang="fr-FR" dirty="0" err="1" smtClean="0"/>
              <a:t>listener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1084385" y="2535116"/>
            <a:ext cx="830384" cy="669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M-trace</a:t>
            </a:r>
          </a:p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Assistant</a:t>
            </a:r>
            <a:endParaRPr lang="fr-FR" sz="1200" dirty="0">
              <a:solidFill>
                <a:srgbClr val="000000"/>
              </a:solidFill>
            </a:endParaRPr>
          </a:p>
        </p:txBody>
      </p:sp>
      <p:cxnSp>
        <p:nvCxnSpPr>
          <p:cNvPr id="28" name="Connecteur droit avec flèche 27"/>
          <p:cNvCxnSpPr>
            <a:stCxn id="26" idx="3"/>
          </p:cNvCxnSpPr>
          <p:nvPr/>
        </p:nvCxnSpPr>
        <p:spPr>
          <a:xfrm>
            <a:off x="1914769" y="2869712"/>
            <a:ext cx="4249615" cy="2845289"/>
          </a:xfrm>
          <a:prstGeom prst="straightConnector1">
            <a:avLst/>
          </a:prstGeom>
          <a:ln>
            <a:solidFill>
              <a:srgbClr val="FDEADA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59691" y="2250671"/>
            <a:ext cx="1055078" cy="316769"/>
          </a:xfrm>
          <a:prstGeom prst="rect">
            <a:avLst/>
          </a:prstGeom>
          <a:solidFill>
            <a:srgbClr val="FDE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Browser</a:t>
            </a:r>
          </a:p>
          <a:p>
            <a:pPr algn="ctr"/>
            <a:r>
              <a:rPr lang="fr-FR" sz="1200" dirty="0" smtClean="0">
                <a:solidFill>
                  <a:srgbClr val="000000"/>
                </a:solidFill>
              </a:rPr>
              <a:t>Extension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294423" y="3204308"/>
            <a:ext cx="1577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Browser (client) parameterized</a:t>
            </a:r>
          </a:p>
          <a:p>
            <a:r>
              <a:rPr lang="en-GB" sz="1400" dirty="0" smtClean="0"/>
              <a:t>Obsels collection </a:t>
            </a:r>
            <a:endParaRPr lang="en-GB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2652427" y="3751384"/>
            <a:ext cx="1050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kTBS</a:t>
            </a:r>
            <a:endParaRPr lang="fr-FR" dirty="0" smtClean="0"/>
          </a:p>
          <a:p>
            <a:r>
              <a:rPr lang="fr-FR" dirty="0" err="1" smtClean="0"/>
              <a:t>Requests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716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13</a:t>
            </a:fld>
            <a:endParaRPr lang="fr-FR"/>
          </a:p>
        </p:txBody>
      </p:sp>
      <p:pic>
        <p:nvPicPr>
          <p:cNvPr id="6" name="Image 5" descr="1-InterfaceInstallExten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58" y="2773093"/>
            <a:ext cx="7094072" cy="35293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578044" y="1867025"/>
            <a:ext cx="4212611" cy="5847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Installing the extension</a:t>
            </a:r>
            <a:endParaRPr lang="en-US" sz="32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15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78044" y="1677480"/>
            <a:ext cx="4212611" cy="584776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Installing</a:t>
            </a:r>
            <a:r>
              <a:rPr lang="fr-FR" sz="3200" dirty="0" smtClean="0"/>
              <a:t> the extension</a:t>
            </a:r>
            <a:endParaRPr lang="fr-FR" sz="3200" dirty="0"/>
          </a:p>
        </p:txBody>
      </p:sp>
      <p:pic>
        <p:nvPicPr>
          <p:cNvPr id="3" name="Image 2" descr="3-AllowInstallExten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86" y="2365784"/>
            <a:ext cx="7551785" cy="424787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12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78044" y="1724866"/>
            <a:ext cx="4212611" cy="584776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Installing</a:t>
            </a:r>
            <a:r>
              <a:rPr lang="fr-FR" sz="3200" dirty="0" smtClean="0"/>
              <a:t> the extension</a:t>
            </a:r>
            <a:endParaRPr lang="fr-FR" sz="3200" dirty="0"/>
          </a:p>
        </p:txBody>
      </p:sp>
      <p:pic>
        <p:nvPicPr>
          <p:cNvPr id="5" name="Image 4" descr="2-AcceptInstallExtens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20" y="2411288"/>
            <a:ext cx="7311270" cy="4112590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1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578044" y="1724866"/>
            <a:ext cx="4212611" cy="584776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fr-FR" sz="3200" dirty="0" err="1" smtClean="0"/>
              <a:t>Installing</a:t>
            </a:r>
            <a:r>
              <a:rPr lang="fr-FR" sz="3200" dirty="0" smtClean="0"/>
              <a:t> the extension</a:t>
            </a:r>
            <a:endParaRPr lang="fr-FR" sz="3200" dirty="0"/>
          </a:p>
        </p:txBody>
      </p:sp>
      <p:pic>
        <p:nvPicPr>
          <p:cNvPr id="3" name="Image 2" descr="4-FinInstalla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2" y="2486895"/>
            <a:ext cx="7386676" cy="4155005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7554048" y="2644162"/>
            <a:ext cx="720336" cy="74870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063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17</a:t>
            </a:fld>
            <a:endParaRPr lang="fr-FR"/>
          </a:p>
        </p:txBody>
      </p:sp>
      <p:pic>
        <p:nvPicPr>
          <p:cNvPr id="5" name="Image 4" descr="6-ConnectionClaro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8" y="2280275"/>
            <a:ext cx="8770456" cy="436330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31615" y="1734342"/>
            <a:ext cx="4591334" cy="369332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Logging on the platform -&gt; Getting the U-ID</a:t>
            </a:r>
            <a:endParaRPr lang="en-GB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446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18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31615" y="1734342"/>
            <a:ext cx="4547827" cy="369332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Logging on the platform -&gt; Getting the U-ID</a:t>
            </a:r>
            <a:endParaRPr lang="en-GB" dirty="0"/>
          </a:p>
        </p:txBody>
      </p:sp>
      <p:pic>
        <p:nvPicPr>
          <p:cNvPr id="3" name="Image 2" descr="7-PageApresConnec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4" y="2383795"/>
            <a:ext cx="8321775" cy="414008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7004318" y="2644162"/>
            <a:ext cx="720336" cy="748706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532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8-ChoixFove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0" y="2202476"/>
            <a:ext cx="8686235" cy="432140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3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19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142053" y="1734342"/>
            <a:ext cx="3922506" cy="369332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Choosing a course -&gt; getting the A-ID</a:t>
            </a:r>
            <a:endParaRPr lang="en-GB" dirty="0"/>
          </a:p>
        </p:txBody>
      </p:sp>
      <p:sp>
        <p:nvSpPr>
          <p:cNvPr id="10" name="Ellipse 9"/>
          <p:cNvSpPr/>
          <p:nvPr/>
        </p:nvSpPr>
        <p:spPr>
          <a:xfrm>
            <a:off x="5478343" y="2786037"/>
            <a:ext cx="2009357" cy="871147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39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Argument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Massively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OPEN</a:t>
            </a:r>
            <a:r>
              <a:rPr lang="en-GB" dirty="0" smtClean="0">
                <a:solidFill>
                  <a:srgbClr val="DE6565"/>
                </a:solidFill>
              </a:rPr>
              <a:t> </a:t>
            </a:r>
            <a:r>
              <a:rPr lang="en-GB" dirty="0" smtClean="0"/>
              <a:t>Online Course</a:t>
            </a:r>
          </a:p>
          <a:p>
            <a:r>
              <a:rPr lang="en-GB" dirty="0" smtClean="0"/>
              <a:t>Understanding (the learning process) for doing -&gt; knowledge!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L</a:t>
            </a:r>
            <a:r>
              <a:rPr lang="en-GB" dirty="0" smtClean="0">
                <a:solidFill>
                  <a:srgbClr val="7A1A1A"/>
                </a:solidFill>
              </a:rPr>
              <a:t>earner(s)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T</a:t>
            </a:r>
            <a:r>
              <a:rPr lang="en-GB" dirty="0" smtClean="0">
                <a:solidFill>
                  <a:srgbClr val="7A1A1A"/>
                </a:solidFill>
              </a:rPr>
              <a:t>utor(s)</a:t>
            </a:r>
          </a:p>
          <a:p>
            <a:pPr lvl="1"/>
            <a:r>
              <a:rPr lang="en-GB" dirty="0" smtClean="0">
                <a:solidFill>
                  <a:srgbClr val="7A1A1A"/>
                </a:solidFill>
              </a:rPr>
              <a:t>Teacher(s)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D</a:t>
            </a:r>
            <a:r>
              <a:rPr lang="en-GB" dirty="0" smtClean="0">
                <a:solidFill>
                  <a:srgbClr val="7A1A1A"/>
                </a:solidFill>
              </a:rPr>
              <a:t>esigner(s)</a:t>
            </a:r>
          </a:p>
          <a:p>
            <a:pPr lvl="1"/>
            <a:r>
              <a:rPr lang="en-GB" dirty="0">
                <a:solidFill>
                  <a:srgbClr val="7A1A1A"/>
                </a:solidFill>
              </a:rPr>
              <a:t>R</a:t>
            </a:r>
            <a:r>
              <a:rPr lang="en-GB" dirty="0" smtClean="0">
                <a:solidFill>
                  <a:srgbClr val="7A1A1A"/>
                </a:solidFill>
              </a:rPr>
              <a:t>esearcher(s)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Constructing relevant knowledge 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From heterogeneous and evolving situations</a:t>
            </a:r>
          </a:p>
          <a:p>
            <a:pPr lvl="1"/>
            <a:r>
              <a:rPr lang="en-GB" dirty="0" smtClean="0">
                <a:solidFill>
                  <a:srgbClr val="000000"/>
                </a:solidFill>
              </a:rPr>
              <a:t>For very different skills and tasks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75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20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833955" y="1734342"/>
            <a:ext cx="3454792" cy="369332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Launching the M-Trace Assistant</a:t>
            </a:r>
            <a:endParaRPr lang="en-GB" dirty="0"/>
          </a:p>
        </p:txBody>
      </p:sp>
      <p:pic>
        <p:nvPicPr>
          <p:cNvPr id="3" name="Image 2" descr="9-LanceAssistantApresChoixFove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1" y="2253654"/>
            <a:ext cx="8435512" cy="4196667"/>
          </a:xfrm>
          <a:prstGeom prst="rect">
            <a:avLst/>
          </a:prstGeom>
        </p:spPr>
      </p:pic>
      <p:pic>
        <p:nvPicPr>
          <p:cNvPr id="6" name="Image 5" descr="trace_extens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7" y="4459563"/>
            <a:ext cx="4570250" cy="206431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046220" y="5430485"/>
            <a:ext cx="1624079" cy="671405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>
            <a:stCxn id="9" idx="0"/>
          </p:cNvCxnSpPr>
          <p:nvPr/>
        </p:nvCxnSpPr>
        <p:spPr>
          <a:xfrm flipH="1" flipV="1">
            <a:off x="3222555" y="4122619"/>
            <a:ext cx="1635705" cy="1307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072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8" name="ZoneTexte 7"/>
          <p:cNvSpPr txBox="1"/>
          <p:nvPr/>
        </p:nvSpPr>
        <p:spPr>
          <a:xfrm>
            <a:off x="2293703" y="1734342"/>
            <a:ext cx="4985822" cy="369332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The Open Learning Process 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within the platform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Image 4" descr="14-TÇlÇchargerArti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49" y="2289752"/>
            <a:ext cx="8389461" cy="417375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467485" y="5792104"/>
            <a:ext cx="2413498" cy="794609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646413" y="5457567"/>
            <a:ext cx="123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92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smtClean="0"/>
              <a:t>Example on </a:t>
            </a:r>
            <a:r>
              <a:rPr lang="en-GB" sz="4400" smtClean="0">
                <a:hlinkClick r:id="rId2"/>
              </a:rPr>
              <a:t>Claroline Connect</a:t>
            </a:r>
            <a:endParaRPr lang="en-GB" sz="4400"/>
          </a:p>
        </p:txBody>
      </p:sp>
      <p:sp>
        <p:nvSpPr>
          <p:cNvPr id="8" name="ZoneTexte 7"/>
          <p:cNvSpPr txBox="1"/>
          <p:nvPr/>
        </p:nvSpPr>
        <p:spPr>
          <a:xfrm>
            <a:off x="2085185" y="1620615"/>
            <a:ext cx="5326323" cy="369332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The Open Learning Process 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somewhere on the web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646413" y="5457567"/>
            <a:ext cx="123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Awareness</a:t>
            </a:r>
            <a:endParaRPr lang="en-US" dirty="0"/>
          </a:p>
        </p:txBody>
      </p:sp>
      <p:pic>
        <p:nvPicPr>
          <p:cNvPr id="4" name="Image 3" descr="15-OuvrirYoutu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7" y="2103674"/>
            <a:ext cx="8726963" cy="4341664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467485" y="5792104"/>
            <a:ext cx="2413498" cy="794609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5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/>
              <a:t>Example on </a:t>
            </a:r>
            <a:r>
              <a:rPr lang="en-GB" sz="4400" dirty="0" smtClean="0">
                <a:hlinkClick r:id="rId2"/>
              </a:rPr>
              <a:t>Claroline Connect</a:t>
            </a:r>
            <a:endParaRPr lang="en-GB" sz="4400" dirty="0"/>
          </a:p>
        </p:txBody>
      </p:sp>
      <p:sp>
        <p:nvSpPr>
          <p:cNvPr id="8" name="ZoneTexte 7"/>
          <p:cNvSpPr txBox="1"/>
          <p:nvPr/>
        </p:nvSpPr>
        <p:spPr>
          <a:xfrm>
            <a:off x="1466959" y="1734342"/>
            <a:ext cx="6821198" cy="523220"/>
          </a:xfrm>
          <a:prstGeom prst="rect">
            <a:avLst/>
          </a:prstGeom>
          <a:solidFill>
            <a:srgbClr val="F0EDE1"/>
          </a:solidFill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Reflexivity on the learning trace : assistance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 5" descr="16-ActiviteyouTubeTraceVis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" y="2370952"/>
            <a:ext cx="8378643" cy="4168375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79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Further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 smtClean="0"/>
              <a:t>« Universal » trace converter </a:t>
            </a:r>
            <a:r>
              <a:rPr lang="en-GB" dirty="0" smtClean="0"/>
              <a:t>for </a:t>
            </a:r>
            <a:r>
              <a:rPr lang="en-GB" dirty="0" err="1" smtClean="0"/>
              <a:t>MoocDB</a:t>
            </a:r>
            <a:r>
              <a:rPr lang="en-GB" dirty="0" smtClean="0"/>
              <a:t> (</a:t>
            </a:r>
            <a:r>
              <a:rPr lang="en-GB" dirty="0" err="1" smtClean="0"/>
              <a:t>Kalyan</a:t>
            </a:r>
            <a:r>
              <a:rPr lang="en-GB" dirty="0" smtClean="0"/>
              <a:t> </a:t>
            </a:r>
            <a:r>
              <a:rPr lang="en-GB" dirty="0" err="1" smtClean="0"/>
              <a:t>Veeramachaneni</a:t>
            </a:r>
            <a:r>
              <a:rPr lang="en-GB" dirty="0" smtClean="0"/>
              <a:t> </a:t>
            </a:r>
            <a:r>
              <a:rPr lang="en-GB" u="sng" dirty="0" smtClean="0">
                <a:hlinkClick r:id="rId2"/>
              </a:rPr>
              <a:t>kalyan@csail.mit.edu</a:t>
            </a:r>
            <a:r>
              <a:rPr lang="en-GB" u="sng" dirty="0" smtClean="0"/>
              <a:t> + Quentin </a:t>
            </a:r>
            <a:r>
              <a:rPr lang="en-GB" u="sng" dirty="0" err="1" smtClean="0"/>
              <a:t>Agren</a:t>
            </a:r>
            <a:r>
              <a:rPr lang="en-GB" u="sng" dirty="0" smtClean="0"/>
              <a:t>)</a:t>
            </a:r>
            <a:r>
              <a:rPr lang="en-GB" dirty="0" smtClean="0"/>
              <a:t> April-September 2014</a:t>
            </a:r>
          </a:p>
          <a:p>
            <a:r>
              <a:rPr lang="en-GB" b="1" dirty="0" smtClean="0"/>
              <a:t>Listener for </a:t>
            </a:r>
            <a:r>
              <a:rPr lang="en-GB" b="1" dirty="0" err="1" smtClean="0"/>
              <a:t>Edx</a:t>
            </a:r>
            <a:r>
              <a:rPr lang="en-GB" b="1" dirty="0" smtClean="0"/>
              <a:t> FUN </a:t>
            </a:r>
            <a:r>
              <a:rPr lang="en-GB" dirty="0" smtClean="0"/>
              <a:t>: application in Lyon (</a:t>
            </a:r>
            <a:r>
              <a:rPr lang="en-GB" dirty="0" err="1" smtClean="0"/>
              <a:t>Mooc</a:t>
            </a:r>
            <a:r>
              <a:rPr lang="en-GB" dirty="0" smtClean="0"/>
              <a:t> on European Economy), ENS-Lyon</a:t>
            </a:r>
          </a:p>
          <a:p>
            <a:r>
              <a:rPr lang="en-GB" b="1" dirty="0" smtClean="0"/>
              <a:t>Experiment</a:t>
            </a:r>
            <a:r>
              <a:rPr lang="en-GB" dirty="0" smtClean="0"/>
              <a:t> with the </a:t>
            </a:r>
            <a:r>
              <a:rPr lang="en-GB" dirty="0" err="1" smtClean="0"/>
              <a:t>Mooc</a:t>
            </a:r>
            <a:r>
              <a:rPr lang="en-GB" dirty="0" smtClean="0"/>
              <a:t> FOVEA (April-May 2014)</a:t>
            </a:r>
          </a:p>
          <a:p>
            <a:r>
              <a:rPr lang="en-GB" dirty="0" smtClean="0"/>
              <a:t>Development of </a:t>
            </a:r>
            <a:r>
              <a:rPr lang="en-GB" b="1" dirty="0" smtClean="0"/>
              <a:t>a security service </a:t>
            </a:r>
            <a:r>
              <a:rPr lang="en-GB" dirty="0" smtClean="0"/>
              <a:t>for a full user control of his M-Traces (PhD Thesis : Hoang </a:t>
            </a:r>
            <a:r>
              <a:rPr lang="en-GB" dirty="0" err="1" smtClean="0"/>
              <a:t>Lé</a:t>
            </a:r>
            <a:r>
              <a:rPr lang="en-GB" dirty="0" smtClean="0"/>
              <a:t>, </a:t>
            </a:r>
            <a:r>
              <a:rPr lang="en-GB" dirty="0" err="1" smtClean="0"/>
              <a:t>Ozalid</a:t>
            </a:r>
            <a:r>
              <a:rPr lang="en-GB" dirty="0" smtClean="0"/>
              <a:t> Project) (</a:t>
            </a:r>
            <a:r>
              <a:rPr lang="en-GB" dirty="0" err="1" smtClean="0"/>
              <a:t>Defense</a:t>
            </a:r>
            <a:r>
              <a:rPr lang="en-GB" dirty="0" smtClean="0"/>
              <a:t> in 2015)</a:t>
            </a:r>
          </a:p>
          <a:p>
            <a:r>
              <a:rPr lang="en-GB" b="1" dirty="0" smtClean="0"/>
              <a:t>Capitalizing various M-Traces repositories </a:t>
            </a:r>
            <a:r>
              <a:rPr lang="en-GB" dirty="0" smtClean="0"/>
              <a:t>with explicit models for further research (Learners give their M-traces for scientific investigation) (FUN working group) (April-December 2014)</a:t>
            </a:r>
          </a:p>
          <a:p>
            <a:r>
              <a:rPr lang="en-GB" b="1" dirty="0" smtClean="0"/>
              <a:t>Enhancing performances </a:t>
            </a:r>
            <a:r>
              <a:rPr lang="en-GB" dirty="0" smtClean="0"/>
              <a:t>of the </a:t>
            </a:r>
            <a:r>
              <a:rPr lang="en-GB" dirty="0" err="1" smtClean="0"/>
              <a:t>kTBMS</a:t>
            </a:r>
            <a:r>
              <a:rPr lang="en-GB" dirty="0" smtClean="0"/>
              <a:t> (a RDF lib) (February-December 2014)</a:t>
            </a:r>
          </a:p>
          <a:p>
            <a:r>
              <a:rPr lang="en-GB" b="1" dirty="0" smtClean="0"/>
              <a:t>Developing assistants </a:t>
            </a:r>
            <a:r>
              <a:rPr lang="en-GB" dirty="0" smtClean="0"/>
              <a:t>with various visualization, indicators computations, API for platforms wishing to access the learner M-Traces (with a security token)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054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readings</a:t>
            </a:r>
            <a:r>
              <a:rPr lang="fr-FR" dirty="0" smtClean="0"/>
              <a:t> and biblio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>
                <a:hlinkClick r:id="rId2"/>
              </a:rPr>
              <a:t>Research questions and methods on the MOOCs What's new?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surveys</a:t>
            </a:r>
            <a:r>
              <a:rPr lang="fr-FR" dirty="0" smtClean="0"/>
              <a:t>’ </a:t>
            </a:r>
            <a:r>
              <a:rPr lang="fr-FR" dirty="0" err="1" smtClean="0"/>
              <a:t>references</a:t>
            </a:r>
            <a:r>
              <a:rPr lang="fr-FR" dirty="0" smtClean="0"/>
              <a:t>)</a:t>
            </a:r>
          </a:p>
          <a:p>
            <a:r>
              <a:rPr lang="fr-FR" dirty="0" smtClean="0">
                <a:hlinkClick r:id="rId3"/>
              </a:rPr>
              <a:t>Traced Experience Based Reasoning</a:t>
            </a:r>
            <a:r>
              <a:rPr lang="fr-FR" dirty="0" smtClean="0"/>
              <a:t> (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examples</a:t>
            </a:r>
            <a:r>
              <a:rPr lang="fr-FR" dirty="0" smtClean="0"/>
              <a:t> of </a:t>
            </a:r>
            <a:r>
              <a:rPr lang="fr-FR" dirty="0" err="1" smtClean="0"/>
              <a:t>using</a:t>
            </a:r>
            <a:r>
              <a:rPr lang="fr-FR" dirty="0" smtClean="0"/>
              <a:t> M-Traces for </a:t>
            </a:r>
            <a:r>
              <a:rPr lang="fr-FR" dirty="0" err="1" smtClean="0"/>
              <a:t>learning</a:t>
            </a:r>
            <a:r>
              <a:rPr lang="fr-FR" dirty="0" smtClean="0"/>
              <a:t>)</a:t>
            </a:r>
          </a:p>
          <a:p>
            <a:r>
              <a:rPr lang="fr-FR" dirty="0">
                <a:hlinkClick r:id="rId4"/>
              </a:rPr>
              <a:t>https://www.zotero.org/groups/</a:t>
            </a:r>
            <a:r>
              <a:rPr lang="fr-FR" dirty="0" smtClean="0">
                <a:hlinkClick r:id="rId4"/>
              </a:rPr>
              <a:t>coat_cnrs</a:t>
            </a:r>
            <a:r>
              <a:rPr lang="fr-FR" dirty="0" smtClean="0"/>
              <a:t> (a collaborative </a:t>
            </a:r>
            <a:r>
              <a:rPr lang="fr-FR" dirty="0" err="1" smtClean="0"/>
              <a:t>bibliography</a:t>
            </a:r>
            <a:r>
              <a:rPr lang="fr-FR" dirty="0" smtClean="0"/>
              <a:t>)</a:t>
            </a:r>
          </a:p>
          <a:p>
            <a:r>
              <a:rPr lang="fr-FR" dirty="0" smtClean="0">
                <a:hlinkClick r:id="rId5"/>
              </a:rPr>
              <a:t>Publications (Alain Mille)</a:t>
            </a:r>
            <a:endParaRPr lang="fr-FR" dirty="0" smtClean="0"/>
          </a:p>
          <a:p>
            <a:r>
              <a:rPr lang="fr-FR" dirty="0" smtClean="0">
                <a:hlinkClick r:id="rId6"/>
              </a:rPr>
              <a:t>The GitHub of the kTB(M)S</a:t>
            </a:r>
            <a:endParaRPr lang="fr-FR" dirty="0" smtClean="0"/>
          </a:p>
          <a:p>
            <a:r>
              <a:rPr lang="fr-FR" dirty="0" smtClean="0">
                <a:hlinkClick r:id="rId7"/>
              </a:rPr>
              <a:t>The </a:t>
            </a:r>
            <a:r>
              <a:rPr lang="fr-FR" dirty="0" err="1" smtClean="0">
                <a:hlinkClick r:id="rId7"/>
              </a:rPr>
              <a:t>GitHub</a:t>
            </a:r>
            <a:r>
              <a:rPr lang="fr-FR" dirty="0" smtClean="0">
                <a:hlinkClick r:id="rId7"/>
              </a:rPr>
              <a:t> of </a:t>
            </a:r>
            <a:r>
              <a:rPr lang="fr-FR" dirty="0" err="1" smtClean="0">
                <a:hlinkClick r:id="rId7"/>
              </a:rPr>
              <a:t>TraceMe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21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DEMOS</a:t>
            </a:r>
            <a:br>
              <a:rPr lang="fr-FR" dirty="0" smtClean="0"/>
            </a:br>
            <a:r>
              <a:rPr lang="en-US" sz="1400" i="1" dirty="0" smtClean="0"/>
              <a:t>Needs a </a:t>
            </a:r>
            <a:r>
              <a:rPr lang="en-US" sz="1400" i="1" dirty="0" err="1" smtClean="0"/>
              <a:t>securized</a:t>
            </a:r>
            <a:r>
              <a:rPr lang="en-US" sz="1400" i="1" dirty="0" smtClean="0"/>
              <a:t> access…</a:t>
            </a:r>
            <a:endParaRPr lang="en-US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 err="1" smtClean="0"/>
              <a:t>During</a:t>
            </a:r>
            <a:r>
              <a:rPr lang="fr-FR" b="1" dirty="0" smtClean="0"/>
              <a:t> </a:t>
            </a:r>
            <a:r>
              <a:rPr lang="fr-FR" b="1" dirty="0" err="1" smtClean="0"/>
              <a:t>some</a:t>
            </a:r>
            <a:r>
              <a:rPr lang="fr-FR" b="1" dirty="0" smtClean="0"/>
              <a:t> break… </a:t>
            </a:r>
            <a:r>
              <a:rPr lang="fr-FR" b="1" dirty="0" smtClean="0">
                <a:sym typeface="Wingdings"/>
              </a:rPr>
              <a:t></a:t>
            </a:r>
          </a:p>
          <a:p>
            <a:pPr lvl="1"/>
            <a:r>
              <a:rPr lang="fr-FR" dirty="0" smtClean="0">
                <a:sym typeface="Wingdings"/>
              </a:rPr>
              <a:t>The </a:t>
            </a:r>
            <a:r>
              <a:rPr lang="fr-FR" dirty="0" err="1" smtClean="0">
                <a:sym typeface="Wingdings"/>
              </a:rPr>
              <a:t>link</a:t>
            </a:r>
            <a:r>
              <a:rPr lang="fr-FR" dirty="0" smtClean="0">
                <a:sym typeface="Wingdings"/>
              </a:rPr>
              <a:t> to the </a:t>
            </a:r>
            <a:r>
              <a:rPr lang="fr-FR" dirty="0" err="1" smtClean="0">
                <a:sym typeface="Wingdings"/>
              </a:rPr>
              <a:t>kTBS</a:t>
            </a:r>
            <a:r>
              <a:rPr lang="fr-FR" dirty="0" smtClean="0">
                <a:sym typeface="Wingdings"/>
              </a:rPr>
              <a:t> </a:t>
            </a:r>
            <a:r>
              <a:rPr lang="fr-FR" dirty="0"/>
              <a:t> </a:t>
            </a:r>
            <a:r>
              <a:rPr lang="fr-FR" u="sng" dirty="0">
                <a:hlinkClick r:id="rId2"/>
              </a:rPr>
              <a:t>http://clacodev.univ-lyon1.fr:8080/</a:t>
            </a:r>
            <a:r>
              <a:rPr lang="fr-FR" u="sng" dirty="0" smtClean="0">
                <a:hlinkClick r:id="rId2"/>
              </a:rPr>
              <a:t>fderbel35/</a:t>
            </a:r>
            <a:endParaRPr lang="fr-FR" u="sng" dirty="0" smtClean="0"/>
          </a:p>
          <a:p>
            <a:pPr lvl="1"/>
            <a:r>
              <a:rPr lang="fr-FR" dirty="0" smtClean="0"/>
              <a:t>The </a:t>
            </a:r>
            <a:r>
              <a:rPr lang="fr-FR" dirty="0" err="1" smtClean="0"/>
              <a:t>link</a:t>
            </a:r>
            <a:r>
              <a:rPr lang="fr-FR" dirty="0" smtClean="0"/>
              <a:t> to the trace</a:t>
            </a:r>
            <a:r>
              <a:rPr lang="fr-FR" dirty="0"/>
              <a:t> </a:t>
            </a:r>
            <a:r>
              <a:rPr lang="fr-FR" u="sng" dirty="0">
                <a:hlinkClick r:id="rId3"/>
              </a:rPr>
              <a:t>http://clacodev.univ-lyon1.fr:8080/fderbel35/FOVEAMOOC1/@obsels</a:t>
            </a:r>
          </a:p>
          <a:p>
            <a:pPr lvl="1"/>
            <a:r>
              <a:rPr lang="fr-FR" dirty="0" err="1" smtClean="0"/>
              <a:t>Creating</a:t>
            </a:r>
            <a:r>
              <a:rPr lang="fr-FR" dirty="0" smtClean="0"/>
              <a:t> a blog on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 smtClean="0"/>
              <a:t> </a:t>
            </a:r>
            <a:r>
              <a:rPr lang="fr-FR" dirty="0"/>
              <a:t> </a:t>
            </a:r>
            <a:r>
              <a:rPr lang="fr-FR" u="sng" dirty="0">
                <a:hlinkClick r:id="rId4"/>
              </a:rPr>
              <a:t>http://clacodev.univ-lyon1.fr:8080/fderbel35/Espacepersonnel-fderbelfderbel/@obsels</a:t>
            </a:r>
          </a:p>
          <a:p>
            <a:pPr lvl="1"/>
            <a:r>
              <a:rPr lang="fr-FR" dirty="0" err="1" smtClean="0"/>
              <a:t>Visualizing</a:t>
            </a:r>
            <a:r>
              <a:rPr lang="fr-FR" dirty="0" smtClean="0"/>
              <a:t> the </a:t>
            </a:r>
            <a:r>
              <a:rPr lang="fr-FR" dirty="0" err="1" smtClean="0"/>
              <a:t>activity</a:t>
            </a:r>
            <a:r>
              <a:rPr lang="fr-FR" dirty="0" smtClean="0"/>
              <a:t> on </a:t>
            </a:r>
            <a:r>
              <a:rPr lang="fr-FR" dirty="0" err="1" smtClean="0"/>
              <a:t>his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 </a:t>
            </a:r>
            <a:r>
              <a:rPr lang="fr-FR" dirty="0" err="1" smtClean="0"/>
              <a:t>space</a:t>
            </a:r>
            <a:r>
              <a:rPr lang="fr-FR" dirty="0"/>
              <a:t> </a:t>
            </a:r>
            <a:r>
              <a:rPr lang="fr-FR" u="sng" dirty="0">
                <a:hlinkClick r:id="rId5"/>
              </a:rPr>
              <a:t>http://dsi-liris-silex.univ-lyon1.fr/fderbel/Assist-TraceMe/Index.php?mode=utilisateur&amp;&amp;page=TraceView&amp;trace_uri=http%3A%2F%2Fclacodev.univ-lyon1.fr%3A8080%2Ffderbel35%2FEspacepersonnel-fderbelfderbel%2F</a:t>
            </a:r>
          </a:p>
          <a:p>
            <a:pPr lvl="1"/>
            <a:r>
              <a:rPr lang="fr-FR" dirty="0" err="1" smtClean="0"/>
              <a:t>Visualizing</a:t>
            </a:r>
            <a:r>
              <a:rPr lang="fr-FR" dirty="0" smtClean="0"/>
              <a:t> the </a:t>
            </a:r>
            <a:r>
              <a:rPr lang="fr-FR" dirty="0" err="1" smtClean="0"/>
              <a:t>activity</a:t>
            </a:r>
            <a:r>
              <a:rPr lang="fr-FR" dirty="0" smtClean="0"/>
              <a:t> on the </a:t>
            </a:r>
            <a:r>
              <a:rPr lang="fr-FR" dirty="0" err="1" smtClean="0"/>
              <a:t>Mooc</a:t>
            </a:r>
            <a:r>
              <a:rPr lang="fr-FR" dirty="0" smtClean="0"/>
              <a:t> (client + server)</a:t>
            </a:r>
            <a:r>
              <a:rPr lang="fr-FR" dirty="0"/>
              <a:t> </a:t>
            </a:r>
            <a:r>
              <a:rPr lang="fr-FR" u="sng" dirty="0">
                <a:hlinkClick r:id="rId6"/>
              </a:rPr>
              <a:t>http://dsi-liris-silex.univ-lyon1.fr/fderbel/Assist-TraceMe/Index.php?mode=utilisateur&amp;&amp;page=TraceView&amp;trace_uri=http%3A%2F%2Fclacodev.univ-lyon1.fr%3A8080%2Ffderbel35%2FFOVEAMOOC1%2F</a:t>
            </a:r>
          </a:p>
          <a:p>
            <a:pPr lvl="1"/>
            <a:r>
              <a:rPr lang="fr-FR" dirty="0" smtClean="0"/>
              <a:t>The assistant page : </a:t>
            </a:r>
            <a:r>
              <a:rPr lang="fr-FR" u="sng" dirty="0" smtClean="0">
                <a:hlinkClick r:id="rId7"/>
              </a:rPr>
              <a:t>http</a:t>
            </a:r>
            <a:r>
              <a:rPr lang="fr-FR" u="sng" dirty="0">
                <a:hlinkClick r:id="rId7"/>
              </a:rPr>
              <a:t>://dsi-liris-silex.univ-lyon1.fr/fderbel/Assist-TraceMe/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83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(1)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 descr="semantiques_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770769"/>
            <a:ext cx="7435128" cy="4639381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07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(2)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 descr="semantiques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41" y="1866177"/>
            <a:ext cx="6959086" cy="4508087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6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Introduction (3)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5</a:t>
            </a:fld>
            <a:endParaRPr lang="fr-FR"/>
          </a:p>
        </p:txBody>
      </p:sp>
      <p:pic>
        <p:nvPicPr>
          <p:cNvPr id="4" name="Image 3" descr="semantiques_2_b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09" y="1770590"/>
            <a:ext cx="6579962" cy="4262491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9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Knowledge</a:t>
            </a:r>
            <a:r>
              <a:rPr lang="fr-FR" dirty="0" smtClean="0"/>
              <a:t> Construction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6</a:t>
            </a:fld>
            <a:endParaRPr lang="fr-FR"/>
          </a:p>
        </p:txBody>
      </p:sp>
      <p:pic>
        <p:nvPicPr>
          <p:cNvPr id="6" name="Image 5" descr="transformed_tra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1" y="1743939"/>
            <a:ext cx="8079639" cy="4647716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23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Modeled</a:t>
            </a:r>
            <a:r>
              <a:rPr lang="fr-FR" dirty="0" smtClean="0"/>
              <a:t> Trace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7</a:t>
            </a:fld>
            <a:endParaRPr lang="fr-FR"/>
          </a:p>
        </p:txBody>
      </p:sp>
      <p:pic>
        <p:nvPicPr>
          <p:cNvPr id="6" name="Image 5" descr="modeled_tr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91297"/>
            <a:ext cx="7876929" cy="4184619"/>
          </a:xfrm>
          <a:prstGeom prst="rect">
            <a:avLst/>
          </a:prstGeom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894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Managing</a:t>
            </a:r>
            <a:r>
              <a:rPr lang="fr-FR" dirty="0" smtClean="0"/>
              <a:t> M-Traces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017471" y="3528820"/>
            <a:ext cx="3882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hlinkClick r:id="rId2"/>
              </a:rPr>
              <a:t>http://</a:t>
            </a:r>
            <a:r>
              <a:rPr lang="fr-FR" sz="1200" dirty="0" err="1">
                <a:hlinkClick r:id="rId2"/>
              </a:rPr>
              <a:t>liris.cnrs.fr</a:t>
            </a:r>
            <a:r>
              <a:rPr lang="fr-FR" sz="1200" dirty="0">
                <a:hlinkClick r:id="rId2"/>
              </a:rPr>
              <a:t>/</a:t>
            </a:r>
            <a:r>
              <a:rPr lang="fr-FR" sz="1200" dirty="0" err="1">
                <a:hlinkClick r:id="rId2"/>
              </a:rPr>
              <a:t>sbt-dev</a:t>
            </a:r>
            <a:r>
              <a:rPr lang="fr-FR" sz="1200" dirty="0">
                <a:hlinkClick r:id="rId2"/>
              </a:rPr>
              <a:t>/</a:t>
            </a:r>
            <a:r>
              <a:rPr lang="fr-FR" sz="1200" dirty="0" err="1">
                <a:hlinkClick r:id="rId2"/>
              </a:rPr>
              <a:t>tbs</a:t>
            </a:r>
            <a:r>
              <a:rPr lang="fr-FR" sz="1200" dirty="0">
                <a:hlinkClick r:id="rId2"/>
              </a:rPr>
              <a:t>/</a:t>
            </a:r>
            <a:r>
              <a:rPr lang="fr-FR" sz="1200" dirty="0" err="1">
                <a:hlinkClick r:id="rId2"/>
              </a:rPr>
              <a:t>doku.php?id</a:t>
            </a:r>
            <a:r>
              <a:rPr lang="fr-FR" sz="1200" dirty="0">
                <a:hlinkClick r:id="rId2"/>
              </a:rPr>
              <a:t>=</a:t>
            </a:r>
            <a:r>
              <a:rPr lang="fr-FR" sz="1200" dirty="0" err="1">
                <a:hlinkClick r:id="rId2"/>
              </a:rPr>
              <a:t>public:ktbs</a:t>
            </a:r>
            <a:endParaRPr lang="fr-FR" sz="1200" dirty="0"/>
          </a:p>
        </p:txBody>
      </p:sp>
      <p:pic>
        <p:nvPicPr>
          <p:cNvPr id="7" name="Image 6" descr="kt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5" y="1634684"/>
            <a:ext cx="5231912" cy="488919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11997" y="2596776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Kernel</a:t>
            </a:r>
            <a:r>
              <a:rPr lang="fr-FR" dirty="0" smtClean="0"/>
              <a:t> Trace </a:t>
            </a:r>
            <a:r>
              <a:rPr lang="fr-FR" dirty="0" err="1" smtClean="0"/>
              <a:t>Based</a:t>
            </a:r>
            <a:r>
              <a:rPr lang="fr-FR" dirty="0" smtClean="0"/>
              <a:t> Management </a:t>
            </a:r>
          </a:p>
          <a:p>
            <a:r>
              <a:rPr lang="fr-FR" smtClean="0"/>
              <a:t>System (RDF lib)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167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5670"/>
          </a:xfrm>
          <a:ln w="19050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fr-FR" sz="3200" dirty="0" smtClean="0"/>
              <a:t>OBSERVING A M</a:t>
            </a:r>
            <a:r>
              <a:rPr lang="fr-FR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</a:t>
            </a:r>
            <a:r>
              <a:rPr lang="fr-FR" sz="3200" dirty="0" smtClean="0"/>
              <a:t>OC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GB" dirty="0" smtClean="0">
                <a:solidFill>
                  <a:srgbClr val="800000"/>
                </a:solidFill>
              </a:rPr>
              <a:t>The learner logs in and get an ID (U-ID)</a:t>
            </a:r>
          </a:p>
          <a:p>
            <a:pPr lvl="2"/>
            <a:r>
              <a:rPr lang="en-GB" dirty="0" smtClean="0">
                <a:solidFill>
                  <a:srgbClr val="800000"/>
                </a:solidFill>
              </a:rPr>
              <a:t>On the platform, or</a:t>
            </a:r>
          </a:p>
          <a:p>
            <a:pPr lvl="2"/>
            <a:r>
              <a:rPr lang="en-GB" dirty="0" smtClean="0">
                <a:solidFill>
                  <a:srgbClr val="800000"/>
                </a:solidFill>
              </a:rPr>
              <a:t>With an Open ID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</a:rPr>
              <a:t>The learner selects a learning activity (A-ID)</a:t>
            </a:r>
          </a:p>
          <a:p>
            <a:pPr lvl="2"/>
            <a:r>
              <a:rPr lang="en-GB" dirty="0" smtClean="0">
                <a:solidFill>
                  <a:srgbClr val="800000"/>
                </a:solidFill>
              </a:rPr>
              <a:t>On the platform (choosing a course)</a:t>
            </a:r>
          </a:p>
          <a:p>
            <a:pPr lvl="2"/>
            <a:r>
              <a:rPr lang="en-GB" dirty="0" smtClean="0">
                <a:solidFill>
                  <a:srgbClr val="800000"/>
                </a:solidFill>
              </a:rPr>
              <a:t>(by defining its proper activity)</a:t>
            </a:r>
          </a:p>
          <a:p>
            <a:pPr lvl="1"/>
            <a:r>
              <a:rPr lang="en-GB" dirty="0" smtClean="0">
                <a:solidFill>
                  <a:srgbClr val="800000"/>
                </a:solidFill>
              </a:rPr>
              <a:t>The learner </a:t>
            </a:r>
            <a:r>
              <a:rPr lang="en-GB" dirty="0" smtClean="0">
                <a:solidFill>
                  <a:srgbClr val="0000FF"/>
                </a:solidFill>
              </a:rPr>
              <a:t>asks to be traced</a:t>
            </a:r>
          </a:p>
          <a:p>
            <a:pPr lvl="2"/>
            <a:r>
              <a:rPr lang="en-GB" dirty="0" smtClean="0">
                <a:solidFill>
                  <a:srgbClr val="800000"/>
                </a:solidFill>
              </a:rPr>
              <a:t>His trace is identified by [U-ID]+[A-ID]</a:t>
            </a:r>
          </a:p>
          <a:p>
            <a:pPr lvl="2"/>
            <a:r>
              <a:rPr lang="en-GB" dirty="0" smtClean="0">
                <a:solidFill>
                  <a:srgbClr val="800000"/>
                </a:solidFill>
              </a:rPr>
              <a:t>His trace is stored in an independent repository, gathering server information and client information</a:t>
            </a:r>
          </a:p>
          <a:p>
            <a:pPr lvl="2"/>
            <a:r>
              <a:rPr lang="en-GB" dirty="0" smtClean="0">
                <a:solidFill>
                  <a:srgbClr val="800000"/>
                </a:solidFill>
              </a:rPr>
              <a:t>The user </a:t>
            </a:r>
            <a:r>
              <a:rPr lang="en-GB" dirty="0" smtClean="0">
                <a:solidFill>
                  <a:srgbClr val="0000FF"/>
                </a:solidFill>
              </a:rPr>
              <a:t>can see and manage </a:t>
            </a:r>
            <a:r>
              <a:rPr lang="en-GB" dirty="0" smtClean="0">
                <a:solidFill>
                  <a:srgbClr val="800000"/>
                </a:solidFill>
              </a:rPr>
              <a:t>his M-Trace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42F7-1231-A644-8C9C-3D4B5DD3377E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Dagstuhl 2014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60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1087</TotalTime>
  <Words>570</Words>
  <Application>Microsoft Macintosh PowerPoint</Application>
  <PresentationFormat>Présentation à l'écran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Travelogue</vt:lpstr>
      <vt:lpstr>OBSERVING AN OPEN LEARNING PROCESS</vt:lpstr>
      <vt:lpstr>Argument</vt:lpstr>
      <vt:lpstr>Introduction (1)</vt:lpstr>
      <vt:lpstr>Introduction (2)</vt:lpstr>
      <vt:lpstr>Introduction (3)</vt:lpstr>
      <vt:lpstr>Knowledge Construction</vt:lpstr>
      <vt:lpstr>Modeled Trace</vt:lpstr>
      <vt:lpstr>Managing M-Traces</vt:lpstr>
      <vt:lpstr>OBSERVING A MOOC</vt:lpstr>
      <vt:lpstr>Illustration (usual situation)</vt:lpstr>
      <vt:lpstr>Illustration (platform events as obsels)</vt:lpstr>
      <vt:lpstr>Illustration (platform events as obsels)</vt:lpstr>
      <vt:lpstr>Example on Claroline Connect</vt:lpstr>
      <vt:lpstr>Example on Claroline Connect</vt:lpstr>
      <vt:lpstr>Example on Claroline Connect</vt:lpstr>
      <vt:lpstr>Example on Claroline Connect</vt:lpstr>
      <vt:lpstr>Example on Claroline Connect</vt:lpstr>
      <vt:lpstr>Example on Claroline Connect</vt:lpstr>
      <vt:lpstr>Example on Claroline Connect</vt:lpstr>
      <vt:lpstr>Example on Claroline Connect</vt:lpstr>
      <vt:lpstr>Example on Claroline Connect</vt:lpstr>
      <vt:lpstr>Example on Claroline Connect</vt:lpstr>
      <vt:lpstr>Example on Claroline Connect</vt:lpstr>
      <vt:lpstr>Further work…</vt:lpstr>
      <vt:lpstr>Other readings and biblio</vt:lpstr>
      <vt:lpstr>DEMOS Needs a securized access…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 Observer l'activité d'apprentissage pour la comprendre et agir</dc:title>
  <dc:creator>Alain Mille</dc:creator>
  <cp:lastModifiedBy>Alain Mille</cp:lastModifiedBy>
  <cp:revision>42</cp:revision>
  <dcterms:created xsi:type="dcterms:W3CDTF">2014-02-02T10:02:31Z</dcterms:created>
  <dcterms:modified xsi:type="dcterms:W3CDTF">2014-03-11T15:11:49Z</dcterms:modified>
</cp:coreProperties>
</file>